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74" r:id="rId6"/>
    <p:sldId id="273" r:id="rId7"/>
    <p:sldId id="275" r:id="rId8"/>
    <p:sldId id="260" r:id="rId9"/>
    <p:sldId id="267" r:id="rId10"/>
    <p:sldId id="269" r:id="rId11"/>
    <p:sldId id="271" r:id="rId12"/>
    <p:sldId id="268" r:id="rId13"/>
    <p:sldId id="270" r:id="rId14"/>
    <p:sldId id="272" r:id="rId15"/>
    <p:sldId id="261" r:id="rId16"/>
    <p:sldId id="262" r:id="rId17"/>
    <p:sldId id="263" r:id="rId18"/>
    <p:sldId id="264" r:id="rId19"/>
    <p:sldId id="265" r:id="rId20"/>
    <p:sldId id="266" r:id="rId21"/>
  </p:sldIdLst>
  <p:sldSz cx="9144000" cy="6858000" type="screen4x3"/>
  <p:notesSz cx="6877050" cy="91630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10C8CAC6-51FB-834B-BCAC-DAAA8A3F837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ourier New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720DA02A-DCAF-B74D-B256-284828B936A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797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Courier New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E8B5BC28-0B34-AE45-B601-7DE7CA3BF7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ourier New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3EC904D2-728A-194E-8299-E035FD7408A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smtClean="0"/>
            </a:lvl1pPr>
          </a:lstStyle>
          <a:p>
            <a:pPr>
              <a:defRPr/>
            </a:pPr>
            <a:fld id="{333B5471-94D6-0D4A-960A-90C00357F3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11150B5-3370-B74C-B513-8F6D807128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A30D19A-9428-CA4F-AB9C-0623496D094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797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5EABAFE8-CDB1-0240-B851-32F840E13FB9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87388"/>
            <a:ext cx="4579938" cy="3435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895D3114-33FC-9046-ACC4-26875DF316A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352925"/>
            <a:ext cx="5041900" cy="412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97254C34-5B96-B24C-B1E4-A34465CD564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96CDC99E-1A28-2141-A274-9256409032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BFC193A-BBE0-DD4E-8AE4-D8630E1E91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A9202DB4-8122-594C-AB4F-46DF35B8ACE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5809C727-BE48-6942-AFA8-DE93542294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F2079209-2F06-104A-9A39-C6279B43DA7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1E4DC304-FB52-EE4A-B37A-F2D45A0095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E34527A0-A6FE-A347-BD32-FE96B351FD6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FAA40ADE-3976-F541-9E10-AC521B5113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9B414C0D-69FE-FC41-8137-F3F4648F3C2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0BB3E72B-81C9-AD4C-B754-19D3079A79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41E7ED24-0FF3-594A-9301-C70914AFEE3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87379CCF-5012-E746-9FBC-C87F72E9A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78B23CD0-8416-E644-BAC0-8EC03051927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0AA1095C-23B7-1D4C-8891-B38F7C6C7F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C519A09A-5733-4446-89A0-3D4527E8C50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D5FD44B6-3E8D-564D-B107-E361DF2BA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172C6608-AED0-E349-AB57-DACD594BF9A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A3C5B32A-B39D-4648-A6E8-376BD0B20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8E20E163-CA96-1E4D-94AC-879CA43047F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645107BF-1021-714D-B90F-B7C37AC54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C99121A0-DA41-8144-853A-B607840AEBE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E99D783F-B640-D94B-822C-150B277887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1E9DC1A1-F1CA-5141-AE60-ED85F4E6E7A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F3FA7206-18C8-8143-B798-0BB13DB990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BE25ABDB-D656-3D48-96D5-9F35173C30E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372D9FE9-22E5-034D-A14C-F4EC230CB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13364A40-AC98-604E-A984-19B8ED81AE4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80B8134C-3385-9646-A2D9-E792AD75E0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4D89AF1D-480C-0947-AD09-B504FDA98AA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89815152-F48A-8049-AAD4-372D93B447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427F4BA1-4045-4B45-8A7C-56D6A845A1E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724EEBA6-DEE6-6145-9DFD-9226964B6B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6A41DB8E-2026-E741-B3B4-343D24B5884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F1B6ACC9-8D03-904A-A0BC-A04A095AE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BEB678C5-E1F3-954B-B1B8-1FE1728D390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226B73E4-CB88-9643-AB77-0864DF3C63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984CFF89-4557-A143-9D37-7B4E6E143AC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84E8EDE5-90E9-4340-914F-2EF002316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96E5E89-E9EF-5243-A852-BEFB479463B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1FC21A55-BD96-D44C-BC8B-D9E7F9A950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EA28102C-3547-C142-96DF-93A071A87A9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E0F791FB-63AD-6D44-99AC-EC98E93FA4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29F295-3B02-7B4B-ACDD-9E07E359C9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A2ED1B7-4CFE-B440-A0E3-2CEBDE931447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EA892F8-9D2B-F34B-AFF0-4E530DC402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11436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4917BD-8683-3545-8E50-C2365DA8507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0244900-9D90-BA41-B518-F6494FB7688F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05DD90B-9D23-BD42-8A6D-35C06F0714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91102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D5B04C-4927-294F-A458-65AE754FB0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4CEDC73-69CC-8048-A625-3A3EDAA774BE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0E318E9-CD53-A542-BE1D-FBD4248E7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27638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846F509-2FA4-8F49-86DB-75E110C0D56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19C9AFA-B4AE-CB4E-9D09-83833621A4F1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C88719B-7FD8-1442-8CEF-04DB6282F7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48644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F12A8F-E7E1-4742-9321-2E6C76F7092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EA6762C-1A0B-5747-BE9A-4E1B3702356B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539320A-83E3-E34B-B2A3-3437D426F4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18714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F9AA48-32A4-0C42-9AF3-C17ACAC083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628BF1C-945D-9D48-8317-9EF51DD7EC51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27BC96A-8838-3742-BE49-F1CCBD49BC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73833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DC90329-F199-8D4D-A0F6-0EFF30BD61F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2B4FC56-EA9E-B14A-8D18-CB08DD656033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7F567-098E-B04E-B8CC-92B4F0CE35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50240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DC09E82-BEDA-554D-BC23-A476D7DDD1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AB4314C-CF19-FE4A-B527-E4D6611B59C4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7144A2E-AB9E-AC45-B8EA-1B20829709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01710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186C8A4-3316-0745-802D-C5F9F85CC8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FDFC845-FE42-4B48-8544-A162DD181AA6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51EE4330-8CFE-724B-B33C-F9E9441C52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31990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E77CC0-D67A-744A-906B-D8025583B57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11C086C-C02C-3E46-A7E3-2182810788BB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55D3C20-5A41-284E-968D-66D18234F1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19408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7B1C6C-0B95-7D44-829C-41ED5DF2C6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D0410A5-7CD2-4B46-AA1D-35FE305736F9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E85041E-D7F9-5942-8913-8F6EB3A559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49510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E56EBBD-7867-1E42-97CC-1D69305CC8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5E1A2A4-5379-5E46-8994-023E91A2A5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Click to Edit Master Text Styles</a:t>
            </a:r>
          </a:p>
          <a:p>
            <a:pPr lvl="1"/>
            <a:r>
              <a:rPr lang="es-ES" altLang="en-US"/>
              <a:t>SECOND LEVEL</a:t>
            </a:r>
          </a:p>
          <a:p>
            <a:pPr lvl="2"/>
            <a:r>
              <a:rPr lang="es-ES" altLang="en-US"/>
              <a:t>THIRD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33F2678-526E-4E46-A862-8D94148122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 smtClean="0">
                <a:latin typeface="Arial" panose="020B0604020202020204" pitchFamily="34" charset="0"/>
              </a:defRPr>
            </a:lvl2pPr>
          </a:lstStyle>
          <a:p>
            <a:pPr lvl="1">
              <a:defRPr/>
            </a:pPr>
            <a:fld id="{91343B45-052B-1E40-B7ED-A37DDBEFF11A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34E17FDE-E648-7E44-9E04-76DD8E14EC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96AF468-244E-6441-B04C-A54910DD980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3">
            <a:extLst>
              <a:ext uri="{FF2B5EF4-FFF2-40B4-BE49-F238E27FC236}">
                <a16:creationId xmlns:a16="http://schemas.microsoft.com/office/drawing/2014/main" id="{0385E3E5-E3C0-A041-BC03-4AB97593D7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005C22BB-70E7-E04E-829B-B96FC45D9298}" type="slidenum">
              <a:rPr lang="es-ES" altLang="en-US" sz="1000"/>
              <a:pPr lvl="1">
                <a:spcBef>
                  <a:spcPct val="0"/>
                </a:spcBef>
                <a:buFontTx/>
                <a:buNone/>
              </a:pPr>
              <a:t>1</a:t>
            </a:fld>
            <a:endParaRPr lang="es-ES" altLang="en-US" sz="1000"/>
          </a:p>
        </p:txBody>
      </p:sp>
      <p:sp>
        <p:nvSpPr>
          <p:cNvPr id="15362" name="Footer Placeholder 4">
            <a:extLst>
              <a:ext uri="{FF2B5EF4-FFF2-40B4-BE49-F238E27FC236}">
                <a16:creationId xmlns:a16="http://schemas.microsoft.com/office/drawing/2014/main" id="{C57F2952-7267-6546-BAF6-A1456F12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8F70ED4-C961-8143-959E-48CFF43B6A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7724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Models and Architectures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>
            <a:extLst>
              <a:ext uri="{FF2B5EF4-FFF2-40B4-BE49-F238E27FC236}">
                <a16:creationId xmlns:a16="http://schemas.microsoft.com/office/drawing/2014/main" id="{9DE1000B-3654-8F44-B322-0AA0A881C2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902A81F0-EFFB-9244-B5EA-4D24F40233DE}" type="slidenum">
              <a:rPr lang="es-ES" altLang="en-US" sz="1000"/>
              <a:pPr lvl="1">
                <a:spcBef>
                  <a:spcPct val="0"/>
                </a:spcBef>
                <a:buFontTx/>
                <a:buNone/>
              </a:pPr>
              <a:t>10</a:t>
            </a:fld>
            <a:endParaRPr lang="es-ES" altLang="en-US" sz="1000"/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ABC9395E-11BA-D843-BF09-FF404FCF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8CB62F1-93D6-E148-8C39-2553866E35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Projection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9D636E30-8FFD-394D-AABB-F2BFAB2ECB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>
                <a:ea typeface="ＭＳ Ｐゴシック" panose="020B0600070205080204" pitchFamily="34" charset="-128"/>
              </a:rPr>
              <a:t>Projection </a:t>
            </a:r>
            <a:r>
              <a:rPr lang="en-US" altLang="en-US">
                <a:ea typeface="ＭＳ Ｐゴシック" panose="020B0600070205080204" pitchFamily="34" charset="-128"/>
              </a:rPr>
              <a:t>is the process that combines the 3D viewer with the 3D objects to produce the 2D image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Perspective projections: all projectors meet at the center of projection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Parallel projection: projectors are parallel, center of projection is replaced by a direction of projection</a:t>
            </a:r>
          </a:p>
        </p:txBody>
      </p:sp>
      <p:pic>
        <p:nvPicPr>
          <p:cNvPr id="33797" name="Picture 5">
            <a:extLst>
              <a:ext uri="{FF2B5EF4-FFF2-40B4-BE49-F238E27FC236}">
                <a16:creationId xmlns:a16="http://schemas.microsoft.com/office/drawing/2014/main" id="{C7FAB964-E917-FA49-9BB9-36D324817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410200"/>
            <a:ext cx="7086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3">
            <a:extLst>
              <a:ext uri="{FF2B5EF4-FFF2-40B4-BE49-F238E27FC236}">
                <a16:creationId xmlns:a16="http://schemas.microsoft.com/office/drawing/2014/main" id="{68DFD0F1-7687-D840-BAA9-DA067CB622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F2F443A4-1CC4-5E46-AD4A-1E59CA8F010D}" type="slidenum">
              <a:rPr lang="es-ES" altLang="en-US" sz="1000"/>
              <a:pPr lvl="1">
                <a:spcBef>
                  <a:spcPct val="0"/>
                </a:spcBef>
                <a:buFontTx/>
                <a:buNone/>
              </a:pPr>
              <a:t>11</a:t>
            </a:fld>
            <a:endParaRPr lang="es-ES" altLang="en-US" sz="1000"/>
          </a:p>
        </p:txBody>
      </p:sp>
      <p:sp>
        <p:nvSpPr>
          <p:cNvPr id="35842" name="Footer Placeholder 4">
            <a:extLst>
              <a:ext uri="{FF2B5EF4-FFF2-40B4-BE49-F238E27FC236}">
                <a16:creationId xmlns:a16="http://schemas.microsoft.com/office/drawing/2014/main" id="{5B51038C-FEA6-7040-B41E-DD4A0259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6E090FEF-652C-6743-88C8-E79DC0B208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Primitive Assembly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00184871-DA8E-D94F-96A1-F4EAA54795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Vertices must be collected into geometric objects before clipping and rasterization can take place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Line segments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Polygons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Curves and surfaces</a:t>
            </a:r>
          </a:p>
        </p:txBody>
      </p:sp>
      <p:pic>
        <p:nvPicPr>
          <p:cNvPr id="35845" name="Picture 4">
            <a:extLst>
              <a:ext uri="{FF2B5EF4-FFF2-40B4-BE49-F238E27FC236}">
                <a16:creationId xmlns:a16="http://schemas.microsoft.com/office/drawing/2014/main" id="{B8769A03-5721-AE4B-9808-5872D9222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562600"/>
            <a:ext cx="68849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3">
            <a:extLst>
              <a:ext uri="{FF2B5EF4-FFF2-40B4-BE49-F238E27FC236}">
                <a16:creationId xmlns:a16="http://schemas.microsoft.com/office/drawing/2014/main" id="{DF1A1036-6360-284F-AA1A-5D66FE0F87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D19CDC73-E47D-4343-93AA-4CE8A9A5FABF}" type="slidenum">
              <a:rPr lang="es-ES" altLang="en-US" sz="1000"/>
              <a:pPr lvl="1">
                <a:spcBef>
                  <a:spcPct val="0"/>
                </a:spcBef>
                <a:buFontTx/>
                <a:buNone/>
              </a:pPr>
              <a:t>12</a:t>
            </a:fld>
            <a:endParaRPr lang="es-ES" altLang="en-US" sz="1000"/>
          </a:p>
        </p:txBody>
      </p:sp>
      <p:sp>
        <p:nvSpPr>
          <p:cNvPr id="37890" name="Footer Placeholder 4">
            <a:extLst>
              <a:ext uri="{FF2B5EF4-FFF2-40B4-BE49-F238E27FC236}">
                <a16:creationId xmlns:a16="http://schemas.microsoft.com/office/drawing/2014/main" id="{AED2723F-6AFC-D74C-B471-809926E6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F43D0D52-9B78-1A4B-B79A-3187975DB9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Clipping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4F9AADDB-49B9-B24F-B8BD-C1B8F5C0F5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Just as a real camera cannot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see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the whole world, the virtual camera can only see part of the world or object space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Objects that are not within this volume are said to be </a:t>
            </a:r>
            <a:r>
              <a:rPr lang="en-US" altLang="en-US" i="1">
                <a:ea typeface="ＭＳ Ｐゴシック" panose="020B0600070205080204" pitchFamily="34" charset="-128"/>
              </a:rPr>
              <a:t>clipped</a:t>
            </a:r>
            <a:r>
              <a:rPr lang="en-US" altLang="en-US">
                <a:ea typeface="ＭＳ Ｐゴシック" panose="020B0600070205080204" pitchFamily="34" charset="-128"/>
              </a:rPr>
              <a:t> out of the scene</a:t>
            </a:r>
          </a:p>
        </p:txBody>
      </p:sp>
      <p:pic>
        <p:nvPicPr>
          <p:cNvPr id="37893" name="Picture 6" descr="an05f24">
            <a:extLst>
              <a:ext uri="{FF2B5EF4-FFF2-40B4-BE49-F238E27FC236}">
                <a16:creationId xmlns:a16="http://schemas.microsoft.com/office/drawing/2014/main" id="{3480D9DD-CD10-3F4B-A1BB-0490989EE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86200"/>
            <a:ext cx="2849563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8" descr="an05f25">
            <a:extLst>
              <a:ext uri="{FF2B5EF4-FFF2-40B4-BE49-F238E27FC236}">
                <a16:creationId xmlns:a16="http://schemas.microsoft.com/office/drawing/2014/main" id="{DD278A7E-B1FA-6843-AF9C-0FA39EDF6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038600"/>
            <a:ext cx="3886200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>
            <a:extLst>
              <a:ext uri="{FF2B5EF4-FFF2-40B4-BE49-F238E27FC236}">
                <a16:creationId xmlns:a16="http://schemas.microsoft.com/office/drawing/2014/main" id="{5D8CCF6A-AB5D-2244-98C7-A0EE5A5A54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B2EED2FC-C050-234E-9BC2-1F7BB8BB9CD9}" type="slidenum">
              <a:rPr lang="es-ES" altLang="en-US" sz="1000"/>
              <a:pPr lvl="1">
                <a:spcBef>
                  <a:spcPct val="0"/>
                </a:spcBef>
                <a:buFontTx/>
                <a:buNone/>
              </a:pPr>
              <a:t>13</a:t>
            </a:fld>
            <a:endParaRPr lang="es-ES" altLang="en-US" sz="1000"/>
          </a:p>
        </p:txBody>
      </p:sp>
      <p:sp>
        <p:nvSpPr>
          <p:cNvPr id="39938" name="Footer Placeholder 4">
            <a:extLst>
              <a:ext uri="{FF2B5EF4-FFF2-40B4-BE49-F238E27FC236}">
                <a16:creationId xmlns:a16="http://schemas.microsoft.com/office/drawing/2014/main" id="{31664D8E-5E51-0147-A57D-60F062E7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F81D2D4-59D8-0B49-8C7D-E3E4326580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Rasterization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56FAB9C4-8A12-CB4E-A20D-9EAB5E8250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724400"/>
          </a:xfrm>
        </p:spPr>
        <p:txBody>
          <a:bodyPr/>
          <a:lstStyle/>
          <a:p>
            <a:r>
              <a:rPr lang="en-US" altLang="en-US" sz="2700">
                <a:ea typeface="ＭＳ Ｐゴシック" panose="020B0600070205080204" pitchFamily="34" charset="-128"/>
              </a:rPr>
              <a:t>If an object is not clipped out, the appropriate pixels in the frame buffer must be assigned colors</a:t>
            </a:r>
          </a:p>
          <a:p>
            <a:r>
              <a:rPr lang="en-US" altLang="en-US" sz="2700">
                <a:ea typeface="ＭＳ Ｐゴシック" panose="020B0600070205080204" pitchFamily="34" charset="-128"/>
              </a:rPr>
              <a:t>Rasterizer produces a set of fragments for each object</a:t>
            </a:r>
          </a:p>
          <a:p>
            <a:r>
              <a:rPr lang="en-US" altLang="en-US" sz="2700">
                <a:ea typeface="ＭＳ Ｐゴシック" panose="020B0600070205080204" pitchFamily="34" charset="-128"/>
              </a:rPr>
              <a:t>Fragments are </a:t>
            </a:r>
            <a:r>
              <a:rPr lang="ja-JP" altLang="en-US" sz="2700">
                <a:ea typeface="ＭＳ Ｐゴシック" panose="020B0600070205080204" pitchFamily="34" charset="-128"/>
              </a:rPr>
              <a:t>“</a:t>
            </a:r>
            <a:r>
              <a:rPr lang="en-US" altLang="ja-JP" sz="2700">
                <a:ea typeface="ＭＳ Ｐゴシック" panose="020B0600070205080204" pitchFamily="34" charset="-128"/>
              </a:rPr>
              <a:t>potential pixels</a:t>
            </a:r>
            <a:r>
              <a:rPr lang="ja-JP" altLang="en-US" sz="2700">
                <a:ea typeface="ＭＳ Ｐゴシック" panose="020B0600070205080204" pitchFamily="34" charset="-128"/>
              </a:rPr>
              <a:t>”</a:t>
            </a:r>
            <a:endParaRPr lang="en-US" altLang="ja-JP" sz="270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200">
                <a:ea typeface="ＭＳ Ｐゴシック" panose="020B0600070205080204" pitchFamily="34" charset="-128"/>
              </a:rPr>
              <a:t>Have a location in frame bufffer</a:t>
            </a:r>
          </a:p>
          <a:p>
            <a:pPr lvl="1"/>
            <a:r>
              <a:rPr lang="en-US" altLang="en-US" sz="2200">
                <a:ea typeface="ＭＳ Ｐゴシック" panose="020B0600070205080204" pitchFamily="34" charset="-128"/>
              </a:rPr>
              <a:t>Color and depth attributes</a:t>
            </a:r>
          </a:p>
          <a:p>
            <a:r>
              <a:rPr lang="en-US" altLang="en-US" sz="2700">
                <a:ea typeface="ＭＳ Ｐゴシック" panose="020B0600070205080204" pitchFamily="34" charset="-128"/>
              </a:rPr>
              <a:t>Vertex attributes are interpolated over objects by the rasterizer</a:t>
            </a:r>
          </a:p>
          <a:p>
            <a:pPr lvl="1">
              <a:buFontTx/>
              <a:buNone/>
            </a:pPr>
            <a:endParaRPr lang="en-US" altLang="en-US" sz="2200">
              <a:ea typeface="ＭＳ Ｐゴシック" panose="020B0600070205080204" pitchFamily="34" charset="-128"/>
            </a:endParaRPr>
          </a:p>
        </p:txBody>
      </p:sp>
      <p:pic>
        <p:nvPicPr>
          <p:cNvPr id="39941" name="Picture 5">
            <a:extLst>
              <a:ext uri="{FF2B5EF4-FFF2-40B4-BE49-F238E27FC236}">
                <a16:creationId xmlns:a16="http://schemas.microsoft.com/office/drawing/2014/main" id="{E37C6FC6-71C2-8F49-86A8-269A8C72E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638800"/>
            <a:ext cx="68849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3">
            <a:extLst>
              <a:ext uri="{FF2B5EF4-FFF2-40B4-BE49-F238E27FC236}">
                <a16:creationId xmlns:a16="http://schemas.microsoft.com/office/drawing/2014/main" id="{4FC34301-9F9B-3B46-A8A3-19D593DA28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5F53C585-3C57-3F48-BA69-DEEA061DCEEC}" type="slidenum">
              <a:rPr lang="es-ES" altLang="en-US" sz="1000"/>
              <a:pPr lvl="1">
                <a:spcBef>
                  <a:spcPct val="0"/>
                </a:spcBef>
                <a:buFontTx/>
                <a:buNone/>
              </a:pPr>
              <a:t>14</a:t>
            </a:fld>
            <a:endParaRPr lang="es-ES" altLang="en-US" sz="1000"/>
          </a:p>
        </p:txBody>
      </p:sp>
      <p:sp>
        <p:nvSpPr>
          <p:cNvPr id="41986" name="Footer Placeholder 4">
            <a:extLst>
              <a:ext uri="{FF2B5EF4-FFF2-40B4-BE49-F238E27FC236}">
                <a16:creationId xmlns:a16="http://schemas.microsoft.com/office/drawing/2014/main" id="{AB2DAF0D-8E74-9448-BCF3-C7F33CD2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F47E3AE1-790D-674B-B419-036390387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300">
                <a:ea typeface="ＭＳ Ｐゴシック" panose="020B0600070205080204" pitchFamily="34" charset="-128"/>
              </a:rPr>
              <a:t>Fragment Processing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D823F4B8-D7DC-E042-ADBC-6F393C0FF1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Fragments are processed to determine the color of the corresponding pixel in the frame buffer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Colors can be determined by texture mapping or interpolation of vertex colors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Fragments may be blocked by other fragments closer to the camera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Hidden-surface removal </a:t>
            </a:r>
          </a:p>
        </p:txBody>
      </p:sp>
      <p:pic>
        <p:nvPicPr>
          <p:cNvPr id="41989" name="Picture 5">
            <a:extLst>
              <a:ext uri="{FF2B5EF4-FFF2-40B4-BE49-F238E27FC236}">
                <a16:creationId xmlns:a16="http://schemas.microsoft.com/office/drawing/2014/main" id="{09CE20E2-D5CA-D640-A424-7F62C5CDC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0"/>
            <a:ext cx="68849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3">
            <a:extLst>
              <a:ext uri="{FF2B5EF4-FFF2-40B4-BE49-F238E27FC236}">
                <a16:creationId xmlns:a16="http://schemas.microsoft.com/office/drawing/2014/main" id="{25B83103-AEA3-494F-BEB6-1641E04BCA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842CD963-41C2-194D-B6F1-CF76D85C5A33}" type="slidenum">
              <a:rPr lang="es-ES" altLang="en-US" sz="1000"/>
              <a:pPr lvl="1">
                <a:spcBef>
                  <a:spcPct val="0"/>
                </a:spcBef>
                <a:buFontTx/>
                <a:buNone/>
              </a:pPr>
              <a:t>15</a:t>
            </a:fld>
            <a:endParaRPr lang="es-ES" altLang="en-US" sz="1000"/>
          </a:p>
        </p:txBody>
      </p:sp>
      <p:sp>
        <p:nvSpPr>
          <p:cNvPr id="44034" name="Footer Placeholder 4">
            <a:extLst>
              <a:ext uri="{FF2B5EF4-FFF2-40B4-BE49-F238E27FC236}">
                <a16:creationId xmlns:a16="http://schemas.microsoft.com/office/drawing/2014/main" id="{D392E199-F6B5-5A43-AE84-F2244BB2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44035" name="Rectangle 1026">
            <a:extLst>
              <a:ext uri="{FF2B5EF4-FFF2-40B4-BE49-F238E27FC236}">
                <a16:creationId xmlns:a16="http://schemas.microsoft.com/office/drawing/2014/main" id="{92C3CCF1-D8D2-3149-A94B-80A1B943C9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086600" cy="1066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Programmer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Interface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4036" name="Rectangle 1027">
            <a:extLst>
              <a:ext uri="{FF2B5EF4-FFF2-40B4-BE49-F238E27FC236}">
                <a16:creationId xmlns:a16="http://schemas.microsoft.com/office/drawing/2014/main" id="{D14A8697-3411-0F43-B826-BB2A8C2B50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Programmer sees the graphics system through a software interface: the Application Programmer Interface (API)</a:t>
            </a:r>
          </a:p>
        </p:txBody>
      </p:sp>
      <p:pic>
        <p:nvPicPr>
          <p:cNvPr id="44037" name="Picture 1029" descr="ftp://ftp.cs.unm.edu/pub/angel/BOOK/SECOND_EDITION/FIGURES/JPEG/an01f22.jpg">
            <a:extLst>
              <a:ext uri="{FF2B5EF4-FFF2-40B4-BE49-F238E27FC236}">
                <a16:creationId xmlns:a16="http://schemas.microsoft.com/office/drawing/2014/main" id="{EFEE7E9C-A63A-904C-898D-AFD2D09EB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733800"/>
            <a:ext cx="6340475" cy="218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3">
            <a:extLst>
              <a:ext uri="{FF2B5EF4-FFF2-40B4-BE49-F238E27FC236}">
                <a16:creationId xmlns:a16="http://schemas.microsoft.com/office/drawing/2014/main" id="{78F0E420-D366-DB4D-A12F-C72DDFD8FA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4AFFDB88-9D47-5D4D-8E23-727DA720CCC6}" type="slidenum">
              <a:rPr lang="es-ES" altLang="en-US" sz="1000"/>
              <a:pPr lvl="1">
                <a:spcBef>
                  <a:spcPct val="0"/>
                </a:spcBef>
                <a:buFontTx/>
                <a:buNone/>
              </a:pPr>
              <a:t>16</a:t>
            </a:fld>
            <a:endParaRPr lang="es-ES" altLang="en-US" sz="1000"/>
          </a:p>
        </p:txBody>
      </p:sp>
      <p:sp>
        <p:nvSpPr>
          <p:cNvPr id="46082" name="Footer Placeholder 4">
            <a:extLst>
              <a:ext uri="{FF2B5EF4-FFF2-40B4-BE49-F238E27FC236}">
                <a16:creationId xmlns:a16="http://schemas.microsoft.com/office/drawing/2014/main" id="{DB7AC135-DF20-D043-AE7B-AB4B5246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0DAD9026-278B-ED4A-A955-CFBE67302C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API Contents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DD3C63D6-332C-D244-8572-FA6D8F9F1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72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Functions that specify what we need to form an image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Objects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Viewer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Light Source(s)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Materials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Other information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Input from devices such as mouse and keyboard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Capabilities of system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3">
            <a:extLst>
              <a:ext uri="{FF2B5EF4-FFF2-40B4-BE49-F238E27FC236}">
                <a16:creationId xmlns:a16="http://schemas.microsoft.com/office/drawing/2014/main" id="{5713FBF7-2F68-D34B-BCA8-6469F70EE3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B3BC25B4-1840-664B-B3A7-53DD4E0C41F3}" type="slidenum">
              <a:rPr lang="es-ES" altLang="en-US" sz="1000"/>
              <a:pPr lvl="1">
                <a:spcBef>
                  <a:spcPct val="0"/>
                </a:spcBef>
                <a:buFontTx/>
                <a:buNone/>
              </a:pPr>
              <a:t>17</a:t>
            </a:fld>
            <a:endParaRPr lang="es-ES" altLang="en-US" sz="1000"/>
          </a:p>
        </p:txBody>
      </p:sp>
      <p:sp>
        <p:nvSpPr>
          <p:cNvPr id="48130" name="Footer Placeholder 4">
            <a:extLst>
              <a:ext uri="{FF2B5EF4-FFF2-40B4-BE49-F238E27FC236}">
                <a16:creationId xmlns:a16="http://schemas.microsoft.com/office/drawing/2014/main" id="{DC39BC42-093B-D14E-9C19-BBDF4245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952CD326-D63F-9349-A3FE-B4AD2E4D74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Object Specification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B7AB4539-4E2B-DA42-A03E-A6C0B6EEA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Most APIs support a limited set of primitives including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Points (0D object)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Line segments (1D objects)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Polygons (2D objects)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Some curves and surfaces</a:t>
            </a:r>
          </a:p>
          <a:p>
            <a:pPr lvl="2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Quadrics</a:t>
            </a:r>
          </a:p>
          <a:p>
            <a:pPr lvl="2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Parametric polynomials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All are</a:t>
            </a:r>
            <a:r>
              <a:rPr lang="en-US" altLang="en-US" sz="3500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defined through locations in space or </a:t>
            </a:r>
            <a:r>
              <a:rPr lang="en-US" altLang="en-US" i="1">
                <a:ea typeface="ＭＳ Ｐゴシック" panose="020B0600070205080204" pitchFamily="34" charset="-128"/>
              </a:rPr>
              <a:t>vertices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3">
            <a:extLst>
              <a:ext uri="{FF2B5EF4-FFF2-40B4-BE49-F238E27FC236}">
                <a16:creationId xmlns:a16="http://schemas.microsoft.com/office/drawing/2014/main" id="{917A8F36-12D2-7A4B-B4E9-901622169F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4DF13887-ED83-B346-8C52-52DF6FD1B736}" type="slidenum">
              <a:rPr lang="es-ES" altLang="en-US" sz="1000"/>
              <a:pPr lvl="1">
                <a:spcBef>
                  <a:spcPct val="0"/>
                </a:spcBef>
                <a:buFontTx/>
                <a:buNone/>
              </a:pPr>
              <a:t>18</a:t>
            </a:fld>
            <a:endParaRPr lang="es-ES" altLang="en-US" sz="1000"/>
          </a:p>
        </p:txBody>
      </p:sp>
      <p:sp>
        <p:nvSpPr>
          <p:cNvPr id="50178" name="Footer Placeholder 4">
            <a:extLst>
              <a:ext uri="{FF2B5EF4-FFF2-40B4-BE49-F238E27FC236}">
                <a16:creationId xmlns:a16="http://schemas.microsoft.com/office/drawing/2014/main" id="{2618F0AF-DF32-EE4F-9D3A-63780BFC6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1C5DCC51-2C6A-7D42-96CF-96650C1E4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50180" name="Text Box 5">
            <a:extLst>
              <a:ext uri="{FF2B5EF4-FFF2-40B4-BE49-F238E27FC236}">
                <a16:creationId xmlns:a16="http://schemas.microsoft.com/office/drawing/2014/main" id="{F49FAF2E-FDAA-D543-AA98-A3F263C5A90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09600" y="2819400"/>
            <a:ext cx="7772400" cy="2133600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glBegin(GL_POLYGON)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glVertex3f(0.0, 0.0, 0.0);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glVertex3f(0.0, 1.0, 0.0);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glVertex3f(0.0, 0.0, 1.0);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glEnd( );</a:t>
            </a:r>
          </a:p>
        </p:txBody>
      </p:sp>
      <p:sp>
        <p:nvSpPr>
          <p:cNvPr id="50181" name="Text Box 6">
            <a:extLst>
              <a:ext uri="{FF2B5EF4-FFF2-40B4-BE49-F238E27FC236}">
                <a16:creationId xmlns:a16="http://schemas.microsoft.com/office/drawing/2014/main" id="{5266B897-9389-9740-98CD-7024FB48B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1913" y="1793875"/>
            <a:ext cx="185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type of object</a:t>
            </a:r>
          </a:p>
        </p:txBody>
      </p:sp>
      <p:sp>
        <p:nvSpPr>
          <p:cNvPr id="50182" name="Line 7">
            <a:extLst>
              <a:ext uri="{FF2B5EF4-FFF2-40B4-BE49-F238E27FC236}">
                <a16:creationId xmlns:a16="http://schemas.microsoft.com/office/drawing/2014/main" id="{64051CC8-EED5-284A-BBA2-B7FA9E52EB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2286000"/>
            <a:ext cx="1143000" cy="457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50183" name="Line 8">
            <a:extLst>
              <a:ext uri="{FF2B5EF4-FFF2-40B4-BE49-F238E27FC236}">
                <a16:creationId xmlns:a16="http://schemas.microsoft.com/office/drawing/2014/main" id="{AC254574-3D04-7648-BDC0-CF3A04864A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590800"/>
            <a:ext cx="1295400" cy="6858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50184" name="Text Box 9">
            <a:extLst>
              <a:ext uri="{FF2B5EF4-FFF2-40B4-BE49-F238E27FC236}">
                <a16:creationId xmlns:a16="http://schemas.microsoft.com/office/drawing/2014/main" id="{4854421A-3216-A44A-87B4-4E519537F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975" y="2251075"/>
            <a:ext cx="233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location of vertex</a:t>
            </a:r>
          </a:p>
        </p:txBody>
      </p:sp>
      <p:sp>
        <p:nvSpPr>
          <p:cNvPr id="50185" name="Text Box 10">
            <a:extLst>
              <a:ext uri="{FF2B5EF4-FFF2-40B4-BE49-F238E27FC236}">
                <a16:creationId xmlns:a16="http://schemas.microsoft.com/office/drawing/2014/main" id="{EA72EE45-D0EB-B441-B835-AE845120E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338" y="5222875"/>
            <a:ext cx="303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end of object definition</a:t>
            </a:r>
          </a:p>
        </p:txBody>
      </p:sp>
      <p:sp>
        <p:nvSpPr>
          <p:cNvPr id="50186" name="Line 11">
            <a:extLst>
              <a:ext uri="{FF2B5EF4-FFF2-40B4-BE49-F238E27FC236}">
                <a16:creationId xmlns:a16="http://schemas.microsoft.com/office/drawing/2014/main" id="{B9BFBE72-7825-1E41-B673-49EE16298BB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05000" y="4724400"/>
            <a:ext cx="990600" cy="381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3">
            <a:extLst>
              <a:ext uri="{FF2B5EF4-FFF2-40B4-BE49-F238E27FC236}">
                <a16:creationId xmlns:a16="http://schemas.microsoft.com/office/drawing/2014/main" id="{B697F3E7-EDDB-F94A-A7E7-0CC9DE482A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AD98E5CB-8AE7-D246-8788-3186EB73C8B2}" type="slidenum">
              <a:rPr lang="es-ES" altLang="en-US" sz="1000"/>
              <a:pPr lvl="1">
                <a:spcBef>
                  <a:spcPct val="0"/>
                </a:spcBef>
                <a:buFontTx/>
                <a:buNone/>
              </a:pPr>
              <a:t>19</a:t>
            </a:fld>
            <a:endParaRPr lang="es-ES" altLang="en-US" sz="1000"/>
          </a:p>
        </p:txBody>
      </p:sp>
      <p:sp>
        <p:nvSpPr>
          <p:cNvPr id="52226" name="Footer Placeholder 4">
            <a:extLst>
              <a:ext uri="{FF2B5EF4-FFF2-40B4-BE49-F238E27FC236}">
                <a16:creationId xmlns:a16="http://schemas.microsoft.com/office/drawing/2014/main" id="{1753D0D3-7881-D14E-8DAF-C555030C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A7B949F9-38BF-4D41-94BF-565D8733B8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Camera Specification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AEB1F0FD-952A-A34D-9446-0F44027AF1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Six degrees of freedom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Position of center of lens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Orientation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Lens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Film size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Orientation of film plane</a:t>
            </a:r>
          </a:p>
        </p:txBody>
      </p:sp>
      <p:pic>
        <p:nvPicPr>
          <p:cNvPr id="52229" name="Picture 5" descr="ftp://ftp.cs.unm.edu/pub/angel/BOOK/SECOND_EDITION/FIGURES/JPEG/an01f23.jpg">
            <a:extLst>
              <a:ext uri="{FF2B5EF4-FFF2-40B4-BE49-F238E27FC236}">
                <a16:creationId xmlns:a16="http://schemas.microsoft.com/office/drawing/2014/main" id="{850B947D-E81E-DD44-8C8E-81BC6501C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28800"/>
            <a:ext cx="33782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>
            <a:extLst>
              <a:ext uri="{FF2B5EF4-FFF2-40B4-BE49-F238E27FC236}">
                <a16:creationId xmlns:a16="http://schemas.microsoft.com/office/drawing/2014/main" id="{9EAFB995-11B0-644E-B153-64393C74C2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8EA57849-CA0B-6147-9A76-A496E24F83E6}" type="slidenum">
              <a:rPr lang="es-ES" altLang="en-US" sz="1000"/>
              <a:pPr lvl="1">
                <a:spcBef>
                  <a:spcPct val="0"/>
                </a:spcBef>
                <a:buFontTx/>
                <a:buNone/>
              </a:pPr>
              <a:t>2</a:t>
            </a:fld>
            <a:endParaRPr lang="es-ES" altLang="en-US" sz="1000"/>
          </a:p>
        </p:txBody>
      </p:sp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17BBC7E7-C33D-534B-8218-703CDC00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A84BDB58-F74A-154C-80D4-FA12E6B02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248400" cy="1066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Objectives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101594DB-838C-9C4F-9C32-6EBC02585B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20000" cy="472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Learn the basic design of a computer graphics system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Introduce graphics pipeline architecture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Examine software components for an interactive graphics system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3">
            <a:extLst>
              <a:ext uri="{FF2B5EF4-FFF2-40B4-BE49-F238E27FC236}">
                <a16:creationId xmlns:a16="http://schemas.microsoft.com/office/drawing/2014/main" id="{10A5376A-EF97-CB46-BB0A-452EE218AA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6E67DB63-2AEE-C14A-996F-D5022C2C16B4}" type="slidenum">
              <a:rPr lang="es-ES" altLang="en-US" sz="1000"/>
              <a:pPr lvl="1">
                <a:spcBef>
                  <a:spcPct val="0"/>
                </a:spcBef>
                <a:buFontTx/>
                <a:buNone/>
              </a:pPr>
              <a:t>20</a:t>
            </a:fld>
            <a:endParaRPr lang="es-ES" altLang="en-US" sz="1000"/>
          </a:p>
        </p:txBody>
      </p:sp>
      <p:sp>
        <p:nvSpPr>
          <p:cNvPr id="54274" name="Footer Placeholder 4">
            <a:extLst>
              <a:ext uri="{FF2B5EF4-FFF2-40B4-BE49-F238E27FC236}">
                <a16:creationId xmlns:a16="http://schemas.microsoft.com/office/drawing/2014/main" id="{DC11D0B0-5D02-3E43-A692-55396FA6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5C297298-80A2-B24F-83A3-6DD54C570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Lights and Materials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A1E45112-38E7-F248-87AA-5F6094DB4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Types of lights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Point sources vs distributed sources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Spot lights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Near and far sources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Color properties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Material properties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Absorption: color properties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Scattering</a:t>
            </a:r>
          </a:p>
          <a:p>
            <a:pPr lvl="2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Diffuse</a:t>
            </a:r>
          </a:p>
          <a:p>
            <a:pPr lvl="2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Specular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3">
            <a:extLst>
              <a:ext uri="{FF2B5EF4-FFF2-40B4-BE49-F238E27FC236}">
                <a16:creationId xmlns:a16="http://schemas.microsoft.com/office/drawing/2014/main" id="{BDF6B444-CBC0-5F48-B824-6D1B1091BF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9920BE48-ABCD-AC49-A976-C3177C0D8422}" type="slidenum">
              <a:rPr lang="es-ES" altLang="en-US" sz="1000"/>
              <a:pPr lvl="1">
                <a:spcBef>
                  <a:spcPct val="0"/>
                </a:spcBef>
                <a:buFontTx/>
                <a:buNone/>
              </a:pPr>
              <a:t>3</a:t>
            </a:fld>
            <a:endParaRPr lang="es-ES" altLang="en-US" sz="1000"/>
          </a:p>
        </p:txBody>
      </p:sp>
      <p:sp>
        <p:nvSpPr>
          <p:cNvPr id="19458" name="Footer Placeholder 4">
            <a:extLst>
              <a:ext uri="{FF2B5EF4-FFF2-40B4-BE49-F238E27FC236}">
                <a16:creationId xmlns:a16="http://schemas.microsoft.com/office/drawing/2014/main" id="{098C105A-199F-D34F-872A-5341F0BA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FA09CC6B-FC6E-C440-BF91-339C01ACE5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Image Formation Revisited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DAEB502-B822-624E-A768-70E0FD9BB9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Can we mimic the synthetic camera model to design graphics hardware software?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Application Programmer Interface (API)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Need only specify 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Objects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Materials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Viewer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Lights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But how is the API implemented?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3">
            <a:extLst>
              <a:ext uri="{FF2B5EF4-FFF2-40B4-BE49-F238E27FC236}">
                <a16:creationId xmlns:a16="http://schemas.microsoft.com/office/drawing/2014/main" id="{005D4BCA-9312-0942-9582-282149FB78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2465C765-D436-D846-80B8-3FD97066EFCC}" type="slidenum">
              <a:rPr lang="es-ES" altLang="en-US" sz="1000"/>
              <a:pPr lvl="1">
                <a:spcBef>
                  <a:spcPct val="0"/>
                </a:spcBef>
                <a:buFontTx/>
                <a:buNone/>
              </a:pPr>
              <a:t>4</a:t>
            </a:fld>
            <a:endParaRPr lang="es-ES" altLang="en-US" sz="1000"/>
          </a:p>
        </p:txBody>
      </p:sp>
      <p:sp>
        <p:nvSpPr>
          <p:cNvPr id="21506" name="Footer Placeholder 4">
            <a:extLst>
              <a:ext uri="{FF2B5EF4-FFF2-40B4-BE49-F238E27FC236}">
                <a16:creationId xmlns:a16="http://schemas.microsoft.com/office/drawing/2014/main" id="{E6817937-929A-E542-9D61-532742EB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723B5FC-F17C-8D4D-B562-DB250F2F0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Physical Approaches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6960EE0-B630-214D-8A15-F164DA34A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6629400" cy="4724400"/>
          </a:xfrm>
        </p:spPr>
        <p:txBody>
          <a:bodyPr/>
          <a:lstStyle/>
          <a:p>
            <a:r>
              <a:rPr lang="en-US" altLang="en-US" sz="2800" b="1">
                <a:ea typeface="ＭＳ Ｐゴシック" panose="020B0600070205080204" pitchFamily="34" charset="-128"/>
              </a:rPr>
              <a:t>Ray tracing</a:t>
            </a:r>
            <a:r>
              <a:rPr lang="en-US" altLang="en-US" sz="2800">
                <a:ea typeface="ＭＳ Ｐゴシック" panose="020B0600070205080204" pitchFamily="34" charset="-128"/>
              </a:rPr>
              <a:t>: follow rays of light from center of projection until they either are absorbed by objects or go off to infinity</a:t>
            </a:r>
          </a:p>
          <a:p>
            <a:pPr lvl="1"/>
            <a:r>
              <a:rPr lang="en-US" altLang="en-US" sz="2200">
                <a:ea typeface="ＭＳ Ｐゴシック" panose="020B0600070205080204" pitchFamily="34" charset="-128"/>
              </a:rPr>
              <a:t>Can handle global effects</a:t>
            </a:r>
          </a:p>
          <a:p>
            <a:pPr lvl="2"/>
            <a:r>
              <a:rPr lang="en-US" altLang="en-US" sz="1800">
                <a:ea typeface="ＭＳ Ｐゴシック" panose="020B0600070205080204" pitchFamily="34" charset="-128"/>
              </a:rPr>
              <a:t>Multiple reflections</a:t>
            </a:r>
          </a:p>
          <a:p>
            <a:pPr lvl="2"/>
            <a:r>
              <a:rPr lang="en-US" altLang="en-US" sz="1800">
                <a:ea typeface="ＭＳ Ｐゴシック" panose="020B0600070205080204" pitchFamily="34" charset="-128"/>
              </a:rPr>
              <a:t>Translucent objects</a:t>
            </a:r>
          </a:p>
          <a:p>
            <a:pPr lvl="1"/>
            <a:r>
              <a:rPr lang="en-US" altLang="en-US" sz="2200">
                <a:ea typeface="ＭＳ Ｐゴシック" panose="020B0600070205080204" pitchFamily="34" charset="-128"/>
              </a:rPr>
              <a:t>Computationally slow</a:t>
            </a:r>
          </a:p>
          <a:p>
            <a:pPr lvl="1"/>
            <a:r>
              <a:rPr lang="en-US" altLang="en-US" sz="2200">
                <a:ea typeface="ＭＳ Ｐゴシック" panose="020B0600070205080204" pitchFamily="34" charset="-128"/>
              </a:rPr>
              <a:t>Very realistic images</a:t>
            </a:r>
          </a:p>
        </p:txBody>
      </p:sp>
      <p:pic>
        <p:nvPicPr>
          <p:cNvPr id="21509" name="Picture 7">
            <a:extLst>
              <a:ext uri="{FF2B5EF4-FFF2-40B4-BE49-F238E27FC236}">
                <a16:creationId xmlns:a16="http://schemas.microsoft.com/office/drawing/2014/main" id="{6D7F24EB-CA14-3D4F-B8D8-1B7AA8CA4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382963"/>
            <a:ext cx="3962400" cy="263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3">
            <a:extLst>
              <a:ext uri="{FF2B5EF4-FFF2-40B4-BE49-F238E27FC236}">
                <a16:creationId xmlns:a16="http://schemas.microsoft.com/office/drawing/2014/main" id="{16FF2981-8B9E-CB4C-902F-1404AC6BEE4E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algn="r">
              <a:spcBef>
                <a:spcPct val="0"/>
              </a:spcBef>
              <a:buFontTx/>
              <a:buNone/>
            </a:pPr>
            <a:fld id="{AAA04F2B-BB71-6D45-B11C-9D14C887F20C}" type="slidenum">
              <a:rPr lang="es-ES" altLang="en-US" sz="1000"/>
              <a:pPr lvl="1" algn="r">
                <a:spcBef>
                  <a:spcPct val="0"/>
                </a:spcBef>
                <a:buFontTx/>
                <a:buNone/>
              </a:pPr>
              <a:t>5</a:t>
            </a:fld>
            <a:endParaRPr lang="es-ES" altLang="en-US" sz="1000"/>
          </a:p>
        </p:txBody>
      </p:sp>
      <p:sp>
        <p:nvSpPr>
          <p:cNvPr id="23554" name="Footer Placeholder 4">
            <a:extLst>
              <a:ext uri="{FF2B5EF4-FFF2-40B4-BE49-F238E27FC236}">
                <a16:creationId xmlns:a16="http://schemas.microsoft.com/office/drawing/2014/main" id="{F47E179B-5300-5D46-9D91-EF35583E017F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CBA30F7A-1C92-9A4E-9B85-0C7E4945E7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Ray Tracing Example</a:t>
            </a:r>
          </a:p>
        </p:txBody>
      </p:sp>
      <p:pic>
        <p:nvPicPr>
          <p:cNvPr id="23556" name="Picture 7">
            <a:extLst>
              <a:ext uri="{FF2B5EF4-FFF2-40B4-BE49-F238E27FC236}">
                <a16:creationId xmlns:a16="http://schemas.microsoft.com/office/drawing/2014/main" id="{424F3E42-F3DA-7340-9D5E-E3FA83216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4770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>
            <a:extLst>
              <a:ext uri="{FF2B5EF4-FFF2-40B4-BE49-F238E27FC236}">
                <a16:creationId xmlns:a16="http://schemas.microsoft.com/office/drawing/2014/main" id="{D3DADD01-CC71-C040-A3C5-5B2F8E01FFFB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algn="r">
              <a:spcBef>
                <a:spcPct val="0"/>
              </a:spcBef>
              <a:buFontTx/>
              <a:buNone/>
            </a:pPr>
            <a:fld id="{546A33F6-3E15-564F-AF06-08410843757D}" type="slidenum">
              <a:rPr lang="es-ES" altLang="en-US" sz="1000"/>
              <a:pPr lvl="1" algn="r">
                <a:spcBef>
                  <a:spcPct val="0"/>
                </a:spcBef>
                <a:buFontTx/>
                <a:buNone/>
              </a:pPr>
              <a:t>6</a:t>
            </a:fld>
            <a:endParaRPr lang="es-ES" altLang="en-US" sz="1000"/>
          </a:p>
        </p:txBody>
      </p:sp>
      <p:sp>
        <p:nvSpPr>
          <p:cNvPr id="25602" name="Footer Placeholder 4">
            <a:extLst>
              <a:ext uri="{FF2B5EF4-FFF2-40B4-BE49-F238E27FC236}">
                <a16:creationId xmlns:a16="http://schemas.microsoft.com/office/drawing/2014/main" id="{A1FC5B0D-E06F-3544-A1E3-4FE4AA628B8C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805F02A1-D8C8-1240-93DA-309F11E435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Physical Approaches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FA1F921C-3879-DA4D-823A-1539EE20746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447800"/>
            <a:ext cx="7315200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>
                <a:ea typeface="ＭＳ Ｐゴシック" panose="020B0600070205080204" pitchFamily="34" charset="-128"/>
              </a:rPr>
              <a:t>Radiosity</a:t>
            </a:r>
            <a:r>
              <a:rPr lang="en-US" altLang="en-US" sz="2800">
                <a:ea typeface="ＭＳ Ｐゴシック" panose="020B0600070205080204" pitchFamily="34" charset="-128"/>
              </a:rPr>
              <a:t>: Uses finite element methods to solve the rendering equation for scenes with purely diffuse surfaces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Start with direct illumination image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Calculate reflections between all objects in scene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Iterate until illumination image reaches steady state</a:t>
            </a:r>
          </a:p>
        </p:txBody>
      </p:sp>
      <p:pic>
        <p:nvPicPr>
          <p:cNvPr id="25605" name="Picture 7">
            <a:extLst>
              <a:ext uri="{FF2B5EF4-FFF2-40B4-BE49-F238E27FC236}">
                <a16:creationId xmlns:a16="http://schemas.microsoft.com/office/drawing/2014/main" id="{395D2E99-09E9-8E4C-B9D2-DE1F238D6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843338"/>
            <a:ext cx="4953000" cy="248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3">
            <a:extLst>
              <a:ext uri="{FF2B5EF4-FFF2-40B4-BE49-F238E27FC236}">
                <a16:creationId xmlns:a16="http://schemas.microsoft.com/office/drawing/2014/main" id="{10CA4B70-CA09-7747-A37B-3766276B1EBC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algn="r">
              <a:spcBef>
                <a:spcPct val="0"/>
              </a:spcBef>
              <a:buFontTx/>
              <a:buNone/>
            </a:pPr>
            <a:fld id="{9926A1C2-B0F3-CC49-ABCF-4B484ADA3F49}" type="slidenum">
              <a:rPr lang="es-ES" altLang="en-US" sz="1000"/>
              <a:pPr lvl="1" algn="r">
                <a:spcBef>
                  <a:spcPct val="0"/>
                </a:spcBef>
                <a:buFontTx/>
                <a:buNone/>
              </a:pPr>
              <a:t>7</a:t>
            </a:fld>
            <a:endParaRPr lang="es-ES" altLang="en-US" sz="1000"/>
          </a:p>
        </p:txBody>
      </p:sp>
      <p:sp>
        <p:nvSpPr>
          <p:cNvPr id="27650" name="Footer Placeholder 4">
            <a:extLst>
              <a:ext uri="{FF2B5EF4-FFF2-40B4-BE49-F238E27FC236}">
                <a16:creationId xmlns:a16="http://schemas.microsoft.com/office/drawing/2014/main" id="{87618C5F-BCEE-DF4B-8417-BA56E405FCC6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4B06585E-BC27-7047-8CCE-6290F00945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Radiosity Example</a:t>
            </a:r>
          </a:p>
        </p:txBody>
      </p:sp>
      <p:pic>
        <p:nvPicPr>
          <p:cNvPr id="27652" name="Picture 6">
            <a:extLst>
              <a:ext uri="{FF2B5EF4-FFF2-40B4-BE49-F238E27FC236}">
                <a16:creationId xmlns:a16="http://schemas.microsoft.com/office/drawing/2014/main" id="{E9F560D5-E9E8-B745-8901-95217F217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5588"/>
            <a:ext cx="6096000" cy="487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3">
            <a:extLst>
              <a:ext uri="{FF2B5EF4-FFF2-40B4-BE49-F238E27FC236}">
                <a16:creationId xmlns:a16="http://schemas.microsoft.com/office/drawing/2014/main" id="{F18643BB-A716-A64D-A30E-1A3F3E298F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4A2B2FC7-29DA-4443-A868-6F46FE9CC5F7}" type="slidenum">
              <a:rPr lang="es-ES" altLang="en-US" sz="1000"/>
              <a:pPr lvl="1">
                <a:spcBef>
                  <a:spcPct val="0"/>
                </a:spcBef>
                <a:buFontTx/>
                <a:buNone/>
              </a:pPr>
              <a:t>8</a:t>
            </a:fld>
            <a:endParaRPr lang="es-ES" altLang="en-US" sz="1000"/>
          </a:p>
        </p:txBody>
      </p:sp>
      <p:sp>
        <p:nvSpPr>
          <p:cNvPr id="29698" name="Footer Placeholder 4">
            <a:extLst>
              <a:ext uri="{FF2B5EF4-FFF2-40B4-BE49-F238E27FC236}">
                <a16:creationId xmlns:a16="http://schemas.microsoft.com/office/drawing/2014/main" id="{54C38BD1-077E-9949-95E4-C6340380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E4BB5DB-A05F-5246-B105-8C30E23324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Practical Approach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1D386982-2A06-F84C-9BC7-1481490EF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>
                <a:ea typeface="ＭＳ Ｐゴシック" panose="020B0600070205080204" pitchFamily="34" charset="-128"/>
              </a:rPr>
              <a:t>Pipeline architecture</a:t>
            </a:r>
            <a:r>
              <a:rPr lang="en-US" altLang="en-US">
                <a:ea typeface="ＭＳ Ｐゴシック" panose="020B0600070205080204" pitchFamily="34" charset="-128"/>
              </a:rPr>
              <a:t>: process objects one at a time in the order they are generated by the application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Can consider only local lighting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Can implement in software or hardware</a:t>
            </a:r>
          </a:p>
        </p:txBody>
      </p:sp>
      <p:sp>
        <p:nvSpPr>
          <p:cNvPr id="29701" name="Text Box 6">
            <a:extLst>
              <a:ext uri="{FF2B5EF4-FFF2-40B4-BE49-F238E27FC236}">
                <a16:creationId xmlns:a16="http://schemas.microsoft.com/office/drawing/2014/main" id="{560BABAD-FF10-6441-9F64-6CC91E9A5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8" y="5181600"/>
            <a:ext cx="15351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application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program</a:t>
            </a:r>
          </a:p>
        </p:txBody>
      </p:sp>
      <p:sp>
        <p:nvSpPr>
          <p:cNvPr id="29702" name="Text Box 7">
            <a:extLst>
              <a:ext uri="{FF2B5EF4-FFF2-40B4-BE49-F238E27FC236}">
                <a16:creationId xmlns:a16="http://schemas.microsoft.com/office/drawing/2014/main" id="{52177AF3-A44C-4C49-B1BD-DD0C2AA76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334000"/>
            <a:ext cx="106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display</a:t>
            </a:r>
          </a:p>
        </p:txBody>
      </p:sp>
      <p:pic>
        <p:nvPicPr>
          <p:cNvPr id="29703" name="Picture 8">
            <a:extLst>
              <a:ext uri="{FF2B5EF4-FFF2-40B4-BE49-F238E27FC236}">
                <a16:creationId xmlns:a16="http://schemas.microsoft.com/office/drawing/2014/main" id="{8DA7BC8A-E79D-0743-B1FC-0E44890B8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196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>
            <a:extLst>
              <a:ext uri="{FF2B5EF4-FFF2-40B4-BE49-F238E27FC236}">
                <a16:creationId xmlns:a16="http://schemas.microsoft.com/office/drawing/2014/main" id="{03B887F2-3B72-6E4D-9FE5-8301F38D99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FB77C700-053F-7646-82CF-E72D30BC5F47}" type="slidenum">
              <a:rPr lang="es-ES" altLang="en-US" sz="1000"/>
              <a:pPr lvl="1">
                <a:spcBef>
                  <a:spcPct val="0"/>
                </a:spcBef>
                <a:buFontTx/>
                <a:buNone/>
              </a:pPr>
              <a:t>9</a:t>
            </a:fld>
            <a:endParaRPr lang="es-ES" altLang="en-US" sz="1000"/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0CBCE9B1-4928-4349-8B5C-C393AC52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EE547469-D262-5442-9041-97F53A844F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Vertex Processing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2A33874-CB8F-2A42-B780-0BDC69424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>
                <a:ea typeface="ＭＳ Ｐゴシック" panose="020B0600070205080204" pitchFamily="34" charset="-128"/>
              </a:rPr>
              <a:t>Much of the work in the pipeline is in converting object representations from one coordinate system to another</a:t>
            </a:r>
          </a:p>
          <a:p>
            <a:pPr lvl="1"/>
            <a:r>
              <a:rPr lang="en-US" altLang="en-US" sz="2200">
                <a:ea typeface="ＭＳ Ｐゴシック" panose="020B0600070205080204" pitchFamily="34" charset="-128"/>
              </a:rPr>
              <a:t>Object coordinates</a:t>
            </a:r>
          </a:p>
          <a:p>
            <a:pPr lvl="1"/>
            <a:r>
              <a:rPr lang="en-US" altLang="en-US" sz="2200">
                <a:ea typeface="ＭＳ Ｐゴシック" panose="020B0600070205080204" pitchFamily="34" charset="-128"/>
              </a:rPr>
              <a:t>Camera (eye) coordinates</a:t>
            </a:r>
          </a:p>
          <a:p>
            <a:pPr lvl="1"/>
            <a:r>
              <a:rPr lang="en-US" altLang="en-US" sz="2200">
                <a:ea typeface="ＭＳ Ｐゴシック" panose="020B0600070205080204" pitchFamily="34" charset="-128"/>
              </a:rPr>
              <a:t>Screen coordinates</a:t>
            </a:r>
          </a:p>
          <a:p>
            <a:r>
              <a:rPr lang="en-US" altLang="en-US" sz="2700">
                <a:ea typeface="ＭＳ Ｐゴシック" panose="020B0600070205080204" pitchFamily="34" charset="-128"/>
              </a:rPr>
              <a:t>Every change of coordinates is equivalent to a matrix transformation </a:t>
            </a:r>
          </a:p>
          <a:p>
            <a:r>
              <a:rPr lang="en-US" altLang="en-US" sz="2700">
                <a:ea typeface="ＭＳ Ｐゴシック" panose="020B0600070205080204" pitchFamily="34" charset="-128"/>
              </a:rPr>
              <a:t>Vertex processor also computes vertex colors</a:t>
            </a:r>
          </a:p>
        </p:txBody>
      </p:sp>
      <p:pic>
        <p:nvPicPr>
          <p:cNvPr id="31749" name="Picture 5">
            <a:extLst>
              <a:ext uri="{FF2B5EF4-FFF2-40B4-BE49-F238E27FC236}">
                <a16:creationId xmlns:a16="http://schemas.microsoft.com/office/drawing/2014/main" id="{C354BC01-3D3B-5C44-B7B8-B92AECAFA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38800"/>
            <a:ext cx="731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LA1">
  <a:themeElements>
    <a:clrScheme name="ULA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L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ULA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A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C:\PPT\VENEZUELA\ULA1.PPT</Template>
  <TotalTime>5012</TotalTime>
  <Words>792</Words>
  <Application>Microsoft Macintosh PowerPoint</Application>
  <PresentationFormat>On-screen Show (4:3)</PresentationFormat>
  <Paragraphs>153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Courier New</vt:lpstr>
      <vt:lpstr>ＭＳ Ｐゴシック</vt:lpstr>
      <vt:lpstr>Arial</vt:lpstr>
      <vt:lpstr>Times New Roman</vt:lpstr>
      <vt:lpstr>ULA1</vt:lpstr>
      <vt:lpstr>Models and Architectures</vt:lpstr>
      <vt:lpstr>Objectives</vt:lpstr>
      <vt:lpstr>Image Formation Revisited</vt:lpstr>
      <vt:lpstr>Physical Approaches</vt:lpstr>
      <vt:lpstr>Ray Tracing Example</vt:lpstr>
      <vt:lpstr>Physical Approaches</vt:lpstr>
      <vt:lpstr>Radiosity Example</vt:lpstr>
      <vt:lpstr>Practical Approach</vt:lpstr>
      <vt:lpstr>Vertex Processing</vt:lpstr>
      <vt:lpstr>Projection</vt:lpstr>
      <vt:lpstr>Primitive Assembly</vt:lpstr>
      <vt:lpstr>Clipping</vt:lpstr>
      <vt:lpstr>Rasterization</vt:lpstr>
      <vt:lpstr>Fragment Processing</vt:lpstr>
      <vt:lpstr>The Programmer’s Interface</vt:lpstr>
      <vt:lpstr>API Contents</vt:lpstr>
      <vt:lpstr>Object Specification</vt:lpstr>
      <vt:lpstr>Example</vt:lpstr>
      <vt:lpstr>Camera Specification</vt:lpstr>
      <vt:lpstr>Lights and Materials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Angel</dc:creator>
  <cp:lastModifiedBy>Microsoft Office User</cp:lastModifiedBy>
  <cp:revision>36</cp:revision>
  <dcterms:created xsi:type="dcterms:W3CDTF">2002-08-02T19:17:07Z</dcterms:created>
  <dcterms:modified xsi:type="dcterms:W3CDTF">2019-01-23T14:34:51Z</dcterms:modified>
</cp:coreProperties>
</file>