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8" r:id="rId9"/>
    <p:sldId id="269" r:id="rId10"/>
    <p:sldId id="267" r:id="rId11"/>
    <p:sldId id="266" r:id="rId12"/>
    <p:sldId id="270" r:id="rId13"/>
    <p:sldId id="271" r:id="rId14"/>
    <p:sldId id="277" r:id="rId15"/>
    <p:sldId id="273" r:id="rId16"/>
    <p:sldId id="274" r:id="rId17"/>
    <p:sldId id="261" r:id="rId18"/>
    <p:sldId id="262" r:id="rId19"/>
    <p:sldId id="278" r:id="rId20"/>
    <p:sldId id="272" r:id="rId21"/>
    <p:sldId id="275" r:id="rId22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4663"/>
  </p:normalViewPr>
  <p:slideViewPr>
    <p:cSldViewPr>
      <p:cViewPr varScale="1">
        <p:scale>
          <a:sx n="166" d="100"/>
          <a:sy n="166" d="100"/>
        </p:scale>
        <p:origin x="2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8B8D4BB-AC18-E544-B4FB-2835538EAA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D1EC490-150B-434A-AE35-7AC1C8D107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807A395E-9C08-5443-A551-BB1F1A6BC7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BFCAA885-B494-ED44-A1C4-D45BBDC06E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20C731F-7449-1A4B-91AD-DB9E8A4589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3C89161-27D7-DD4B-88DA-CE0B435897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3A95DF2-541F-824E-ADA4-B138F6BA0B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5C7A77B-4FB6-3249-8993-813133913CA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DAB0101-8465-0149-A9B7-3D99BE9232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3A09CC10-3CD9-3C4D-A847-E2FE3D6DAC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D8DC404A-093B-4F49-9306-97090911D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</a:defRPr>
            </a:lvl1pPr>
          </a:lstStyle>
          <a:p>
            <a:fld id="{7EEF313F-A06E-5541-8D6E-A8C800BFE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4D0FD8C-B41D-0945-BC2C-19CB0E1712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ADAF2EB-8271-B948-9758-3984EF80A7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C0F7E20-BD25-884F-BA76-36D15AD547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82A28F1-EFD2-4349-8B08-D1FD98A33D3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03D07BA-D86E-F24D-8277-CEA69C8324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3CEC4B9-78AB-4048-929D-47EA67F2D66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E002E78-C5FB-4E44-AA86-65AE0DB912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73E10F6-FE1A-3647-A646-FB44A642B64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05E4B43-96A1-8A4B-A3C5-AA2C9EF547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4AFE0C-BD9D-6A40-A5BD-124CA255EF1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8366EB6-14C7-9741-8BA2-E5E13BD2C6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2662CE1-AD2A-E945-B1CC-B571F6A773C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143E5F8-14E0-D84A-B324-D3C620D7B6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43ECAD6-8A54-0846-979C-D69A1B5897B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4D560B6-3B7C-F341-A5EA-D193C4C770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A0E56BC-73F6-C844-B32C-B2B84A92CD8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8AE529E-17A7-E041-BF33-EEDFDA9EFF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8080938-7766-F043-A3AE-9B0E8C8F31D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25D3BF5-D21C-4344-AA01-41148EC244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17AD645-2968-6447-9E94-5BD5EBB51C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D084775-088B-5044-BC04-B597115755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A2EE25B-1E5A-FA43-8066-FB1909057EB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473D0D4-EF0C-FF4A-8339-C9BA96DC76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AA849FB-8674-5E4C-B10E-D9004CC05ED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E9913BF-71BA-3942-83B2-5C5368FC60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F065003-3C9D-DB4B-8D70-AD2BED72F2D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E777626-0F94-8847-AED3-204D092123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B07DA0F-CDD8-3749-89AD-43099E9D560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2D9A17E-FACF-F54A-AE0A-ACF4EE3F7A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D10BF87-CCF2-854B-BE77-6AA44FC3ADE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63C816B-F18C-9442-A3FB-6D58ED86E4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F0B1D74-272D-784D-93B5-2F76AFAFBB8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4D6E25E-5B60-0746-95CB-055783555C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4DA3CE1-A6D8-3746-AFED-86C3B48693B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E0FA5ED-D1F1-0742-8A62-334EEB14C6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BFA00ED-7036-BF42-9795-79D3FE7FC8F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72526DC-CA2A-6C4D-A83D-66AE299229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A34156C-7968-F040-9D6B-E50214BE154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AA7BCB4-DCB7-8744-972B-386CA02B3F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4F6A0BD-CAFA-7940-A1F4-33AAD9303AB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0D2647C-C55B-D742-9F6E-844EBE5D5D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DB977B2-8FF2-C841-88B8-53256E09B19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A7BC1F-7576-1346-BBC3-B21A9772A4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9C03729-8B5F-1E4A-9F9D-0D9EE287F95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0EE293C-EFE7-2B48-BBB9-FF5F371F3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3664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6236D7-D9B8-D942-B893-1B76729597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A089460F-81DB-0348-8DC5-7503FBD13817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CF2B2A4-A02B-F548-85AB-63C915AF73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5709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7290AC-DEAF-6A4F-A596-9AA0FA4216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F16C9E4-012D-4649-A14B-7DE0BFA698A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C16937-B3F2-E844-947B-204F730C4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89687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088A87-9487-CB47-8AAB-15787C401F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FCA8DFC-7086-5F41-9143-1D19ADBB9F2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691971-4A05-CF49-ACCB-BD81A5149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06618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B6EAD7-DD98-9544-8AEC-6420EC44BB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330F992-9757-6349-841B-FFB4D884071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A5DC3AD-D0CC-2442-BE80-E3FB97748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7311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B3237-BA17-0D40-80BB-D8C005E910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C41FEA2-AF57-0D42-867C-6722EA628E6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1B0137B-7BF4-1D4E-B34C-03297663B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84600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40B9D0-D927-8847-B0D5-CA8195EB77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77A8FB8-F6C7-9040-BAF4-78125978828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379FA-C2CE-6643-B141-1DFEA3AF44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7031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C9EA75-6738-9543-9F0D-491146A693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B973D4A-AEB0-7E4A-8B76-77F3E798019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39642F8-A715-E648-A8A4-DBD85A8C3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7493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A978815-20C6-7042-BE69-A6912BA7EA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86FB347-9041-254C-9F90-57DE4F5902D7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E48A409-C0E7-5143-AB0D-89E554FEDF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63099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546B0-9385-9A41-BD46-7A3230C34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73CA5BC-427E-894E-94C0-98FAF7F8DE9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1678CAD-195F-C149-8AAB-AAB576D786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79192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5027E-A15D-0949-B897-8B3DC4AF68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A896B750-1915-674E-BC46-2AA4FB27627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E00E68-87B2-2542-A89F-FE9B29684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10017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771F9837-88B2-984D-AF93-19F7B046C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6AAC6A2-ACF3-F044-845B-0D57876DF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F0E8F94-1036-674B-B7A9-F9F8469FCF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649DF3DC-83FB-324E-8AB4-7D2CBD36D8B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97F4FCE8-A45E-EA4A-9680-37F3818FA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9FCC216-D568-464B-B57A-6B4949B87D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3E1A4-1FB9-B147-9DCD-B8DC95931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D63D5AC-504F-C34F-9CD1-5A25B2714DFF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2140C2F2-4B31-E94E-B7A3-A8F3485D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AA20F350-6C15-3644-83E1-7E5FE24682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Programming with OpenGL</a:t>
            </a:r>
            <a:br>
              <a:rPr lang="en-US" altLang="en-US"/>
            </a:br>
            <a:r>
              <a:rPr lang="en-US" altLang="en-US"/>
              <a:t>Part 1: Background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7A2E7763-400F-214E-AA81-915BC5195F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D0EAE27-F294-0841-9648-5DB290E5702B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32E0FB96-5F0F-5742-B60A-DA96C81C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7F4416F5-5D40-DB44-9E03-EDC05EA83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Organization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DD336F09-A8E5-F14B-8AA6-BDD8A3052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9701" name="Rectangle 69">
            <a:extLst>
              <a:ext uri="{FF2B5EF4-FFF2-40B4-BE49-F238E27FC236}">
                <a16:creationId xmlns:a16="http://schemas.microsoft.com/office/drawing/2014/main" id="{2A737ED6-4BF5-0346-8557-A0B1951671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73150" y="2765425"/>
            <a:ext cx="6997700" cy="204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3" name="Rectangle 70">
            <a:extLst>
              <a:ext uri="{FF2B5EF4-FFF2-40B4-BE49-F238E27FC236}">
                <a16:creationId xmlns:a16="http://schemas.microsoft.com/office/drawing/2014/main" id="{60523206-23C7-0D42-9B6A-98BC1AB916D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3950" y="2765425"/>
            <a:ext cx="1816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4" name="Line 71">
            <a:extLst>
              <a:ext uri="{FF2B5EF4-FFF2-40B4-BE49-F238E27FC236}">
                <a16:creationId xmlns:a16="http://schemas.microsoft.com/office/drawing/2014/main" id="{ED130661-2B20-8940-9392-0CD59CE7174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29400" y="2759075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72">
            <a:extLst>
              <a:ext uri="{FF2B5EF4-FFF2-40B4-BE49-F238E27FC236}">
                <a16:creationId xmlns:a16="http://schemas.microsoft.com/office/drawing/2014/main" id="{45885385-11EA-9440-8739-143F0B5F8CC7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5029200" y="4130675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73">
            <a:extLst>
              <a:ext uri="{FF2B5EF4-FFF2-40B4-BE49-F238E27FC236}">
                <a16:creationId xmlns:a16="http://schemas.microsoft.com/office/drawing/2014/main" id="{73E815B3-B66E-0940-B2C1-E06162598AB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029200" y="34448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74">
            <a:extLst>
              <a:ext uri="{FF2B5EF4-FFF2-40B4-BE49-F238E27FC236}">
                <a16:creationId xmlns:a16="http://schemas.microsoft.com/office/drawing/2014/main" id="{E1D76F3F-05F0-424D-BE31-38E48D9871F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514600" y="34448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76">
            <a:extLst>
              <a:ext uri="{FF2B5EF4-FFF2-40B4-BE49-F238E27FC236}">
                <a16:creationId xmlns:a16="http://schemas.microsoft.com/office/drawing/2014/main" id="{19B53A9B-C559-7C4D-96BF-D3A7A4B4A7D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114800" y="34448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77">
            <a:extLst>
              <a:ext uri="{FF2B5EF4-FFF2-40B4-BE49-F238E27FC236}">
                <a16:creationId xmlns:a16="http://schemas.microsoft.com/office/drawing/2014/main" id="{49D69708-B95F-744A-A0CF-BC9F4E4BA1E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572000" y="3444875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78">
            <a:extLst>
              <a:ext uri="{FF2B5EF4-FFF2-40B4-BE49-F238E27FC236}">
                <a16:creationId xmlns:a16="http://schemas.microsoft.com/office/drawing/2014/main" id="{50713198-8F13-2E45-AE22-E17EE7CF3A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98925" y="2895600"/>
            <a:ext cx="102235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GLUT</a:t>
            </a:r>
          </a:p>
        </p:txBody>
      </p:sp>
      <p:sp>
        <p:nvSpPr>
          <p:cNvPr id="24591" name="Rectangle 79">
            <a:extLst>
              <a:ext uri="{FF2B5EF4-FFF2-40B4-BE49-F238E27FC236}">
                <a16:creationId xmlns:a16="http://schemas.microsoft.com/office/drawing/2014/main" id="{AA9A8E6B-BBCD-9140-BE71-DD1AB2E1B9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22925" y="3581400"/>
            <a:ext cx="836613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GLU</a:t>
            </a:r>
          </a:p>
        </p:txBody>
      </p:sp>
      <p:sp>
        <p:nvSpPr>
          <p:cNvPr id="24592" name="Rectangle 80">
            <a:extLst>
              <a:ext uri="{FF2B5EF4-FFF2-40B4-BE49-F238E27FC236}">
                <a16:creationId xmlns:a16="http://schemas.microsoft.com/office/drawing/2014/main" id="{F7834949-3ED1-FF44-8907-B75585415C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56325" y="4191000"/>
            <a:ext cx="61595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GL</a:t>
            </a:r>
          </a:p>
        </p:txBody>
      </p:sp>
      <p:sp>
        <p:nvSpPr>
          <p:cNvPr id="24593" name="Rectangle 81">
            <a:extLst>
              <a:ext uri="{FF2B5EF4-FFF2-40B4-BE49-F238E27FC236}">
                <a16:creationId xmlns:a16="http://schemas.microsoft.com/office/drawing/2014/main" id="{9D1E8381-7C9A-224F-891B-2F262945979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19375" y="3413125"/>
            <a:ext cx="1392238" cy="71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GLX, AGL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or WGL</a:t>
            </a:r>
          </a:p>
        </p:txBody>
      </p:sp>
      <p:sp>
        <p:nvSpPr>
          <p:cNvPr id="24594" name="Rectangle 82">
            <a:extLst>
              <a:ext uri="{FF2B5EF4-FFF2-40B4-BE49-F238E27FC236}">
                <a16:creationId xmlns:a16="http://schemas.microsoft.com/office/drawing/2014/main" id="{9A8ACBCB-8163-ED4B-BBA7-25C41F7DE68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412875" y="4267200"/>
            <a:ext cx="28321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X, Win32, Mac O/S</a:t>
            </a:r>
          </a:p>
        </p:txBody>
      </p:sp>
      <p:sp>
        <p:nvSpPr>
          <p:cNvPr id="69715" name="Rectangle 83">
            <a:extLst>
              <a:ext uri="{FF2B5EF4-FFF2-40B4-BE49-F238E27FC236}">
                <a16:creationId xmlns:a16="http://schemas.microsoft.com/office/drawing/2014/main" id="{B0169EA6-D6C4-5F4D-B87D-9EF282A331E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73150" y="5127625"/>
            <a:ext cx="69977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6" name="Rectangle 84">
            <a:extLst>
              <a:ext uri="{FF2B5EF4-FFF2-40B4-BE49-F238E27FC236}">
                <a16:creationId xmlns:a16="http://schemas.microsoft.com/office/drawing/2014/main" id="{70030BED-2E6C-C445-A743-89D0C72807B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25725" y="5089525"/>
            <a:ext cx="39020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software and/or hardware</a:t>
            </a:r>
          </a:p>
        </p:txBody>
      </p:sp>
      <p:sp>
        <p:nvSpPr>
          <p:cNvPr id="69717" name="Rectangle 85">
            <a:extLst>
              <a:ext uri="{FF2B5EF4-FFF2-40B4-BE49-F238E27FC236}">
                <a16:creationId xmlns:a16="http://schemas.microsoft.com/office/drawing/2014/main" id="{54FB9551-0FC8-7440-B760-D3355F1F0BB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73150" y="2057400"/>
            <a:ext cx="69977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8" name="Rectangle 86">
            <a:extLst>
              <a:ext uri="{FF2B5EF4-FFF2-40B4-BE49-F238E27FC236}">
                <a16:creationId xmlns:a16="http://schemas.microsoft.com/office/drawing/2014/main" id="{87C521B9-45A8-2042-854D-14270BD5F31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14663" y="1973263"/>
            <a:ext cx="31210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application program</a:t>
            </a:r>
          </a:p>
        </p:txBody>
      </p:sp>
      <p:sp>
        <p:nvSpPr>
          <p:cNvPr id="24599" name="Line 87">
            <a:extLst>
              <a:ext uri="{FF2B5EF4-FFF2-40B4-BE49-F238E27FC236}">
                <a16:creationId xmlns:a16="http://schemas.microsoft.com/office/drawing/2014/main" id="{6EDBDDF5-EE5F-904F-A52E-3CDCEF33FB87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514600" y="34448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88">
            <a:extLst>
              <a:ext uri="{FF2B5EF4-FFF2-40B4-BE49-F238E27FC236}">
                <a16:creationId xmlns:a16="http://schemas.microsoft.com/office/drawing/2014/main" id="{4379EDB3-4FC0-F14C-98A0-0FF8AAAA482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1524000" y="344487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89">
            <a:extLst>
              <a:ext uri="{FF2B5EF4-FFF2-40B4-BE49-F238E27FC236}">
                <a16:creationId xmlns:a16="http://schemas.microsoft.com/office/drawing/2014/main" id="{B645CCE0-8019-7F4D-A79A-3BEF83F20D7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497013" y="2833688"/>
            <a:ext cx="1812925" cy="590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OpenGL Motif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widget or similar</a:t>
            </a:r>
          </a:p>
        </p:txBody>
      </p:sp>
      <p:sp>
        <p:nvSpPr>
          <p:cNvPr id="24602" name="Line 90">
            <a:extLst>
              <a:ext uri="{FF2B5EF4-FFF2-40B4-BE49-F238E27FC236}">
                <a16:creationId xmlns:a16="http://schemas.microsoft.com/office/drawing/2014/main" id="{9715BDA3-B8EF-104A-9B2C-1846984609C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38400" y="2454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91">
            <a:extLst>
              <a:ext uri="{FF2B5EF4-FFF2-40B4-BE49-F238E27FC236}">
                <a16:creationId xmlns:a16="http://schemas.microsoft.com/office/drawing/2014/main" id="{EBE16745-E42B-3A46-9122-52404BB7024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276600" y="27590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92">
            <a:extLst>
              <a:ext uri="{FF2B5EF4-FFF2-40B4-BE49-F238E27FC236}">
                <a16:creationId xmlns:a16="http://schemas.microsoft.com/office/drawing/2014/main" id="{B4499DF5-DB25-1F46-82DE-5BC59EBAEC1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524000" y="27590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93">
            <a:extLst>
              <a:ext uri="{FF2B5EF4-FFF2-40B4-BE49-F238E27FC236}">
                <a16:creationId xmlns:a16="http://schemas.microsoft.com/office/drawing/2014/main" id="{06D5DC7D-7FB3-D245-98A5-783FB849AD7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95400" y="2454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94">
            <a:extLst>
              <a:ext uri="{FF2B5EF4-FFF2-40B4-BE49-F238E27FC236}">
                <a16:creationId xmlns:a16="http://schemas.microsoft.com/office/drawing/2014/main" id="{2A0CFDCA-D4BD-F847-ACB0-49281F8EFE8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429000" y="2454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Line 95">
            <a:extLst>
              <a:ext uri="{FF2B5EF4-FFF2-40B4-BE49-F238E27FC236}">
                <a16:creationId xmlns:a16="http://schemas.microsoft.com/office/drawing/2014/main" id="{D49E508F-6634-7542-AF49-F552B3BF740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572000" y="2454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96">
            <a:extLst>
              <a:ext uri="{FF2B5EF4-FFF2-40B4-BE49-F238E27FC236}">
                <a16:creationId xmlns:a16="http://schemas.microsoft.com/office/drawing/2014/main" id="{E7870064-DE8B-AB4F-A719-5BA554A119A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019800" y="2454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Line 97">
            <a:extLst>
              <a:ext uri="{FF2B5EF4-FFF2-40B4-BE49-F238E27FC236}">
                <a16:creationId xmlns:a16="http://schemas.microsoft.com/office/drawing/2014/main" id="{2F402FB7-50C3-6A45-99E7-59E10144710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39000" y="2454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Line 98">
            <a:extLst>
              <a:ext uri="{FF2B5EF4-FFF2-40B4-BE49-F238E27FC236}">
                <a16:creationId xmlns:a16="http://schemas.microsoft.com/office/drawing/2014/main" id="{2F30E0CB-B873-B349-985C-6A0EA072BEC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400800" y="4816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Line 99">
            <a:extLst>
              <a:ext uri="{FF2B5EF4-FFF2-40B4-BE49-F238E27FC236}">
                <a16:creationId xmlns:a16="http://schemas.microsoft.com/office/drawing/2014/main" id="{6DCFD683-6778-6C4A-8D50-A63DCD23402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667000" y="4816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Line 75">
            <a:extLst>
              <a:ext uri="{FF2B5EF4-FFF2-40B4-BE49-F238E27FC236}">
                <a16:creationId xmlns:a16="http://schemas.microsoft.com/office/drawing/2014/main" id="{6227A06B-055F-5848-A8B1-BB88F6CCDAB7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514600" y="4130675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F435C477-4979-3645-8C9D-8BD3DF941A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E94196A-534D-CC47-8782-A1C95B043058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6A1AA244-0E01-AB45-8247-6767F90E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3A1CC6B-884D-AD44-B428-D3ECE5B5E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Architecture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3D96483C-6071-624D-969C-8E75DCC6C03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854200" y="1720850"/>
            <a:ext cx="2759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Immediate Mode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9642E4C5-3EA2-B44F-8D9A-9A39939115EA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530350" y="4044950"/>
            <a:ext cx="1054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BF432A09-49E6-314E-9119-FEE043516E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603375" y="4114800"/>
            <a:ext cx="906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Display</a:t>
            </a:r>
            <a:br>
              <a:rPr lang="en-US" altLang="en-US" sz="1600" b="1">
                <a:latin typeface="Arial" panose="020B0604020202020204" pitchFamily="34" charset="0"/>
              </a:rPr>
            </a:br>
            <a:r>
              <a:rPr lang="en-US" altLang="en-US" sz="1600" b="1">
                <a:latin typeface="Arial" panose="020B0604020202020204" pitchFamily="34" charset="0"/>
              </a:rPr>
              <a:t>List</a:t>
            </a:r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F9E937D1-DBD2-6D49-9F1E-F1075B39673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26150" y="4044950"/>
            <a:ext cx="15113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B56B2A04-EF80-2445-AAF9-945E0298093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121150" y="4044950"/>
            <a:ext cx="15113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8618" name="Rectangle 10">
            <a:extLst>
              <a:ext uri="{FF2B5EF4-FFF2-40B4-BE49-F238E27FC236}">
                <a16:creationId xmlns:a16="http://schemas.microsoft.com/office/drawing/2014/main" id="{143C63C6-2B0F-534B-93A6-44D50B06DDA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892550" y="5187950"/>
            <a:ext cx="1282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59F21275-516B-0946-984C-8F5E2252E8D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11550" y="2444750"/>
            <a:ext cx="1663700" cy="1206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1778E1D1-D97E-234D-9E6E-DDB6D3E4D51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6263" y="2597150"/>
            <a:ext cx="12827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4" name="Rectangle 13">
            <a:extLst>
              <a:ext uri="{FF2B5EF4-FFF2-40B4-BE49-F238E27FC236}">
                <a16:creationId xmlns:a16="http://schemas.microsoft.com/office/drawing/2014/main" id="{1447B60A-29C3-AD4B-BC5A-9A475C96469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4200" y="2749550"/>
            <a:ext cx="12684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Polynomial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Evaluator</a:t>
            </a:r>
          </a:p>
        </p:txBody>
      </p:sp>
      <p:sp>
        <p:nvSpPr>
          <p:cNvPr id="25615" name="Rectangle 14">
            <a:extLst>
              <a:ext uri="{FF2B5EF4-FFF2-40B4-BE49-F238E27FC236}">
                <a16:creationId xmlns:a16="http://schemas.microsoft.com/office/drawing/2014/main" id="{826852E7-4116-9148-AEA2-78FCB9AF91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21075" y="2514600"/>
            <a:ext cx="16605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Per Vertex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Operations &amp;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Primitive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Assembly</a:t>
            </a:r>
          </a:p>
        </p:txBody>
      </p:sp>
      <p:sp>
        <p:nvSpPr>
          <p:cNvPr id="25616" name="Rectangle 15">
            <a:extLst>
              <a:ext uri="{FF2B5EF4-FFF2-40B4-BE49-F238E27FC236}">
                <a16:creationId xmlns:a16="http://schemas.microsoft.com/office/drawing/2014/main" id="{3F4D07BA-A02D-FC40-8151-44582C8D68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146550" y="4251325"/>
            <a:ext cx="1460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Rasterization</a:t>
            </a:r>
          </a:p>
        </p:txBody>
      </p:sp>
      <p:sp>
        <p:nvSpPr>
          <p:cNvPr id="25617" name="Rectangle 16">
            <a:extLst>
              <a:ext uri="{FF2B5EF4-FFF2-40B4-BE49-F238E27FC236}">
                <a16:creationId xmlns:a16="http://schemas.microsoft.com/office/drawing/2014/main" id="{50A27AF2-8D32-814B-ADE9-A1FA093BD5C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38850" y="4129088"/>
            <a:ext cx="14938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Per Fragment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Operations</a:t>
            </a:r>
          </a:p>
        </p:txBody>
      </p:sp>
      <p:sp>
        <p:nvSpPr>
          <p:cNvPr id="25618" name="Rectangle 17">
            <a:extLst>
              <a:ext uri="{FF2B5EF4-FFF2-40B4-BE49-F238E27FC236}">
                <a16:creationId xmlns:a16="http://schemas.microsoft.com/office/drawing/2014/main" id="{512425D8-BF66-F546-81EE-76F330F257D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52888" y="5272088"/>
            <a:ext cx="963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Texture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25619" name="Line 18">
            <a:extLst>
              <a:ext uri="{FF2B5EF4-FFF2-40B4-BE49-F238E27FC236}">
                <a16:creationId xmlns:a16="http://schemas.microsoft.com/office/drawing/2014/main" id="{8E238625-5EAE-2C48-8E12-9FCC18BC9CA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543800" y="44196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9">
            <a:extLst>
              <a:ext uri="{FF2B5EF4-FFF2-40B4-BE49-F238E27FC236}">
                <a16:creationId xmlns:a16="http://schemas.microsoft.com/office/drawing/2014/main" id="{99B1AA5F-71B7-B24E-990B-C2891DF0A64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638800" y="44196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0">
            <a:extLst>
              <a:ext uri="{FF2B5EF4-FFF2-40B4-BE49-F238E27FC236}">
                <a16:creationId xmlns:a16="http://schemas.microsoft.com/office/drawing/2014/main" id="{A5423AB1-C5CE-4146-BEB6-8F2A082D6D9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876800" y="36576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1">
            <a:extLst>
              <a:ext uri="{FF2B5EF4-FFF2-40B4-BE49-F238E27FC236}">
                <a16:creationId xmlns:a16="http://schemas.microsoft.com/office/drawing/2014/main" id="{C8EA1B97-9E8A-4842-AEFC-A3997438616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24200" y="3048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2">
            <a:extLst>
              <a:ext uri="{FF2B5EF4-FFF2-40B4-BE49-F238E27FC236}">
                <a16:creationId xmlns:a16="http://schemas.microsoft.com/office/drawing/2014/main" id="{E7D35430-DEB3-F243-BFB2-296AB1B794C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876800" y="4800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3">
            <a:extLst>
              <a:ext uri="{FF2B5EF4-FFF2-40B4-BE49-F238E27FC236}">
                <a16:creationId xmlns:a16="http://schemas.microsoft.com/office/drawing/2014/main" id="{4734ADC8-C1C1-CB45-BD50-9C9304D8596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43000" y="4419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4">
            <a:extLst>
              <a:ext uri="{FF2B5EF4-FFF2-40B4-BE49-F238E27FC236}">
                <a16:creationId xmlns:a16="http://schemas.microsoft.com/office/drawing/2014/main" id="{A1754000-B3A6-7B4B-94B0-17CE84F4A288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1371600" y="3048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5">
            <a:extLst>
              <a:ext uri="{FF2B5EF4-FFF2-40B4-BE49-F238E27FC236}">
                <a16:creationId xmlns:a16="http://schemas.microsoft.com/office/drawing/2014/main" id="{858041F7-0499-A34B-8240-F16046094D8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371600" y="3048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26">
            <a:extLst>
              <a:ext uri="{FF2B5EF4-FFF2-40B4-BE49-F238E27FC236}">
                <a16:creationId xmlns:a16="http://schemas.microsoft.com/office/drawing/2014/main" id="{C0349E9F-9DEB-E845-B2DB-B4642B00F1E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95400" y="44196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27">
            <a:extLst>
              <a:ext uri="{FF2B5EF4-FFF2-40B4-BE49-F238E27FC236}">
                <a16:creationId xmlns:a16="http://schemas.microsoft.com/office/drawing/2014/main" id="{8916C050-B730-AF4D-90BB-27868DADCE4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95400" y="6096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28">
            <a:extLst>
              <a:ext uri="{FF2B5EF4-FFF2-40B4-BE49-F238E27FC236}">
                <a16:creationId xmlns:a16="http://schemas.microsoft.com/office/drawing/2014/main" id="{09873D05-B05F-F040-90AA-566A71D88FC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8382000" y="48006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29">
            <a:extLst>
              <a:ext uri="{FF2B5EF4-FFF2-40B4-BE49-F238E27FC236}">
                <a16:creationId xmlns:a16="http://schemas.microsoft.com/office/drawing/2014/main" id="{06A87E40-8416-9C47-B519-BEA365FD058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3429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30">
            <a:extLst>
              <a:ext uri="{FF2B5EF4-FFF2-40B4-BE49-F238E27FC236}">
                <a16:creationId xmlns:a16="http://schemas.microsoft.com/office/drawing/2014/main" id="{4B689138-AF4E-5D4E-8DEB-F4474D2FD6F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48006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31">
            <a:extLst>
              <a:ext uri="{FF2B5EF4-FFF2-40B4-BE49-F238E27FC236}">
                <a16:creationId xmlns:a16="http://schemas.microsoft.com/office/drawing/2014/main" id="{B0EBBA0C-63FB-5047-9AEC-AE8713C2C58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81400" y="5867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32">
            <a:extLst>
              <a:ext uri="{FF2B5EF4-FFF2-40B4-BE49-F238E27FC236}">
                <a16:creationId xmlns:a16="http://schemas.microsoft.com/office/drawing/2014/main" id="{C24F95A1-95BD-5A49-921B-24619EE52ADB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3733800" y="44196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33">
            <a:extLst>
              <a:ext uri="{FF2B5EF4-FFF2-40B4-BE49-F238E27FC236}">
                <a16:creationId xmlns:a16="http://schemas.microsoft.com/office/drawing/2014/main" id="{F539A729-A5AB-5946-8AE8-CEC572F0B0F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733800" y="4419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34">
            <a:extLst>
              <a:ext uri="{FF2B5EF4-FFF2-40B4-BE49-F238E27FC236}">
                <a16:creationId xmlns:a16="http://schemas.microsoft.com/office/drawing/2014/main" id="{11903738-2E8E-7345-AF4A-9587D51EA1D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419600" y="20574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35">
            <a:extLst>
              <a:ext uri="{FF2B5EF4-FFF2-40B4-BE49-F238E27FC236}">
                <a16:creationId xmlns:a16="http://schemas.microsoft.com/office/drawing/2014/main" id="{7B96A326-0DE1-EB4C-B9C7-913CBB6F144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838200" y="2057400"/>
            <a:ext cx="3581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Rectangle 36">
            <a:extLst>
              <a:ext uri="{FF2B5EF4-FFF2-40B4-BE49-F238E27FC236}">
                <a16:creationId xmlns:a16="http://schemas.microsoft.com/office/drawing/2014/main" id="{1D51E3E3-8134-2343-A3E9-B45867D48CB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04825" y="42433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38" name="Line 37">
            <a:extLst>
              <a:ext uri="{FF2B5EF4-FFF2-40B4-BE49-F238E27FC236}">
                <a16:creationId xmlns:a16="http://schemas.microsoft.com/office/drawing/2014/main" id="{20F4277A-D32F-EE46-968D-5722FC104A4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838200" y="2057400"/>
            <a:ext cx="0" cy="2209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Rectangle 38">
            <a:extLst>
              <a:ext uri="{FF2B5EF4-FFF2-40B4-BE49-F238E27FC236}">
                <a16:creationId xmlns:a16="http://schemas.microsoft.com/office/drawing/2014/main" id="{205D2ABC-469A-0244-A1C7-FA596FE526F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44738" y="5805488"/>
            <a:ext cx="126682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Pixel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Operations</a:t>
            </a:r>
          </a:p>
        </p:txBody>
      </p:sp>
      <p:sp>
        <p:nvSpPr>
          <p:cNvPr id="25640" name="Line 39">
            <a:extLst>
              <a:ext uri="{FF2B5EF4-FFF2-40B4-BE49-F238E27FC236}">
                <a16:creationId xmlns:a16="http://schemas.microsoft.com/office/drawing/2014/main" id="{E2A0AE76-2E7C-D143-AF5C-17E13968F3F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81400" y="6096000"/>
            <a:ext cx="480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Rectangle 40">
            <a:extLst>
              <a:ext uri="{FF2B5EF4-FFF2-40B4-BE49-F238E27FC236}">
                <a16:creationId xmlns:a16="http://schemas.microsoft.com/office/drawing/2014/main" id="{77937BAD-7A56-CE44-8AF1-3C5F2FCEDAF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939088" y="4044950"/>
            <a:ext cx="8255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42" name="Rectangle 41">
            <a:extLst>
              <a:ext uri="{FF2B5EF4-FFF2-40B4-BE49-F238E27FC236}">
                <a16:creationId xmlns:a16="http://schemas.microsoft.com/office/drawing/2014/main" id="{7BA6A6A2-C8AF-5D4B-973B-0A10617C350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954963" y="4129088"/>
            <a:ext cx="793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Frame</a:t>
            </a:r>
          </a:p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Buffer</a:t>
            </a:r>
          </a:p>
        </p:txBody>
      </p:sp>
      <p:sp>
        <p:nvSpPr>
          <p:cNvPr id="25643" name="Line 42">
            <a:extLst>
              <a:ext uri="{FF2B5EF4-FFF2-40B4-BE49-F238E27FC236}">
                <a16:creationId xmlns:a16="http://schemas.microsoft.com/office/drawing/2014/main" id="{521DAB11-57A2-7A4F-979C-A0EE15BC77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1905000"/>
            <a:ext cx="990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44" name="Text Box 43">
            <a:extLst>
              <a:ext uri="{FF2B5EF4-FFF2-40B4-BE49-F238E27FC236}">
                <a16:creationId xmlns:a16="http://schemas.microsoft.com/office/drawing/2014/main" id="{40AA5647-20BC-2D4F-91F5-A688372F6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1565275"/>
            <a:ext cx="1333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geometry</a:t>
            </a:r>
          </a:p>
          <a:p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pipeline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FCE8D-25F9-704E-B5C1-2258E4822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3412A7C-D7A9-1645-8517-9CAEE8C10868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BDDC784A-4C15-694A-83D8-59AA25E4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930C2A6-E166-424D-B49C-617B39E73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Functions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3BFEC344-846E-ED42-AE99-360C2A8B1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Primitives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Points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Line Segments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Polygons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Attributes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Transformations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Viewing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Modeling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Control (GLUT)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Input (GLUT)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Query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B9E34-CE3E-B846-AD08-4EC357717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761B5C6-752F-E941-89F4-2285FAF1D895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C420F446-8D77-7B48-A614-557FAD1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2C97E837-CCD4-6B47-8DFA-7B64F2237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State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659FFD52-22F8-8049-84C7-61EA5DE31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OpenGL is a state machine</a:t>
            </a:r>
          </a:p>
          <a:p>
            <a:r>
              <a:rPr lang="en-US" altLang="en-US"/>
              <a:t>OpenGL functions are of two types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Primitive generating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Can cause output if primitive is visible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How vertices are processed and appearance of primitive are controlled by the state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State changing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Transformation functions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Attribute 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2D795-96B3-CB46-BE8C-4E6438377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1DB4A7F-F2E5-2E42-A9FC-7005FA0F8992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EC28586A-22B4-9E4A-9288-60561EC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7EFFC4E-4A71-9A41-94DF-A7B4F08A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Lack of Object Orientation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32E069E-39AB-3842-A28A-6E6A92218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OpenGL is not object oriented so that there are multiple functions for a given logical function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glVertex3f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glVertex2i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glVertex3dv</a:t>
            </a:r>
          </a:p>
          <a:p>
            <a:r>
              <a:rPr lang="en-US" altLang="en-US"/>
              <a:t>Underlying storage mode is the same</a:t>
            </a:r>
          </a:p>
          <a:p>
            <a:r>
              <a:rPr lang="en-US" altLang="en-US"/>
              <a:t>Easy to create overloaded functions in C++ but issue is efficiency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FDDF796-09A3-D648-B322-E3E1AB99E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314E7CD-D4E7-254A-8BE3-5C4D0AA65738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87AAA168-F710-B94B-BE57-CEDF6389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6591541-0952-5C4A-B49B-E7A81BCAC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function format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2CC33756-4364-9D4A-BE6F-3804824A7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43200"/>
            <a:ext cx="328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gl</a:t>
            </a:r>
            <a:r>
              <a:rPr lang="en-US" altLang="en-US" b="1"/>
              <a:t>Vertex</a:t>
            </a:r>
            <a:r>
              <a:rPr lang="en-US" altLang="en-US" b="1">
                <a:solidFill>
                  <a:srgbClr val="FF0000"/>
                </a:solidFill>
              </a:rPr>
              <a:t>3</a:t>
            </a:r>
            <a:r>
              <a:rPr lang="en-US" altLang="en-US" b="1">
                <a:solidFill>
                  <a:schemeClr val="accent1"/>
                </a:solidFill>
              </a:rPr>
              <a:t>f</a:t>
            </a:r>
            <a:r>
              <a:rPr lang="en-US" altLang="en-US" b="1"/>
              <a:t>(x,y,z)</a:t>
            </a:r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789E5561-B3A4-4945-B4E3-4571CD70BE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200400"/>
            <a:ext cx="6858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D306711C-9DBF-EF4B-AECE-87123EE8B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0"/>
            <a:ext cx="281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belongs to GL library</a:t>
            </a:r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29E5BDAA-B18E-C34C-995D-428E6A995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1336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00E6D530-361D-964D-86FE-68C2C8BC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1793875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function name</a:t>
            </a:r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64FFD23B-0D43-4D4F-9D97-81334684A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124200"/>
            <a:ext cx="4572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E6B13AE3-FC99-0640-98E7-48BD810D0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57600"/>
            <a:ext cx="292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x,y,z</a:t>
            </a:r>
            <a:r>
              <a:rPr lang="en-US" altLang="en-US"/>
              <a:t> </a:t>
            </a:r>
            <a:r>
              <a:rPr lang="en-US" altLang="en-US">
                <a:latin typeface="Times New Roman" panose="02020603050405020304" pitchFamily="18" charset="0"/>
              </a:rPr>
              <a:t>are</a:t>
            </a:r>
            <a:r>
              <a:rPr lang="en-US" altLang="en-US"/>
              <a:t> floats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CD5B7BB4-14B4-474E-93E3-B751694D4B89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048000" y="4876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1A14EBE4-1F46-0F4E-AFF7-5E09936B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5019675"/>
            <a:ext cx="274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glVertex3f</a:t>
            </a:r>
            <a:r>
              <a:rPr lang="en-US" altLang="en-US" b="1">
                <a:solidFill>
                  <a:schemeClr val="accent1"/>
                </a:solidFill>
              </a:rPr>
              <a:t>v</a:t>
            </a:r>
            <a:r>
              <a:rPr lang="en-US" altLang="en-US" b="1"/>
              <a:t>(p)</a:t>
            </a:r>
            <a:endParaRPr lang="en-US" altLang="en-US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382280DB-66BC-8644-9A3A-6F167F3472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5410200"/>
            <a:ext cx="60960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FB3B5FBF-D9D7-4E49-964A-095AC7627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638800"/>
            <a:ext cx="327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  <a:r>
              <a:rPr lang="en-US" altLang="en-US"/>
              <a:t> </a:t>
            </a:r>
            <a:r>
              <a:rPr lang="en-US" altLang="en-US">
                <a:latin typeface="Times New Roman" panose="02020603050405020304" pitchFamily="18" charset="0"/>
              </a:rPr>
              <a:t>is a pointer to an array</a:t>
            </a:r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3C46102E-1760-2045-A454-15EF6B0518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2286000"/>
            <a:ext cx="1524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AE4EAE1A-F615-5842-BF05-849545CDB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19812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dimensions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A2D58-4729-8849-8B0E-259A9A90A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FA34019-7D0F-2841-A6CD-B419BCFD7D07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B5986C10-725D-0F47-8891-5AB1870A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93B2286E-82A4-034F-9261-8084798A4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#defines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4217929F-F6C5-3443-B3E5-A88BC9E98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constants are defined in the include files </a:t>
            </a:r>
            <a:r>
              <a:rPr lang="en-US" altLang="en-US" b="1">
                <a:latin typeface="Courier New" panose="02070309020205020404" pitchFamily="49" charset="0"/>
              </a:rPr>
              <a:t>gl.h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glu.h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glut.h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Note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&lt;GL/glut.h&gt;</a:t>
            </a:r>
            <a:r>
              <a:rPr lang="en-US" altLang="en-US">
                <a:ea typeface="ＭＳ Ｐゴシック" panose="020B0600070205080204" pitchFamily="34" charset="-128"/>
              </a:rPr>
              <a:t> should automatically include the others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Examples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glBegin(GL_POLYGON)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glClear(GL_COLOR_BUFFER_BIT)</a:t>
            </a:r>
          </a:p>
          <a:p>
            <a:r>
              <a:rPr lang="en-US" altLang="en-US"/>
              <a:t>include files also define OpenGL data types: </a:t>
            </a:r>
            <a:r>
              <a:rPr lang="en-US" altLang="en-US" b="1">
                <a:latin typeface="Courier New" panose="02070309020205020404" pitchFamily="49" charset="0"/>
              </a:rPr>
              <a:t>GLfloat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GLdouble</a:t>
            </a:r>
            <a:r>
              <a:rPr lang="en-US" altLang="en-US"/>
              <a:t>,….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046442B-0B1A-4243-BB5D-800B717995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DA8E175-3E7B-9649-AED5-BF1A1BD57963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70FAB564-19F1-6C4A-923D-020D4F9F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14E51EBC-BE12-C84A-9D9F-FF45D432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Program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BBBCADDD-5855-EE45-A805-1F7D43B45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Generate a square on a solid background</a:t>
            </a:r>
          </a:p>
        </p:txBody>
      </p:sp>
      <p:pic>
        <p:nvPicPr>
          <p:cNvPr id="31750" name="Picture 4">
            <a:extLst>
              <a:ext uri="{FF2B5EF4-FFF2-40B4-BE49-F238E27FC236}">
                <a16:creationId xmlns:a16="http://schemas.microsoft.com/office/drawing/2014/main" id="{A3758752-218A-A54B-9B53-AC6BD08F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336391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370D-6794-894F-A7B5-2F2B13FA2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E5A2EFF-6B80-DB4B-ACA1-BD5C36530D39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A2F1C761-925B-9A4F-BF48-A462A714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28DD88F-761C-0B43-94ED-984D286D2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simple.c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11F01082-9335-5049-9EF8-EABC1BC7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24000"/>
            <a:ext cx="67373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#include &lt;GL/glut.h&gt;</a:t>
            </a:r>
          </a:p>
          <a:p>
            <a:r>
              <a:rPr lang="en-US" altLang="en-US" sz="2000" b="1"/>
              <a:t>void mydisplay(){</a:t>
            </a:r>
          </a:p>
          <a:p>
            <a:r>
              <a:rPr lang="en-US" altLang="en-US" sz="2000" b="1"/>
              <a:t>      glClear(GL_COLOR_BUFFER_BIT); </a:t>
            </a:r>
          </a:p>
          <a:p>
            <a:r>
              <a:rPr lang="en-US" altLang="en-US" sz="2000" b="1"/>
              <a:t>	glBegin(GL_POLYGON);        </a:t>
            </a:r>
          </a:p>
          <a:p>
            <a:r>
              <a:rPr lang="en-US" altLang="en-US" sz="2000" b="1"/>
              <a:t>		glVertex2f(-0.5, -0.5);        </a:t>
            </a:r>
          </a:p>
          <a:p>
            <a:r>
              <a:rPr lang="en-US" altLang="en-US" sz="2000" b="1"/>
              <a:t>		glVertex2f(-0.5, 0.5);        </a:t>
            </a:r>
          </a:p>
          <a:p>
            <a:r>
              <a:rPr lang="en-US" altLang="en-US" sz="2000" b="1"/>
              <a:t>		glVertex2f(0.5, 0.5);        </a:t>
            </a:r>
          </a:p>
          <a:p>
            <a:r>
              <a:rPr lang="en-US" altLang="en-US" sz="2000" b="1"/>
              <a:t>		glVertex2f(0.5, -0.5);    </a:t>
            </a:r>
          </a:p>
          <a:p>
            <a:r>
              <a:rPr lang="en-US" altLang="en-US" sz="2000" b="1"/>
              <a:t>	glEnd();</a:t>
            </a:r>
          </a:p>
          <a:p>
            <a:r>
              <a:rPr lang="en-US" altLang="en-US" sz="2000" b="1"/>
              <a:t>	glFlush(); </a:t>
            </a:r>
          </a:p>
          <a:p>
            <a:r>
              <a:rPr lang="en-US" altLang="en-US" sz="2000" b="1"/>
              <a:t>}</a:t>
            </a:r>
          </a:p>
          <a:p>
            <a:r>
              <a:rPr lang="en-US" altLang="en-US" sz="2000" b="1"/>
              <a:t>int main(int argc, char** argv){</a:t>
            </a:r>
          </a:p>
          <a:p>
            <a:r>
              <a:rPr lang="en-US" altLang="en-US" sz="2000" b="1"/>
              <a:t>	glutCreateWindow("simple");     </a:t>
            </a:r>
          </a:p>
          <a:p>
            <a:r>
              <a:rPr lang="en-US" altLang="en-US" sz="2000" b="1"/>
              <a:t>	glutDisplayFunc(mydisplay);    </a:t>
            </a:r>
          </a:p>
          <a:p>
            <a:r>
              <a:rPr lang="en-US" altLang="en-US" sz="2000" b="1"/>
              <a:t>	glutMainLoop();</a:t>
            </a:r>
          </a:p>
          <a:p>
            <a:r>
              <a:rPr lang="en-US" altLang="en-US" sz="2000" b="1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F76A7-67AB-F348-834D-2E2B37CC3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E76D3AA-A0B2-6443-B4E6-A83EDD2A41A8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7740F1C0-E789-B74E-B122-ABDD0736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E491C933-0CA7-C04F-B49F-D9CF1E932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Loop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A61BC7C0-EFD0-A341-AAEF-F35C6CF3C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 that the program defines a </a:t>
            </a:r>
            <a:r>
              <a:rPr lang="en-US" altLang="en-US" i="1"/>
              <a:t>display callback</a:t>
            </a:r>
            <a:r>
              <a:rPr lang="en-US" altLang="en-US"/>
              <a:t> function named </a:t>
            </a:r>
            <a:r>
              <a:rPr lang="en-US" altLang="en-US" b="1">
                <a:latin typeface="Courier New" panose="02070309020205020404" pitchFamily="49" charset="0"/>
              </a:rPr>
              <a:t>mydisplay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Every glut program must have a display callback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display callback is executed whenever OpenGL decides the display must be refreshed, for example when the window is opened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main</a:t>
            </a:r>
            <a:r>
              <a:rPr lang="en-US" altLang="en-US">
                <a:ea typeface="ＭＳ Ｐゴシック" panose="020B0600070205080204" pitchFamily="34" charset="-128"/>
              </a:rPr>
              <a:t> function ends with the program entering an event loop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63ADD-E796-F247-B6AF-575CF1DB7F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F854D89-AC8E-0F44-BB25-7C85B0D6091C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B9D4B9D2-7554-F74C-B9FE-951EE437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FBD7E13D-537F-E443-990E-2BD0A824A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D590D996-BD41-2E4B-A852-14A2475FE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/>
              <a:t>Development of the OpenGL API</a:t>
            </a:r>
          </a:p>
          <a:p>
            <a:r>
              <a:rPr lang="en-US" altLang="en-US"/>
              <a:t>OpenGL Architecture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OpenGL as a state machine</a:t>
            </a:r>
          </a:p>
          <a:p>
            <a:r>
              <a:rPr lang="en-US" altLang="en-US"/>
              <a:t>Functions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Types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Formats</a:t>
            </a:r>
          </a:p>
          <a:p>
            <a:r>
              <a:rPr lang="en-US" altLang="en-US"/>
              <a:t>Simple program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151C0-E445-E84B-8686-5EE7B3B2D4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8E94C0D-367D-7944-AEAE-B49947C75768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893D5A7F-356C-1C46-B81F-07D2D993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4806FFE-F627-4042-9FDF-A30BD45E4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72E21DE6-33CB-2043-B7FE-C294D357E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simple.c</a:t>
            </a:r>
            <a:r>
              <a:rPr lang="en-US" altLang="en-US"/>
              <a:t> is too simple</a:t>
            </a:r>
          </a:p>
          <a:p>
            <a:r>
              <a:rPr lang="en-US" altLang="en-US"/>
              <a:t>Makes heavy use of state variable default values for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Viewing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Colors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Window parameters</a:t>
            </a:r>
          </a:p>
          <a:p>
            <a:r>
              <a:rPr lang="en-US" altLang="en-US"/>
              <a:t>Future OpenGL programs will make the defaults more explicit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B6A39-8C69-F64C-A61A-66AD15CE8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EFECF40-6AA4-724E-9350-3DA1B9D3932A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D376D7A7-C1B6-EE4B-BA44-E9588B80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84781D4B-BAF6-574C-9360-16421994E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compilation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655C7178-598D-DB44-B908-3F2B02BBD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Unix/linux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Mesa implementation included with most linux distributions (this includes GL, GLU and GLUT)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Include files usually in …/include/GL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Compile with –lglut –lglu –lgl loader flags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May have to add –L flag for X libraries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Check web for sample code and makefiles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4EE4-1374-4C4E-92B6-A082549D2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CD401DF-45B9-C642-A935-5EA806748930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F9A1CD55-E984-2346-80F8-3E44942C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83F60BA6-CC9D-2C46-84EB-F9D0534D5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History of APIs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7CF7231B-0FD3-9A40-9862-D2FF075F7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IFIPS (1973) formed two committees to come up with a standard graphics API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Graphical Kernel System (GKS)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2D but contained good workstation model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Core 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Both 2D and 3D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GKS adopted as IS0 and later ANSI standard (1980s)</a:t>
            </a:r>
          </a:p>
          <a:p>
            <a:r>
              <a:rPr lang="en-US" altLang="en-US"/>
              <a:t>GKS not easily extended to 3D (GKS-3D)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Far behind hardware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81A2B-351C-7E48-A82F-A7FF85B82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07CAEBC-5A85-1347-943A-AABC2F57D40B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4233F237-E92E-2843-9622-5E21B274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13249F9-705D-9640-BE60-D6A1C1160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PHIGS and X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A663475B-DF66-5B48-91D3-4172B8092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P</a:t>
            </a:r>
            <a:r>
              <a:rPr lang="en-US" altLang="en-US"/>
              <a:t>rogrammers </a:t>
            </a:r>
            <a:r>
              <a:rPr lang="en-US" altLang="en-US" u="sng"/>
              <a:t>Hi</a:t>
            </a:r>
            <a:r>
              <a:rPr lang="en-US" altLang="en-US"/>
              <a:t>erarchical </a:t>
            </a:r>
            <a:r>
              <a:rPr lang="en-US" altLang="en-US" u="sng"/>
              <a:t>G</a:t>
            </a:r>
            <a:r>
              <a:rPr lang="en-US" altLang="en-US"/>
              <a:t>raphics </a:t>
            </a:r>
            <a:r>
              <a:rPr lang="en-US" altLang="en-US" u="sng"/>
              <a:t>S</a:t>
            </a:r>
            <a:r>
              <a:rPr lang="en-US" altLang="en-US"/>
              <a:t>ystem (PHIGS)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Arose from CAD community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Database model with retained graphics (structures)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X Window System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DEC/MIT effort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Client-server architecture with graphics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PEX combined the two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Not easy to use (all the defects of each)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BAB07-B19F-C34A-818B-B466545B32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0237BCB-DC9C-8149-A2F1-8DA99F3D9E14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89DF1691-E830-7E4F-9F7E-027497D2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2A10493-1E1D-C74A-AADC-2C9AA6FFB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SGI and GL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45956EEA-22F4-A748-939C-BD23DDB90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Silicon Graphics (SGI) revolutionized the graphics workstation by implementing the pipeline in hardware (1982)</a:t>
            </a:r>
          </a:p>
          <a:p>
            <a:r>
              <a:rPr lang="en-US" altLang="en-US"/>
              <a:t>To access the system, application programmers used a library called GL</a:t>
            </a:r>
          </a:p>
          <a:p>
            <a:r>
              <a:rPr lang="en-US" altLang="en-US"/>
              <a:t>With GL, it was relatively simple to program three dimensional interactive applications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05F1-8CD9-BE41-8D19-9FF8F78F99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ABF0C33-50DD-F94D-BBBF-2C6E5E8F1ED5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2F9E611F-1781-E54B-834F-F2F9A9EA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C4837ED-4BFA-2242-82E0-5C0B1DE31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E670667-31FE-5C4A-AC9F-82CE0E2F5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The success of GL lead to OpenGL (1992), a platform-independent API that was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Easy to use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Close enough to the hardware to get excellent performance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Focus on rendering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Omitted windowing and input to avoid window system dependencies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2893-47EC-424F-8E04-3EC5D4281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D99DCA8-6890-AA44-9F42-DCF045F01BBA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6ED84F3E-9F0C-B743-96DF-48DCCFC1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8A12623-4F67-3643-8D70-A1BFDAC33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Evolution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D56AB1C-D787-614C-A1DF-2F88EB45E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Originally controlled by an Architectural Review Board (ARB)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Members included SGI, Microsoft, Nvidia, HP, 3DLabs, IBM,…….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Relatively stable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Evolution reflects new hardware capabilities</a:t>
            </a:r>
          </a:p>
          <a:p>
            <a:pPr lvl="3"/>
            <a:r>
              <a:rPr lang="en-US" altLang="en-US" b="0">
                <a:ea typeface="ＭＳ Ｐゴシック" panose="020B0600070205080204" pitchFamily="34" charset="-128"/>
              </a:rPr>
              <a:t>3D texture mapping and texture objects</a:t>
            </a:r>
          </a:p>
          <a:p>
            <a:pPr lvl="3"/>
            <a:r>
              <a:rPr lang="en-US" altLang="en-US" b="0">
                <a:ea typeface="ＭＳ Ｐゴシック" panose="020B0600070205080204" pitchFamily="34" charset="-128"/>
              </a:rPr>
              <a:t>Vertex programs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Allows for platform specific features through extensions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ARB replaced by Kronos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DD37A-6F4C-1B42-82EC-6073555C0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C00EAF9-6E40-4044-85AE-596A70FC2468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E4D131E8-F59B-E349-9A70-CDED2BB7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17A26C08-26AF-4048-A663-BE7034090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Libraries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1658A228-9205-A94E-8375-23E524F0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OpenGL core library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OpenGL32 on Windows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GL on most unix/linux systems (libGL.a)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OpenGL Utility Library (GLU)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Provides functionality in OpenGL core but avoids having to rewrite code</a:t>
            </a:r>
          </a:p>
          <a:p>
            <a:pPr>
              <a:lnSpc>
                <a:spcPct val="90000"/>
              </a:lnSpc>
            </a:pPr>
            <a:r>
              <a:rPr lang="en-US" altLang="en-US"/>
              <a:t>Links with window system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GLX for X window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WGL for Windows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AGL for Macintosh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51FC4-2EDD-DA45-B286-516AAAFB7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BA73931-8823-7041-BE4F-0C9D24ED9D83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FF80A489-EFCF-754B-A997-EF7DBF37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AAEC2672-F961-E44C-968E-FE0261120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GLUT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91A25E1A-3BAC-B24E-8B42-7ACE8B8CE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OpenGL Utility Toolkit (GLUT)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Provides functionality common to all window systems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Open a window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Get input from mouse and keyboard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Menus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Event-driven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Code is portable but GLUT lacks the functionality of a good toolkit for a specific platform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No slide bars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6595</TotalTime>
  <Words>1007</Words>
  <Application>Microsoft Macintosh PowerPoint</Application>
  <PresentationFormat>On-screen Show (4:3)</PresentationFormat>
  <Paragraphs>219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Courier New</vt:lpstr>
      <vt:lpstr>ＭＳ Ｐゴシック</vt:lpstr>
      <vt:lpstr>Arial</vt:lpstr>
      <vt:lpstr>Times New Roman</vt:lpstr>
      <vt:lpstr>ULA1</vt:lpstr>
      <vt:lpstr>Programming with OpenGL Part 1: Background</vt:lpstr>
      <vt:lpstr>Objectives</vt:lpstr>
      <vt:lpstr>Early History of APIs</vt:lpstr>
      <vt:lpstr>PHIGS and X</vt:lpstr>
      <vt:lpstr>SGI and GL</vt:lpstr>
      <vt:lpstr>OpenGL</vt:lpstr>
      <vt:lpstr>OpenGL Evolution</vt:lpstr>
      <vt:lpstr>OpenGL Libraries</vt:lpstr>
      <vt:lpstr>GLUT</vt:lpstr>
      <vt:lpstr>Software Organization</vt:lpstr>
      <vt:lpstr>OpenGL Architecture</vt:lpstr>
      <vt:lpstr>OpenGL Functions</vt:lpstr>
      <vt:lpstr>OpenGL State</vt:lpstr>
      <vt:lpstr>Lack of Object Orientation</vt:lpstr>
      <vt:lpstr>OpenGL function format</vt:lpstr>
      <vt:lpstr>OpenGL #defines</vt:lpstr>
      <vt:lpstr>A Simple Program</vt:lpstr>
      <vt:lpstr>simple.c</vt:lpstr>
      <vt:lpstr>Event Loop</vt:lpstr>
      <vt:lpstr>Defaults</vt:lpstr>
      <vt:lpstr>Notes on compilation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50</cp:revision>
  <dcterms:created xsi:type="dcterms:W3CDTF">2002-08-02T19:17:07Z</dcterms:created>
  <dcterms:modified xsi:type="dcterms:W3CDTF">2019-01-23T14:27:41Z</dcterms:modified>
</cp:coreProperties>
</file>