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66" r:id="rId4"/>
    <p:sldId id="267" r:id="rId5"/>
    <p:sldId id="265" r:id="rId6"/>
    <p:sldId id="268" r:id="rId7"/>
    <p:sldId id="264" r:id="rId8"/>
    <p:sldId id="278" r:id="rId9"/>
    <p:sldId id="271" r:id="rId10"/>
    <p:sldId id="270" r:id="rId11"/>
    <p:sldId id="269" r:id="rId12"/>
    <p:sldId id="273" r:id="rId13"/>
    <p:sldId id="263" r:id="rId14"/>
    <p:sldId id="272" r:id="rId15"/>
    <p:sldId id="275" r:id="rId16"/>
    <p:sldId id="274" r:id="rId17"/>
    <p:sldId id="276" r:id="rId18"/>
    <p:sldId id="277" r:id="rId19"/>
    <p:sldId id="280" r:id="rId20"/>
    <p:sldId id="281" r:id="rId21"/>
    <p:sldId id="279" r:id="rId2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070E3-1169-4D43-9CE5-08712C3713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833B7-0718-1044-97D1-236199DAA5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2291ED-B712-EC44-B38C-0938682AEAC0}" type="datetime1">
              <a:rPr lang="en-US" altLang="en-US"/>
              <a:pPr/>
              <a:t>1/23/19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1E8A9-4505-1F41-9986-E3AF19AAF3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F5AD7-569B-B145-A61C-17F5773FF8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916B2B-ED49-3942-A66B-023772E099A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5674658-A5CB-BB4C-B200-5443A559F1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109426A-87AE-7E44-8844-2C5BED5107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076BAC0-D585-DC41-AE0F-560B3AC59B4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108F5553-7C9E-404C-97A3-16C45ACEEA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BFDC201C-0B95-6F4D-9DC4-770B55FAAF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166FE2D-63DC-904B-80E8-3DB652354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F14C9190-B132-AE41-8C33-D533B8DF53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EF734E6-1793-5944-9A50-E97A4938A33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898C599-A9C3-1A42-BE82-43D22B84232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FBA5FB1-9054-B74B-98C8-512B7F3EB05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8036E36-0FE9-9E47-84F7-25B6546C602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0F74D3D-9DB4-BE46-8C25-30510E44AE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DDED702-84DE-1542-8CFE-3AB1A6BC22E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E9F1A8C-E22C-1B43-AA18-D3A87E70BD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B136953-754A-8E47-8CC5-D68724ECC93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2C1F49F-F136-5243-932F-BE134A8A8B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A124F11-7A6A-114B-9F40-C565C691BC6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220C8F5-250B-614E-99F6-1D77328A3F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74FE3FE-6468-034A-9C72-C04E04BAFF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1A65076-2A3F-FA47-ADD8-278914B391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557C488-1683-284C-B102-DA3795536F3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7C66DBB-DD89-344E-8F69-9C42531BA6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A23756E-4D58-214B-83C7-07B754CB6E9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2BC3301-FD03-944D-B151-CB648ACEB2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16C6ED6-98E7-4B44-A28F-89B9DA28831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5907195-1FFE-E84D-AEDE-992FBDF87A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28E6D-8BD6-B849-8511-9EF0ED200CB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CCC3DD5-F2B6-1447-9CB1-8747CDE39D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1DA25EC-5014-B447-9509-224CF5D8FCA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2E31832-DE22-CB42-9CFA-B31824F2C2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380D81D-0ABD-D44F-8BDD-196F4476EFD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145DF78-BD7B-8442-94A2-9D919E624F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7D5102E-3F1F-1F41-8ABB-2DE9134F16E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D822B1A-21FA-EE48-839B-5D399A01F8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45FAC09-3E09-484A-95D3-B0C715AB00F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BB6767F-7B95-9048-A1E7-186053EF00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661FFC-EFD9-0D46-A0B0-7FB28F72EE5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BB30779-364A-7047-BF5B-CFB96FD601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6D7C8E8-A93B-7241-B5D2-8849C970762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9C7B135-3B1A-E942-A49F-15BCE104D2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5BD19F3-415F-5545-941F-E78D2709EE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A864585-7860-6D41-B548-BA749EDED1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97D2D40-D8E1-474E-B29D-EB6568FDB77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4D777A9-F7CA-B143-8788-DA88400766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06C1EBD-0EE7-3041-9111-9D574549B92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47047E5-99E2-DE4F-B5CB-322AF35B97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F7501A-0AF7-DC4B-B4BC-0F2FEF0C098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A306D480-1485-CE4F-9B6E-8E20E3DAEA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95D704E-7488-1E4A-81E3-BF67F269072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31DA38-A032-5E47-9BD2-1271A9239A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B4AE190-6924-5541-938D-7EACFF9F010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F61B57F-C12F-8340-9EE4-D7CF6D97E5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65274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E95B8-8BAC-FB45-9D38-38534400EF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B36B2115-1E63-0243-A5D8-C7B89A3C105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42FB9B1-E0E0-DD45-B720-441A40C23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63954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EDAEF6-3F68-9C4B-A83F-28F506C4FC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7598C83-DC60-724E-AD08-10E6C1AE36D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987E1ED-5C4A-CD4D-94BF-E986C7DBA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77466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B0CE17-416E-3544-A8CB-D5C0BB653B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0877A98D-D351-D24D-9DAE-0F472818089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7AEA043-5DE2-4142-9599-49DE8FD56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192199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BF63A90-FB98-A94E-9BED-A4E9EED21E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1CB74721-5959-5D4A-BEA7-43BDEC62A66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DC8FDEA-750C-424A-8E6C-37BDB49BE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7029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2D7D5-5EB7-334F-B30A-3B8DD937A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EFE6981C-08F1-D04E-B70C-19B8EEF04AF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B63DF5-3400-4C47-ACFE-8C3E53B101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4761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38B099-B4FA-DA46-A30D-3785CBB771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D4E8B11A-7B2B-5B4D-84EF-9D288EB5A46A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21C24-D043-5747-B85C-943CF1F7EE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39818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F87160-6C8B-F346-94E1-0812F29E7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936DF1E0-4A01-4446-9907-42E05CF84FD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C692083-7EBA-8B44-9126-31D5BA6A4F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5814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C0BAA5-63FB-D04E-B4FC-E7F9EAE79C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AF30F031-E0E6-EA42-99FA-54F095FA0E90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DD2B53F-64F6-0343-896C-71CBD9CBE2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2490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A263E-3BE9-CB40-A861-CDDD6EA54C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7EA3DBE1-F556-9240-A150-EB54E8C8B24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8AFC03-D33D-4A43-8FA1-69D154CD69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353212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8297F-665F-AC4C-BDE3-6C13334C24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/>
            <a:fld id="{3A0F2018-92D0-4242-94C9-AD5E339A2F9D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628FC9B-6410-E54A-A007-6CF47AD3DC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  <p:extLst>
      <p:ext uri="{BB962C8B-B14F-4D97-AF65-F5344CB8AC3E}">
        <p14:creationId xmlns:p14="http://schemas.microsoft.com/office/powerpoint/2010/main" val="262907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532F6FF1-A357-0146-8846-3827DF639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s-ES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E7C9A69-CFF2-5F46-ADB2-875CABD9E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5D1BAF4-FAC2-3749-B41B-200011EF00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263F814F-A77D-D74D-8EE9-EBD5351BBC46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455577AB-F10E-2D47-8C02-3150ADE0C2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00938B9-0E37-7F4A-BACE-8AA64DA2AE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Angel: Interactive Computer Graphics 5E © Addison-Wesley 2009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1F1C0-9993-6A4B-88E1-8019C8D2B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A24D90F-D27F-864D-B0F7-80E119BF1BB2}" type="slidenum">
              <a:rPr lang="es-ES" altLang="en-US" sz="1000">
                <a:latin typeface="Arial" panose="020B0604020202020204" pitchFamily="34" charset="0"/>
              </a:rPr>
              <a:pPr lvl="1"/>
              <a:t>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17553A16-04ED-3642-912F-51856203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C570170-0C2F-794E-BE20-2833205E78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/>
              <a:t>Programming with OpenGL</a:t>
            </a:r>
            <a:br>
              <a:rPr lang="en-US" altLang="en-US"/>
            </a:br>
            <a:r>
              <a:rPr lang="en-US" altLang="en-US"/>
              <a:t>Part 2: Complete Programs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0C8C915D-6220-CF40-9931-E4C699423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0FA2779-A3E4-9B45-BAFC-5315977E4749}" type="slidenum">
              <a:rPr lang="es-ES" altLang="en-US" sz="1000">
                <a:latin typeface="Arial" panose="020B0604020202020204" pitchFamily="34" charset="0"/>
              </a:rPr>
              <a:pPr lvl="1"/>
              <a:t>10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6AAF3EC4-4BC2-3E42-939A-47BBA450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74264E9-D2F5-D545-9962-9DC2A1ABE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Orthographic Viewing</a:t>
            </a:r>
          </a:p>
        </p:txBody>
      </p:sp>
      <p:grpSp>
        <p:nvGrpSpPr>
          <p:cNvPr id="24581" name="Group 64">
            <a:extLst>
              <a:ext uri="{FF2B5EF4-FFF2-40B4-BE49-F238E27FC236}">
                <a16:creationId xmlns:a16="http://schemas.microsoft.com/office/drawing/2014/main" id="{18D8A150-AD0D-564D-AA2E-1F3BEDBAF3C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71800"/>
            <a:ext cx="4516438" cy="3051175"/>
            <a:chOff x="672" y="1248"/>
            <a:chExt cx="2845" cy="1922"/>
          </a:xfrm>
        </p:grpSpPr>
        <p:pic>
          <p:nvPicPr>
            <p:cNvPr id="24589" name="Picture 5" descr="an02f29">
              <a:extLst>
                <a:ext uri="{FF2B5EF4-FFF2-40B4-BE49-F238E27FC236}">
                  <a16:creationId xmlns:a16="http://schemas.microsoft.com/office/drawing/2014/main" id="{B2E2A182-1017-9A4E-815C-A0BECFC54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48"/>
              <a:ext cx="2845" cy="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0" name="Text Box 10">
              <a:extLst>
                <a:ext uri="{FF2B5EF4-FFF2-40B4-BE49-F238E27FC236}">
                  <a16:creationId xmlns:a16="http://schemas.microsoft.com/office/drawing/2014/main" id="{0F4DC52A-F314-2144-A2FE-FA8D53829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4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1">
                  <a:latin typeface="Times New Roman" panose="02020603050405020304" pitchFamily="18" charset="0"/>
                </a:rPr>
                <a:t>z=0</a:t>
              </a:r>
            </a:p>
          </p:txBody>
        </p:sp>
        <p:sp>
          <p:nvSpPr>
            <p:cNvPr id="24591" name="Rectangle 11">
              <a:extLst>
                <a:ext uri="{FF2B5EF4-FFF2-40B4-BE49-F238E27FC236}">
                  <a16:creationId xmlns:a16="http://schemas.microsoft.com/office/drawing/2014/main" id="{F9EAB09E-122C-A24C-A694-64D9A6520EE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0" y="2592"/>
              <a:ext cx="2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4582" name="Group 63">
            <a:extLst>
              <a:ext uri="{FF2B5EF4-FFF2-40B4-BE49-F238E27FC236}">
                <a16:creationId xmlns:a16="http://schemas.microsoft.com/office/drawing/2014/main" id="{C6A159E0-D652-764C-B371-72AD2D6A220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971800"/>
            <a:ext cx="2363788" cy="2847975"/>
            <a:chOff x="3600" y="1248"/>
            <a:chExt cx="1489" cy="1794"/>
          </a:xfrm>
        </p:grpSpPr>
        <p:pic>
          <p:nvPicPr>
            <p:cNvPr id="24584" name="Picture 7" descr="an02f30">
              <a:extLst>
                <a:ext uri="{FF2B5EF4-FFF2-40B4-BE49-F238E27FC236}">
                  <a16:creationId xmlns:a16="http://schemas.microsoft.com/office/drawing/2014/main" id="{6D2379D8-5DCC-1145-B4DC-4B0CDE364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440"/>
              <a:ext cx="1489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5" name="Rectangle 59">
              <a:extLst>
                <a:ext uri="{FF2B5EF4-FFF2-40B4-BE49-F238E27FC236}">
                  <a16:creationId xmlns:a16="http://schemas.microsoft.com/office/drawing/2014/main" id="{99E963DA-432B-CC4F-93C9-87EE5604D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24586" name="Group 61">
              <a:extLst>
                <a:ext uri="{FF2B5EF4-FFF2-40B4-BE49-F238E27FC236}">
                  <a16:creationId xmlns:a16="http://schemas.microsoft.com/office/drawing/2014/main" id="{52B5889B-E521-7B40-896E-F4E7C2DBC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0"/>
              <a:ext cx="384" cy="212"/>
              <a:chOff x="4848" y="1200"/>
              <a:chExt cx="384" cy="212"/>
            </a:xfrm>
          </p:grpSpPr>
          <p:sp>
            <p:nvSpPr>
              <p:cNvPr id="24587" name="Rectangle 60">
                <a:extLst>
                  <a:ext uri="{FF2B5EF4-FFF2-40B4-BE49-F238E27FC236}">
                    <a16:creationId xmlns:a16="http://schemas.microsoft.com/office/drawing/2014/main" id="{A28FA22B-F4C0-064A-A9C5-91F4886CD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20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588" name="Text Box 58">
                <a:extLst>
                  <a:ext uri="{FF2B5EF4-FFF2-40B4-BE49-F238E27FC236}">
                    <a16:creationId xmlns:a16="http://schemas.microsoft.com/office/drawing/2014/main" id="{F438BCD0-DD82-E641-9A72-F65DFBF355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20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 i="1">
                    <a:latin typeface="Times New Roman" panose="02020603050405020304" pitchFamily="18" charset="0"/>
                  </a:rPr>
                  <a:t>z=0</a:t>
                </a:r>
              </a:p>
            </p:txBody>
          </p:sp>
        </p:grpSp>
      </p:grpSp>
      <p:sp>
        <p:nvSpPr>
          <p:cNvPr id="24583" name="Text Box 65">
            <a:extLst>
              <a:ext uri="{FF2B5EF4-FFF2-40B4-BE49-F238E27FC236}">
                <a16:creationId xmlns:a16="http://schemas.microsoft.com/office/drawing/2014/main" id="{79D3EFE9-856E-3B41-87EC-71F9CA157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1600200"/>
            <a:ext cx="6015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In the default orthographic view, points are </a:t>
            </a:r>
          </a:p>
          <a:p>
            <a:r>
              <a:rPr lang="en-US" altLang="en-US">
                <a:latin typeface="Arial" panose="020B0604020202020204" pitchFamily="34" charset="0"/>
              </a:rPr>
              <a:t>projected forward along the </a:t>
            </a:r>
            <a:r>
              <a:rPr lang="en-US" altLang="en-US" i="1">
                <a:latin typeface="Times New Roman" panose="02020603050405020304" pitchFamily="18" charset="0"/>
              </a:rPr>
              <a:t>z</a:t>
            </a:r>
            <a:r>
              <a:rPr lang="en-US" altLang="en-US">
                <a:latin typeface="Arial" panose="020B0604020202020204" pitchFamily="34" charset="0"/>
              </a:rPr>
              <a:t> axis onto the</a:t>
            </a:r>
          </a:p>
          <a:p>
            <a:r>
              <a:rPr lang="en-US" altLang="en-US">
                <a:latin typeface="Arial" panose="020B0604020202020204" pitchFamily="34" charset="0"/>
              </a:rPr>
              <a:t>plane </a:t>
            </a:r>
            <a:r>
              <a:rPr lang="en-US" altLang="en-US" i="1">
                <a:latin typeface="Times New Roman" panose="02020603050405020304" pitchFamily="18" charset="0"/>
              </a:rPr>
              <a:t>z=0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985F-3689-0F4C-8DE6-9325650F5C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57D45D5-308F-5C45-A5AF-824012DA6A4D}" type="slidenum">
              <a:rPr lang="es-ES" altLang="en-US" sz="1000">
                <a:latin typeface="Arial" panose="020B0604020202020204" pitchFamily="34" charset="0"/>
              </a:rPr>
              <a:pPr lvl="1"/>
              <a:t>11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721EA9AA-83EE-0B4D-A930-593E0AF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17A4273-03D8-D44A-901B-992513E25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/>
              <a:t>Transformations and Viewing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BF79196-D5EE-A948-B9AF-1A3C98878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In OpenGL, projection is carried out by a projection matrix (transformation)</a:t>
            </a:r>
          </a:p>
          <a:p>
            <a:r>
              <a:rPr lang="en-US" altLang="en-US" sz="2700"/>
              <a:t>There is only one set of transformation functions so we must set the matrix mode first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</a:rPr>
              <a:t>glMatrixMode (GL_PROJECTION)</a:t>
            </a:r>
          </a:p>
          <a:p>
            <a:r>
              <a:rPr lang="en-US" altLang="en-US" sz="2700"/>
              <a:t> Transformation functions are incremental so we start with an identity matrix and alter it with a projection matrix that gives the view volume</a:t>
            </a:r>
          </a:p>
          <a:p>
            <a:pPr>
              <a:buFontTx/>
              <a:buNone/>
            </a:pPr>
            <a:endParaRPr lang="en-US" altLang="en-US" sz="9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</a:rPr>
              <a:t>glLoadIdentity();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glOrtho(-1.0, 1.0, -1.0, 1.0, -1.0, 1.0);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endParaRPr lang="en-US" altLang="en-US"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70D85-3C7E-E949-95D0-7AAEAAC47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7B8792ED-B8DB-774D-8E3F-36B5DB052098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ED159CB3-8C8F-9C4A-9F75-D0857920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6628" name="Rectangle 1026">
            <a:extLst>
              <a:ext uri="{FF2B5EF4-FFF2-40B4-BE49-F238E27FC236}">
                <a16:creationId xmlns:a16="http://schemas.microsoft.com/office/drawing/2014/main" id="{999C4F53-1537-254F-AD7C-5E818D334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 and three-dimensional viewing</a:t>
            </a:r>
          </a:p>
        </p:txBody>
      </p:sp>
      <p:sp>
        <p:nvSpPr>
          <p:cNvPr id="26629" name="Rectangle 1027">
            <a:extLst>
              <a:ext uri="{FF2B5EF4-FFF2-40B4-BE49-F238E27FC236}">
                <a16:creationId xmlns:a16="http://schemas.microsoft.com/office/drawing/2014/main" id="{AD311608-CFD3-FE4A-99D8-D13BDC818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r>
              <a:rPr lang="en-US" altLang="en-US" sz="2700"/>
              <a:t>In </a:t>
            </a:r>
            <a:r>
              <a:rPr lang="en-US" altLang="en-US" sz="2700" b="1">
                <a:latin typeface="Courier New" panose="02070309020205020404" pitchFamily="49" charset="0"/>
              </a:rPr>
              <a:t>glOrtho(left, right, bottom, top, near, far) </a:t>
            </a:r>
            <a:r>
              <a:rPr lang="en-US" altLang="en-US" sz="2700"/>
              <a:t>the near and far distances are measured </a:t>
            </a:r>
            <a:r>
              <a:rPr lang="en-US" altLang="en-US" sz="2700" u="sng"/>
              <a:t>from</a:t>
            </a:r>
            <a:r>
              <a:rPr lang="en-US" altLang="en-US" sz="2700"/>
              <a:t> the camera</a:t>
            </a:r>
          </a:p>
          <a:p>
            <a:r>
              <a:rPr lang="en-US" altLang="en-US" sz="2700"/>
              <a:t>Two-dimensional vertex commands place all vertices in the plane z=0</a:t>
            </a:r>
          </a:p>
          <a:p>
            <a:r>
              <a:rPr lang="en-US" altLang="en-US" sz="2700"/>
              <a:t>If the application is in two dimensions, we can use the function</a:t>
            </a:r>
          </a:p>
          <a:p>
            <a:pPr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  gluOrtho2D(left, right,bottom,top)</a:t>
            </a:r>
          </a:p>
          <a:p>
            <a:r>
              <a:rPr lang="en-US" altLang="en-US" sz="2700"/>
              <a:t>In two dimensions, the view or clipping volume becomes a </a:t>
            </a:r>
            <a:r>
              <a:rPr lang="en-US" altLang="en-US" sz="2700" i="1"/>
              <a:t>clipping window</a:t>
            </a:r>
            <a:endParaRPr lang="en-US" altLang="en-US" sz="2700" b="1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48A66-9D60-D94A-BA37-0EFFCDBF0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A07C88A5-6FFA-4B47-8337-1A706532E2DB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090B9583-D29A-7B48-8BD0-D5A7DF80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301E34D-4705-B142-B7E8-A4302A17D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mydisplay.c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482097C9-3AAF-DB42-BAE7-D780418E943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void mydisplay()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glClear(GL_COLOR_BUFFER_BIT);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glBegin(GL_POLYGON);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glVertex2f(-0.5, -0.5);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glVertex2f(-0.5, 0.5);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glVertex2f(0.5, 0.5);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glVertex2f(0.5, -0.5);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glEnd();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glFlush();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454CCF83-D779-9A47-B96E-DA5A725EF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C08ED89-9174-8645-9107-CE5CE1062100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0691F35F-D43B-A446-A50B-83154380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7719C6CE-A2A8-2F4A-B15D-3AECE18AF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Primitives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4BA86962-18F3-AC4A-9176-DEA0D8C64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  <p:grpSp>
        <p:nvGrpSpPr>
          <p:cNvPr id="28678" name="Group 5">
            <a:extLst>
              <a:ext uri="{FF2B5EF4-FFF2-40B4-BE49-F238E27FC236}">
                <a16:creationId xmlns:a16="http://schemas.microsoft.com/office/drawing/2014/main" id="{A059EEE9-E145-204B-9753-E9B4BC8E90FE}"/>
              </a:ext>
            </a:extLst>
          </p:cNvPr>
          <p:cNvGrpSpPr>
            <a:grpSpLocks/>
          </p:cNvGrpSpPr>
          <p:nvPr/>
        </p:nvGrpSpPr>
        <p:grpSpPr bwMode="auto">
          <a:xfrm>
            <a:off x="7335838" y="3544888"/>
            <a:ext cx="1068387" cy="1354137"/>
            <a:chOff x="4717" y="2946"/>
            <a:chExt cx="673" cy="913"/>
          </a:xfrm>
        </p:grpSpPr>
        <p:sp>
          <p:nvSpPr>
            <p:cNvPr id="28713" name="Freeform 6">
              <a:extLst>
                <a:ext uri="{FF2B5EF4-FFF2-40B4-BE49-F238E27FC236}">
                  <a16:creationId xmlns:a16="http://schemas.microsoft.com/office/drawing/2014/main" id="{07333729-84D3-7A47-8097-5D04635E9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" y="2946"/>
              <a:ext cx="673" cy="337"/>
            </a:xfrm>
            <a:custGeom>
              <a:avLst/>
              <a:gdLst>
                <a:gd name="T0" fmla="*/ 144 w 673"/>
                <a:gd name="T1" fmla="*/ 336 h 337"/>
                <a:gd name="T2" fmla="*/ 0 w 673"/>
                <a:gd name="T3" fmla="*/ 48 h 337"/>
                <a:gd name="T4" fmla="*/ 672 w 673"/>
                <a:gd name="T5" fmla="*/ 0 h 337"/>
                <a:gd name="T6" fmla="*/ 528 w 673"/>
                <a:gd name="T7" fmla="*/ 288 h 337"/>
                <a:gd name="T8" fmla="*/ 144 w 673"/>
                <a:gd name="T9" fmla="*/ 336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3"/>
                <a:gd name="T16" fmla="*/ 0 h 337"/>
                <a:gd name="T17" fmla="*/ 673 w 673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3" h="337">
                  <a:moveTo>
                    <a:pt x="144" y="336"/>
                  </a:moveTo>
                  <a:lnTo>
                    <a:pt x="0" y="48"/>
                  </a:lnTo>
                  <a:lnTo>
                    <a:pt x="672" y="0"/>
                  </a:lnTo>
                  <a:lnTo>
                    <a:pt x="528" y="288"/>
                  </a:lnTo>
                  <a:lnTo>
                    <a:pt x="144" y="336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4" name="Freeform 7">
              <a:extLst>
                <a:ext uri="{FF2B5EF4-FFF2-40B4-BE49-F238E27FC236}">
                  <a16:creationId xmlns:a16="http://schemas.microsoft.com/office/drawing/2014/main" id="{12D773DD-618C-5547-B457-A56875589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3234"/>
              <a:ext cx="433" cy="337"/>
            </a:xfrm>
            <a:custGeom>
              <a:avLst/>
              <a:gdLst>
                <a:gd name="T0" fmla="*/ 432 w 433"/>
                <a:gd name="T1" fmla="*/ 0 h 337"/>
                <a:gd name="T2" fmla="*/ 48 w 433"/>
                <a:gd name="T3" fmla="*/ 48 h 337"/>
                <a:gd name="T4" fmla="*/ 0 w 433"/>
                <a:gd name="T5" fmla="*/ 288 h 337"/>
                <a:gd name="T6" fmla="*/ 384 w 433"/>
                <a:gd name="T7" fmla="*/ 336 h 337"/>
                <a:gd name="T8" fmla="*/ 432 w 433"/>
                <a:gd name="T9" fmla="*/ 0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"/>
                <a:gd name="T16" fmla="*/ 0 h 337"/>
                <a:gd name="T17" fmla="*/ 433 w 433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" h="337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384" y="336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5" name="Freeform 8">
              <a:extLst>
                <a:ext uri="{FF2B5EF4-FFF2-40B4-BE49-F238E27FC236}">
                  <a16:creationId xmlns:a16="http://schemas.microsoft.com/office/drawing/2014/main" id="{65DAA0DF-6B40-8440-8EF4-3B33A332E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3522"/>
              <a:ext cx="529" cy="337"/>
            </a:xfrm>
            <a:custGeom>
              <a:avLst/>
              <a:gdLst>
                <a:gd name="T0" fmla="*/ 384 w 529"/>
                <a:gd name="T1" fmla="*/ 48 h 337"/>
                <a:gd name="T2" fmla="*/ 0 w 529"/>
                <a:gd name="T3" fmla="*/ 0 h 337"/>
                <a:gd name="T4" fmla="*/ 192 w 529"/>
                <a:gd name="T5" fmla="*/ 336 h 337"/>
                <a:gd name="T6" fmla="*/ 528 w 529"/>
                <a:gd name="T7" fmla="*/ 240 h 337"/>
                <a:gd name="T8" fmla="*/ 384 w 529"/>
                <a:gd name="T9" fmla="*/ 48 h 3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9"/>
                <a:gd name="T16" fmla="*/ 0 h 337"/>
                <a:gd name="T17" fmla="*/ 529 w 529"/>
                <a:gd name="T18" fmla="*/ 337 h 3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9" h="337">
                  <a:moveTo>
                    <a:pt x="384" y="48"/>
                  </a:moveTo>
                  <a:lnTo>
                    <a:pt x="0" y="0"/>
                  </a:lnTo>
                  <a:lnTo>
                    <a:pt x="192" y="336"/>
                  </a:lnTo>
                  <a:lnTo>
                    <a:pt x="528" y="240"/>
                  </a:lnTo>
                  <a:lnTo>
                    <a:pt x="384" y="48"/>
                  </a:lnTo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3193" name="Rectangle 9">
            <a:extLst>
              <a:ext uri="{FF2B5EF4-FFF2-40B4-BE49-F238E27FC236}">
                <a16:creationId xmlns:a16="http://schemas.microsoft.com/office/drawing/2014/main" id="{C452435E-F968-9344-AC50-D71EC5D8A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5006975"/>
            <a:ext cx="1968500" cy="3746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GL_QUAD_STRIP</a:t>
            </a:r>
          </a:p>
        </p:txBody>
      </p:sp>
      <p:sp>
        <p:nvSpPr>
          <p:cNvPr id="28680" name="Freeform 10">
            <a:extLst>
              <a:ext uri="{FF2B5EF4-FFF2-40B4-BE49-F238E27FC236}">
                <a16:creationId xmlns:a16="http://schemas.microsoft.com/office/drawing/2014/main" id="{27651B8E-69F6-EE4B-9B20-66091CB22D2F}"/>
              </a:ext>
            </a:extLst>
          </p:cNvPr>
          <p:cNvSpPr>
            <a:spLocks/>
          </p:cNvSpPr>
          <p:nvPr/>
        </p:nvSpPr>
        <p:spPr bwMode="auto">
          <a:xfrm>
            <a:off x="7620000" y="1905000"/>
            <a:ext cx="1079500" cy="966788"/>
          </a:xfrm>
          <a:custGeom>
            <a:avLst/>
            <a:gdLst>
              <a:gd name="T0" fmla="*/ 0 w 680"/>
              <a:gd name="T1" fmla="*/ 208 h 652"/>
              <a:gd name="T2" fmla="*/ 386 w 680"/>
              <a:gd name="T3" fmla="*/ 0 h 652"/>
              <a:gd name="T4" fmla="*/ 679 w 680"/>
              <a:gd name="T5" fmla="*/ 243 h 652"/>
              <a:gd name="T6" fmla="*/ 586 w 680"/>
              <a:gd name="T7" fmla="*/ 529 h 652"/>
              <a:gd name="T8" fmla="*/ 250 w 680"/>
              <a:gd name="T9" fmla="*/ 651 h 652"/>
              <a:gd name="T10" fmla="*/ 7 w 680"/>
              <a:gd name="T11" fmla="*/ 479 h 652"/>
              <a:gd name="T12" fmla="*/ 0 w 680"/>
              <a:gd name="T13" fmla="*/ 208 h 6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"/>
              <a:gd name="T22" fmla="*/ 0 h 652"/>
              <a:gd name="T23" fmla="*/ 680 w 680"/>
              <a:gd name="T24" fmla="*/ 652 h 6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" h="652">
                <a:moveTo>
                  <a:pt x="0" y="208"/>
                </a:moveTo>
                <a:lnTo>
                  <a:pt x="386" y="0"/>
                </a:lnTo>
                <a:lnTo>
                  <a:pt x="679" y="243"/>
                </a:lnTo>
                <a:lnTo>
                  <a:pt x="586" y="529"/>
                </a:lnTo>
                <a:lnTo>
                  <a:pt x="250" y="651"/>
                </a:lnTo>
                <a:lnTo>
                  <a:pt x="7" y="479"/>
                </a:lnTo>
                <a:lnTo>
                  <a:pt x="0" y="208"/>
                </a:lnTo>
              </a:path>
            </a:pathLst>
          </a:custGeom>
          <a:solidFill>
            <a:srgbClr val="FF3399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97785DCC-DE1B-1C49-97A7-F8814E87A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088" y="2919413"/>
            <a:ext cx="155892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GL_POLYGON</a:t>
            </a:r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570C272C-163B-FD4F-96A9-32E8ED360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" y="5540375"/>
            <a:ext cx="2514600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GL_TRIANGLE_STRIP</a:t>
            </a:r>
          </a:p>
        </p:txBody>
      </p:sp>
      <p:grpSp>
        <p:nvGrpSpPr>
          <p:cNvPr id="28683" name="Group 14">
            <a:extLst>
              <a:ext uri="{FF2B5EF4-FFF2-40B4-BE49-F238E27FC236}">
                <a16:creationId xmlns:a16="http://schemas.microsoft.com/office/drawing/2014/main" id="{1954DF6E-5F24-6D41-ADC7-5089A0251847}"/>
              </a:ext>
            </a:extLst>
          </p:cNvPr>
          <p:cNvGrpSpPr>
            <a:grpSpLocks/>
          </p:cNvGrpSpPr>
          <p:nvPr/>
        </p:nvGrpSpPr>
        <p:grpSpPr bwMode="auto">
          <a:xfrm>
            <a:off x="1038225" y="4067175"/>
            <a:ext cx="1068388" cy="1354138"/>
            <a:chOff x="858" y="2910"/>
            <a:chExt cx="673" cy="913"/>
          </a:xfrm>
        </p:grpSpPr>
        <p:sp>
          <p:nvSpPr>
            <p:cNvPr id="28707" name="Freeform 15">
              <a:extLst>
                <a:ext uri="{FF2B5EF4-FFF2-40B4-BE49-F238E27FC236}">
                  <a16:creationId xmlns:a16="http://schemas.microsoft.com/office/drawing/2014/main" id="{A21FF097-3E96-744C-AC8D-71B19A047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2910"/>
              <a:ext cx="673" cy="337"/>
            </a:xfrm>
            <a:custGeom>
              <a:avLst/>
              <a:gdLst>
                <a:gd name="T0" fmla="*/ 0 w 673"/>
                <a:gd name="T1" fmla="*/ 48 h 337"/>
                <a:gd name="T2" fmla="*/ 672 w 673"/>
                <a:gd name="T3" fmla="*/ 0 h 337"/>
                <a:gd name="T4" fmla="*/ 144 w 673"/>
                <a:gd name="T5" fmla="*/ 336 h 337"/>
                <a:gd name="T6" fmla="*/ 0 w 673"/>
                <a:gd name="T7" fmla="*/ 48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3"/>
                <a:gd name="T13" fmla="*/ 0 h 337"/>
                <a:gd name="T14" fmla="*/ 673 w 673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3" h="337">
                  <a:moveTo>
                    <a:pt x="0" y="48"/>
                  </a:moveTo>
                  <a:lnTo>
                    <a:pt x="672" y="0"/>
                  </a:lnTo>
                  <a:lnTo>
                    <a:pt x="144" y="336"/>
                  </a:lnTo>
                  <a:lnTo>
                    <a:pt x="0" y="48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08" name="Freeform 16">
              <a:extLst>
                <a:ext uri="{FF2B5EF4-FFF2-40B4-BE49-F238E27FC236}">
                  <a16:creationId xmlns:a16="http://schemas.microsoft.com/office/drawing/2014/main" id="{9A739182-6552-6E4C-A3B8-1CB18EF8F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" y="2910"/>
              <a:ext cx="529" cy="337"/>
            </a:xfrm>
            <a:custGeom>
              <a:avLst/>
              <a:gdLst>
                <a:gd name="T0" fmla="*/ 0 w 529"/>
                <a:gd name="T1" fmla="*/ 336 h 337"/>
                <a:gd name="T2" fmla="*/ 528 w 529"/>
                <a:gd name="T3" fmla="*/ 0 h 337"/>
                <a:gd name="T4" fmla="*/ 384 w 529"/>
                <a:gd name="T5" fmla="*/ 288 h 337"/>
                <a:gd name="T6" fmla="*/ 0 w 529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9"/>
                <a:gd name="T13" fmla="*/ 0 h 337"/>
                <a:gd name="T14" fmla="*/ 529 w 529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9" h="337">
                  <a:moveTo>
                    <a:pt x="0" y="336"/>
                  </a:moveTo>
                  <a:lnTo>
                    <a:pt x="528" y="0"/>
                  </a:lnTo>
                  <a:lnTo>
                    <a:pt x="384" y="288"/>
                  </a:lnTo>
                  <a:lnTo>
                    <a:pt x="0" y="336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09" name="Freeform 17">
              <a:extLst>
                <a:ext uri="{FF2B5EF4-FFF2-40B4-BE49-F238E27FC236}">
                  <a16:creationId xmlns:a16="http://schemas.microsoft.com/office/drawing/2014/main" id="{E18E72D3-5FAD-634D-B30D-CE0CCCF4A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198"/>
              <a:ext cx="433" cy="289"/>
            </a:xfrm>
            <a:custGeom>
              <a:avLst/>
              <a:gdLst>
                <a:gd name="T0" fmla="*/ 432 w 433"/>
                <a:gd name="T1" fmla="*/ 0 h 289"/>
                <a:gd name="T2" fmla="*/ 48 w 433"/>
                <a:gd name="T3" fmla="*/ 48 h 289"/>
                <a:gd name="T4" fmla="*/ 0 w 433"/>
                <a:gd name="T5" fmla="*/ 288 h 289"/>
                <a:gd name="T6" fmla="*/ 432 w 433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3"/>
                <a:gd name="T13" fmla="*/ 0 h 289"/>
                <a:gd name="T14" fmla="*/ 433 w 433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27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02" name="Freeform 18">
              <a:extLst>
                <a:ext uri="{FF2B5EF4-FFF2-40B4-BE49-F238E27FC236}">
                  <a16:creationId xmlns:a16="http://schemas.microsoft.com/office/drawing/2014/main" id="{AFDD3890-A60C-2E40-8146-97FB23560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198"/>
              <a:ext cx="433" cy="337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384" y="336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337">
                  <a:moveTo>
                    <a:pt x="432" y="0"/>
                  </a:moveTo>
                  <a:lnTo>
                    <a:pt x="384" y="336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tx1">
                    <a:gamma/>
                    <a:tint val="30196"/>
                    <a:invGamma/>
                  </a:schemeClr>
                </a:gs>
              </a:gsLst>
              <a:lin ang="27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1" name="Freeform 19">
              <a:extLst>
                <a:ext uri="{FF2B5EF4-FFF2-40B4-BE49-F238E27FC236}">
                  <a16:creationId xmlns:a16="http://schemas.microsoft.com/office/drawing/2014/main" id="{EAF73B0A-9626-3340-83C7-94D21F0B5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" y="3486"/>
              <a:ext cx="385" cy="337"/>
            </a:xfrm>
            <a:custGeom>
              <a:avLst/>
              <a:gdLst>
                <a:gd name="T0" fmla="*/ 0 w 385"/>
                <a:gd name="T1" fmla="*/ 0 h 337"/>
                <a:gd name="T2" fmla="*/ 192 w 385"/>
                <a:gd name="T3" fmla="*/ 336 h 337"/>
                <a:gd name="T4" fmla="*/ 384 w 385"/>
                <a:gd name="T5" fmla="*/ 48 h 337"/>
                <a:gd name="T6" fmla="*/ 0 w 385"/>
                <a:gd name="T7" fmla="*/ 0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337"/>
                <a:gd name="T14" fmla="*/ 385 w 38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337">
                  <a:moveTo>
                    <a:pt x="0" y="0"/>
                  </a:moveTo>
                  <a:lnTo>
                    <a:pt x="192" y="336"/>
                  </a:lnTo>
                  <a:lnTo>
                    <a:pt x="384" y="48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12" name="Freeform 20">
              <a:extLst>
                <a:ext uri="{FF2B5EF4-FFF2-40B4-BE49-F238E27FC236}">
                  <a16:creationId xmlns:a16="http://schemas.microsoft.com/office/drawing/2014/main" id="{2C2B0D8D-1435-A74F-B145-E6ABE67EA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3534"/>
              <a:ext cx="337" cy="289"/>
            </a:xfrm>
            <a:custGeom>
              <a:avLst/>
              <a:gdLst>
                <a:gd name="T0" fmla="*/ 192 w 337"/>
                <a:gd name="T1" fmla="*/ 0 h 289"/>
                <a:gd name="T2" fmla="*/ 336 w 337"/>
                <a:gd name="T3" fmla="*/ 192 h 289"/>
                <a:gd name="T4" fmla="*/ 0 w 337"/>
                <a:gd name="T5" fmla="*/ 288 h 289"/>
                <a:gd name="T6" fmla="*/ 192 w 337"/>
                <a:gd name="T7" fmla="*/ 0 h 2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7"/>
                <a:gd name="T13" fmla="*/ 0 h 289"/>
                <a:gd name="T14" fmla="*/ 337 w 337"/>
                <a:gd name="T15" fmla="*/ 289 h 2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7" h="289">
                  <a:moveTo>
                    <a:pt x="192" y="0"/>
                  </a:moveTo>
                  <a:lnTo>
                    <a:pt x="336" y="192"/>
                  </a:lnTo>
                  <a:lnTo>
                    <a:pt x="0" y="288"/>
                  </a:lnTo>
                  <a:lnTo>
                    <a:pt x="192" y="0"/>
                  </a:lnTo>
                </a:path>
              </a:pathLst>
            </a:custGeom>
            <a:gradFill rotWithShape="0">
              <a:gsLst>
                <a:gs pos="0">
                  <a:srgbClr val="5F5F5F"/>
                </a:gs>
                <a:gs pos="100000">
                  <a:srgbClr val="AFAFAF"/>
                </a:gs>
              </a:gsLst>
              <a:lin ang="18900000" scaled="1"/>
            </a:gra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684" name="Group 22">
            <a:extLst>
              <a:ext uri="{FF2B5EF4-FFF2-40B4-BE49-F238E27FC236}">
                <a16:creationId xmlns:a16="http://schemas.microsoft.com/office/drawing/2014/main" id="{5802F032-6170-B547-926C-B575F2DE14F6}"/>
              </a:ext>
            </a:extLst>
          </p:cNvPr>
          <p:cNvGrpSpPr>
            <a:grpSpLocks/>
          </p:cNvGrpSpPr>
          <p:nvPr/>
        </p:nvGrpSpPr>
        <p:grpSpPr bwMode="auto">
          <a:xfrm>
            <a:off x="3911600" y="4760913"/>
            <a:ext cx="1220788" cy="571500"/>
            <a:chOff x="2679" y="3379"/>
            <a:chExt cx="769" cy="385"/>
          </a:xfrm>
        </p:grpSpPr>
        <p:sp>
          <p:nvSpPr>
            <p:cNvPr id="93207" name="Freeform 23">
              <a:extLst>
                <a:ext uri="{FF2B5EF4-FFF2-40B4-BE49-F238E27FC236}">
                  <a16:creationId xmlns:a16="http://schemas.microsoft.com/office/drawing/2014/main" id="{04A882D2-1C9B-F143-9FAB-1E3BBF713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379"/>
              <a:ext cx="433" cy="289"/>
            </a:xfrm>
            <a:custGeom>
              <a:avLst/>
              <a:gdLst/>
              <a:ahLst/>
              <a:cxnLst>
                <a:cxn ang="0">
                  <a:pos x="432" y="0"/>
                </a:cxn>
                <a:cxn ang="0">
                  <a:pos x="48" y="48"/>
                </a:cxn>
                <a:cxn ang="0">
                  <a:pos x="0" y="288"/>
                </a:cxn>
                <a:cxn ang="0">
                  <a:pos x="432" y="0"/>
                </a:cxn>
              </a:cxnLst>
              <a:rect l="0" t="0" r="r" b="b"/>
              <a:pathLst>
                <a:path w="433" h="289">
                  <a:moveTo>
                    <a:pt x="432" y="0"/>
                  </a:moveTo>
                  <a:lnTo>
                    <a:pt x="48" y="48"/>
                  </a:lnTo>
                  <a:lnTo>
                    <a:pt x="0" y="288"/>
                  </a:lnTo>
                  <a:lnTo>
                    <a:pt x="432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08" name="Freeform 24">
              <a:extLst>
                <a:ext uri="{FF2B5EF4-FFF2-40B4-BE49-F238E27FC236}">
                  <a16:creationId xmlns:a16="http://schemas.microsoft.com/office/drawing/2014/main" id="{3A29222C-7F25-C246-AA39-7DAC5E6C0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379"/>
              <a:ext cx="529" cy="289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528" y="144"/>
                </a:cxn>
                <a:cxn ang="0">
                  <a:pos x="432" y="0"/>
                </a:cxn>
                <a:cxn ang="0">
                  <a:pos x="0" y="288"/>
                </a:cxn>
              </a:cxnLst>
              <a:rect l="0" t="0" r="r" b="b"/>
              <a:pathLst>
                <a:path w="529" h="289">
                  <a:moveTo>
                    <a:pt x="0" y="288"/>
                  </a:moveTo>
                  <a:lnTo>
                    <a:pt x="528" y="144"/>
                  </a:lnTo>
                  <a:lnTo>
                    <a:pt x="432" y="0"/>
                  </a:lnTo>
                  <a:lnTo>
                    <a:pt x="0" y="288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09" name="Freeform 25">
              <a:extLst>
                <a:ext uri="{FF2B5EF4-FFF2-40B4-BE49-F238E27FC236}">
                  <a16:creationId xmlns:a16="http://schemas.microsoft.com/office/drawing/2014/main" id="{88CDF27A-419E-524B-8FDB-142EB0C40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523"/>
              <a:ext cx="769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768" y="48"/>
                </a:cxn>
                <a:cxn ang="0">
                  <a:pos x="0" y="144"/>
                </a:cxn>
              </a:cxnLst>
              <a:rect l="0" t="0" r="r" b="b"/>
              <a:pathLst>
                <a:path w="769" h="145">
                  <a:moveTo>
                    <a:pt x="0" y="144"/>
                  </a:moveTo>
                  <a:lnTo>
                    <a:pt x="528" y="0"/>
                  </a:lnTo>
                  <a:lnTo>
                    <a:pt x="768" y="48"/>
                  </a:lnTo>
                  <a:lnTo>
                    <a:pt x="0" y="144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10" name="Freeform 26">
              <a:extLst>
                <a:ext uri="{FF2B5EF4-FFF2-40B4-BE49-F238E27FC236}">
                  <a16:creationId xmlns:a16="http://schemas.microsoft.com/office/drawing/2014/main" id="{F795F2D2-B422-534E-9655-5F539F3A6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9" y="3572"/>
              <a:ext cx="769" cy="193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768" y="0"/>
                </a:cxn>
                <a:cxn ang="0">
                  <a:pos x="576" y="192"/>
                </a:cxn>
                <a:cxn ang="0">
                  <a:pos x="0" y="96"/>
                </a:cxn>
              </a:cxnLst>
              <a:rect l="0" t="0" r="r" b="b"/>
              <a:pathLst>
                <a:path w="769" h="193">
                  <a:moveTo>
                    <a:pt x="0" y="96"/>
                  </a:moveTo>
                  <a:lnTo>
                    <a:pt x="768" y="0"/>
                  </a:lnTo>
                  <a:lnTo>
                    <a:pt x="576" y="192"/>
                  </a:lnTo>
                  <a:lnTo>
                    <a:pt x="0" y="96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69804"/>
                    <a:invGamma/>
                  </a:schemeClr>
                </a:gs>
              </a:gsLst>
              <a:lin ang="18900000" scaled="1"/>
            </a:gra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3211" name="Rectangle 27">
            <a:extLst>
              <a:ext uri="{FF2B5EF4-FFF2-40B4-BE49-F238E27FC236}">
                <a16:creationId xmlns:a16="http://schemas.microsoft.com/office/drawing/2014/main" id="{51014BE4-2B60-3142-9790-98895FF5C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5487988"/>
            <a:ext cx="224155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GL_TRIANGLE_FAN</a:t>
            </a:r>
          </a:p>
        </p:txBody>
      </p:sp>
      <p:sp>
        <p:nvSpPr>
          <p:cNvPr id="93213" name="Rectangle 29">
            <a:extLst>
              <a:ext uri="{FF2B5EF4-FFF2-40B4-BE49-F238E27FC236}">
                <a16:creationId xmlns:a16="http://schemas.microsoft.com/office/drawing/2014/main" id="{F72B28A7-F7A3-0749-B3A5-C909E01A1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814638"/>
            <a:ext cx="14224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GL_POINTS</a:t>
            </a:r>
          </a:p>
        </p:txBody>
      </p:sp>
      <p:grpSp>
        <p:nvGrpSpPr>
          <p:cNvPr id="28687" name="Group 30">
            <a:extLst>
              <a:ext uri="{FF2B5EF4-FFF2-40B4-BE49-F238E27FC236}">
                <a16:creationId xmlns:a16="http://schemas.microsoft.com/office/drawing/2014/main" id="{FB9FCB7D-A879-EC49-8FC2-890154A124B2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2436813"/>
            <a:ext cx="285750" cy="242887"/>
            <a:chOff x="740" y="2067"/>
            <a:chExt cx="180" cy="164"/>
          </a:xfrm>
        </p:grpSpPr>
        <p:sp>
          <p:nvSpPr>
            <p:cNvPr id="28699" name="Rectangle 31">
              <a:extLst>
                <a:ext uri="{FF2B5EF4-FFF2-40B4-BE49-F238E27FC236}">
                  <a16:creationId xmlns:a16="http://schemas.microsoft.com/office/drawing/2014/main" id="{65466F29-A2E1-4B40-B6BA-6246FE7B0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2067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00" name="Rectangle 32">
              <a:extLst>
                <a:ext uri="{FF2B5EF4-FFF2-40B4-BE49-F238E27FC236}">
                  <a16:creationId xmlns:a16="http://schemas.microsoft.com/office/drawing/2014/main" id="{3AD1AE03-A16E-4A45-884B-923C65BE6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" y="2094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01" name="Rectangle 33">
              <a:extLst>
                <a:ext uri="{FF2B5EF4-FFF2-40B4-BE49-F238E27FC236}">
                  <a16:creationId xmlns:a16="http://schemas.microsoft.com/office/drawing/2014/main" id="{96EB44FC-3055-9242-A9C6-D8D449063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217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702" name="Rectangle 34">
              <a:extLst>
                <a:ext uri="{FF2B5EF4-FFF2-40B4-BE49-F238E27FC236}">
                  <a16:creationId xmlns:a16="http://schemas.microsoft.com/office/drawing/2014/main" id="{A6099740-A91A-6047-9018-99E784FE6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" y="2212"/>
              <a:ext cx="21" cy="1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8688" name="Group 36">
            <a:extLst>
              <a:ext uri="{FF2B5EF4-FFF2-40B4-BE49-F238E27FC236}">
                <a16:creationId xmlns:a16="http://schemas.microsoft.com/office/drawing/2014/main" id="{4FA1DAAE-086C-0D4F-AA01-048057FD64A1}"/>
              </a:ext>
            </a:extLst>
          </p:cNvPr>
          <p:cNvGrpSpPr>
            <a:grpSpLocks/>
          </p:cNvGrpSpPr>
          <p:nvPr/>
        </p:nvGrpSpPr>
        <p:grpSpPr bwMode="auto">
          <a:xfrm>
            <a:off x="1997075" y="2676525"/>
            <a:ext cx="838200" cy="498475"/>
            <a:chOff x="1434" y="1514"/>
            <a:chExt cx="528" cy="336"/>
          </a:xfrm>
        </p:grpSpPr>
        <p:sp>
          <p:nvSpPr>
            <p:cNvPr id="28697" name="Line 37">
              <a:extLst>
                <a:ext uri="{FF2B5EF4-FFF2-40B4-BE49-F238E27FC236}">
                  <a16:creationId xmlns:a16="http://schemas.microsoft.com/office/drawing/2014/main" id="{534677EF-1D8A-904A-9F6E-FABB4BA32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4" y="1514"/>
              <a:ext cx="328" cy="3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38">
              <a:extLst>
                <a:ext uri="{FF2B5EF4-FFF2-40B4-BE49-F238E27FC236}">
                  <a16:creationId xmlns:a16="http://schemas.microsoft.com/office/drawing/2014/main" id="{DCFFFF2F-41CA-D347-97FD-31B402ADF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2" y="1628"/>
              <a:ext cx="200" cy="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23" name="Rectangle 39">
            <a:extLst>
              <a:ext uri="{FF2B5EF4-FFF2-40B4-BE49-F238E27FC236}">
                <a16:creationId xmlns:a16="http://schemas.microsoft.com/office/drawing/2014/main" id="{72AF7506-2030-CC46-8803-D44178A49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3244850"/>
            <a:ext cx="12858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GL_LINES</a:t>
            </a:r>
          </a:p>
        </p:txBody>
      </p:sp>
      <p:sp>
        <p:nvSpPr>
          <p:cNvPr id="28690" name="Freeform 41">
            <a:extLst>
              <a:ext uri="{FF2B5EF4-FFF2-40B4-BE49-F238E27FC236}">
                <a16:creationId xmlns:a16="http://schemas.microsoft.com/office/drawing/2014/main" id="{B6AA5AE7-A871-F143-92BD-303858F67A42}"/>
              </a:ext>
            </a:extLst>
          </p:cNvPr>
          <p:cNvSpPr>
            <a:spLocks/>
          </p:cNvSpPr>
          <p:nvPr/>
        </p:nvSpPr>
        <p:spPr bwMode="auto">
          <a:xfrm>
            <a:off x="5686425" y="2678113"/>
            <a:ext cx="1055688" cy="1060450"/>
          </a:xfrm>
          <a:custGeom>
            <a:avLst/>
            <a:gdLst>
              <a:gd name="T0" fmla="*/ 336 w 665"/>
              <a:gd name="T1" fmla="*/ 307 h 715"/>
              <a:gd name="T2" fmla="*/ 243 w 665"/>
              <a:gd name="T3" fmla="*/ 50 h 715"/>
              <a:gd name="T4" fmla="*/ 586 w 665"/>
              <a:gd name="T5" fmla="*/ 0 h 715"/>
              <a:gd name="T6" fmla="*/ 0 w 665"/>
              <a:gd name="T7" fmla="*/ 264 h 715"/>
              <a:gd name="T8" fmla="*/ 429 w 665"/>
              <a:gd name="T9" fmla="*/ 714 h 715"/>
              <a:gd name="T10" fmla="*/ 664 w 665"/>
              <a:gd name="T11" fmla="*/ 278 h 715"/>
              <a:gd name="T12" fmla="*/ 336 w 665"/>
              <a:gd name="T13" fmla="*/ 307 h 7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5"/>
              <a:gd name="T22" fmla="*/ 0 h 715"/>
              <a:gd name="T23" fmla="*/ 665 w 665"/>
              <a:gd name="T24" fmla="*/ 715 h 7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5" h="715">
                <a:moveTo>
                  <a:pt x="336" y="307"/>
                </a:moveTo>
                <a:lnTo>
                  <a:pt x="243" y="50"/>
                </a:lnTo>
                <a:lnTo>
                  <a:pt x="586" y="0"/>
                </a:lnTo>
                <a:lnTo>
                  <a:pt x="0" y="264"/>
                </a:lnTo>
                <a:lnTo>
                  <a:pt x="429" y="714"/>
                </a:lnTo>
                <a:lnTo>
                  <a:pt x="664" y="278"/>
                </a:lnTo>
                <a:lnTo>
                  <a:pt x="336" y="307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226" name="Rectangle 42">
            <a:extLst>
              <a:ext uri="{FF2B5EF4-FFF2-40B4-BE49-F238E27FC236}">
                <a16:creationId xmlns:a16="http://schemas.microsoft.com/office/drawing/2014/main" id="{71CFD645-74A8-8546-8CF9-F4F16A36F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3830638"/>
            <a:ext cx="1831975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GL_LINE_LOOP</a:t>
            </a:r>
          </a:p>
        </p:txBody>
      </p:sp>
      <p:sp>
        <p:nvSpPr>
          <p:cNvPr id="28692" name="Freeform 44">
            <a:extLst>
              <a:ext uri="{FF2B5EF4-FFF2-40B4-BE49-F238E27FC236}">
                <a16:creationId xmlns:a16="http://schemas.microsoft.com/office/drawing/2014/main" id="{C541505B-1318-8342-A118-DD51F432C4EC}"/>
              </a:ext>
            </a:extLst>
          </p:cNvPr>
          <p:cNvSpPr>
            <a:spLocks/>
          </p:cNvSpPr>
          <p:nvPr/>
        </p:nvSpPr>
        <p:spPr bwMode="auto">
          <a:xfrm>
            <a:off x="3502025" y="1960563"/>
            <a:ext cx="1441450" cy="987425"/>
          </a:xfrm>
          <a:custGeom>
            <a:avLst/>
            <a:gdLst>
              <a:gd name="T0" fmla="*/ 393 w 908"/>
              <a:gd name="T1" fmla="*/ 471 h 665"/>
              <a:gd name="T2" fmla="*/ 115 w 908"/>
              <a:gd name="T3" fmla="*/ 79 h 665"/>
              <a:gd name="T4" fmla="*/ 0 w 908"/>
              <a:gd name="T5" fmla="*/ 379 h 665"/>
              <a:gd name="T6" fmla="*/ 907 w 908"/>
              <a:gd name="T7" fmla="*/ 229 h 665"/>
              <a:gd name="T8" fmla="*/ 407 w 908"/>
              <a:gd name="T9" fmla="*/ 0 h 665"/>
              <a:gd name="T10" fmla="*/ 715 w 908"/>
              <a:gd name="T11" fmla="*/ 557 h 665"/>
              <a:gd name="T12" fmla="*/ 315 w 908"/>
              <a:gd name="T13" fmla="*/ 664 h 6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08"/>
              <a:gd name="T22" fmla="*/ 0 h 665"/>
              <a:gd name="T23" fmla="*/ 908 w 908"/>
              <a:gd name="T24" fmla="*/ 665 h 6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08" h="665">
                <a:moveTo>
                  <a:pt x="393" y="471"/>
                </a:moveTo>
                <a:lnTo>
                  <a:pt x="115" y="79"/>
                </a:lnTo>
                <a:lnTo>
                  <a:pt x="0" y="379"/>
                </a:lnTo>
                <a:lnTo>
                  <a:pt x="907" y="229"/>
                </a:lnTo>
                <a:lnTo>
                  <a:pt x="407" y="0"/>
                </a:lnTo>
                <a:lnTo>
                  <a:pt x="715" y="557"/>
                </a:lnTo>
                <a:lnTo>
                  <a:pt x="315" y="66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229" name="Rectangle 45">
            <a:extLst>
              <a:ext uri="{FF2B5EF4-FFF2-40B4-BE49-F238E27FC236}">
                <a16:creationId xmlns:a16="http://schemas.microsoft.com/office/drawing/2014/main" id="{A6AB8ABC-401D-0247-B00B-364BF7B3F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488" y="3167063"/>
            <a:ext cx="1968500" cy="3762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GL_LINE_STRIP</a:t>
            </a:r>
          </a:p>
        </p:txBody>
      </p:sp>
      <p:sp>
        <p:nvSpPr>
          <p:cNvPr id="28694" name="Freeform 47">
            <a:extLst>
              <a:ext uri="{FF2B5EF4-FFF2-40B4-BE49-F238E27FC236}">
                <a16:creationId xmlns:a16="http://schemas.microsoft.com/office/drawing/2014/main" id="{245DF5A6-E468-6E47-A41F-23CC9C3C3784}"/>
              </a:ext>
            </a:extLst>
          </p:cNvPr>
          <p:cNvSpPr>
            <a:spLocks/>
          </p:cNvSpPr>
          <p:nvPr/>
        </p:nvSpPr>
        <p:spPr bwMode="auto">
          <a:xfrm>
            <a:off x="2535238" y="3832225"/>
            <a:ext cx="387350" cy="277813"/>
          </a:xfrm>
          <a:custGeom>
            <a:avLst/>
            <a:gdLst>
              <a:gd name="T0" fmla="*/ 158 w 244"/>
              <a:gd name="T1" fmla="*/ 0 h 187"/>
              <a:gd name="T2" fmla="*/ 0 w 244"/>
              <a:gd name="T3" fmla="*/ 171 h 187"/>
              <a:gd name="T4" fmla="*/ 243 w 244"/>
              <a:gd name="T5" fmla="*/ 186 h 187"/>
              <a:gd name="T6" fmla="*/ 158 w 244"/>
              <a:gd name="T7" fmla="*/ 0 h 187"/>
              <a:gd name="T8" fmla="*/ 0 60000 65536"/>
              <a:gd name="T9" fmla="*/ 0 60000 65536"/>
              <a:gd name="T10" fmla="*/ 0 60000 65536"/>
              <a:gd name="T11" fmla="*/ 0 60000 65536"/>
              <a:gd name="T12" fmla="*/ 0 w 244"/>
              <a:gd name="T13" fmla="*/ 0 h 187"/>
              <a:gd name="T14" fmla="*/ 244 w 244"/>
              <a:gd name="T15" fmla="*/ 187 h 1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4" h="187">
                <a:moveTo>
                  <a:pt x="158" y="0"/>
                </a:moveTo>
                <a:lnTo>
                  <a:pt x="0" y="171"/>
                </a:lnTo>
                <a:lnTo>
                  <a:pt x="243" y="186"/>
                </a:lnTo>
                <a:lnTo>
                  <a:pt x="158" y="0"/>
                </a:lnTo>
              </a:path>
            </a:pathLst>
          </a:custGeom>
          <a:solidFill>
            <a:srgbClr val="FFFF00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95" name="Freeform 48">
            <a:extLst>
              <a:ext uri="{FF2B5EF4-FFF2-40B4-BE49-F238E27FC236}">
                <a16:creationId xmlns:a16="http://schemas.microsoft.com/office/drawing/2014/main" id="{82450F79-01A9-C140-855D-61C6E4F3A2D0}"/>
              </a:ext>
            </a:extLst>
          </p:cNvPr>
          <p:cNvSpPr>
            <a:spLocks/>
          </p:cNvSpPr>
          <p:nvPr/>
        </p:nvSpPr>
        <p:spPr bwMode="auto">
          <a:xfrm>
            <a:off x="2978150" y="4054475"/>
            <a:ext cx="715963" cy="427038"/>
          </a:xfrm>
          <a:custGeom>
            <a:avLst/>
            <a:gdLst>
              <a:gd name="T0" fmla="*/ 129 w 451"/>
              <a:gd name="T1" fmla="*/ 0 h 287"/>
              <a:gd name="T2" fmla="*/ 0 w 451"/>
              <a:gd name="T3" fmla="*/ 179 h 287"/>
              <a:gd name="T4" fmla="*/ 450 w 451"/>
              <a:gd name="T5" fmla="*/ 286 h 287"/>
              <a:gd name="T6" fmla="*/ 129 w 451"/>
              <a:gd name="T7" fmla="*/ 0 h 287"/>
              <a:gd name="T8" fmla="*/ 0 60000 65536"/>
              <a:gd name="T9" fmla="*/ 0 60000 65536"/>
              <a:gd name="T10" fmla="*/ 0 60000 65536"/>
              <a:gd name="T11" fmla="*/ 0 60000 65536"/>
              <a:gd name="T12" fmla="*/ 0 w 451"/>
              <a:gd name="T13" fmla="*/ 0 h 287"/>
              <a:gd name="T14" fmla="*/ 451 w 451"/>
              <a:gd name="T15" fmla="*/ 287 h 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" h="287">
                <a:moveTo>
                  <a:pt x="129" y="0"/>
                </a:moveTo>
                <a:lnTo>
                  <a:pt x="0" y="179"/>
                </a:lnTo>
                <a:lnTo>
                  <a:pt x="450" y="286"/>
                </a:lnTo>
                <a:lnTo>
                  <a:pt x="129" y="0"/>
                </a:lnTo>
              </a:path>
            </a:pathLst>
          </a:custGeom>
          <a:solidFill>
            <a:srgbClr val="66FF66"/>
          </a:solidFill>
          <a:ln w="9525" cap="rnd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233" name="Rectangle 49">
            <a:extLst>
              <a:ext uri="{FF2B5EF4-FFF2-40B4-BE49-F238E27FC236}">
                <a16:creationId xmlns:a16="http://schemas.microsoft.com/office/drawing/2014/main" id="{EE846345-1F3B-7D45-A6BC-D93E5CD46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613" y="4603750"/>
            <a:ext cx="18319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GL_TRIANGLES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C84712A-AAFC-7E41-B0B8-B56B3039A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E021548-AAC2-6E42-9992-FD871F57BF0D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19E18AAD-0DCF-9B4A-A6DF-4C7B5AD6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3697F83-CB2F-7E47-9B50-79E08F046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Polygon Issues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330FA40B-E35C-AE4C-8F78-4B7A3733F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305800" cy="4724400"/>
          </a:xfrm>
        </p:spPr>
        <p:txBody>
          <a:bodyPr/>
          <a:lstStyle/>
          <a:p>
            <a:r>
              <a:rPr lang="en-US" altLang="en-US" sz="2700"/>
              <a:t>OpenGL will only display polygons correctly that are</a:t>
            </a:r>
          </a:p>
          <a:p>
            <a:pPr lvl="1"/>
            <a:r>
              <a:rPr lang="en-US" altLang="en-US" sz="2200" u="sng">
                <a:ea typeface="ＭＳ Ｐゴシック" panose="020B0600070205080204" pitchFamily="34" charset="-128"/>
              </a:rPr>
              <a:t>Simple</a:t>
            </a:r>
            <a:r>
              <a:rPr lang="en-US" altLang="en-US" sz="2200">
                <a:ea typeface="ＭＳ Ｐゴシック" panose="020B0600070205080204" pitchFamily="34" charset="-128"/>
              </a:rPr>
              <a:t>: edges cannot cross</a:t>
            </a:r>
          </a:p>
          <a:p>
            <a:pPr lvl="1"/>
            <a:r>
              <a:rPr lang="en-US" altLang="en-US" sz="2200" u="sng">
                <a:ea typeface="ＭＳ Ｐゴシック" panose="020B0600070205080204" pitchFamily="34" charset="-128"/>
              </a:rPr>
              <a:t>Convex</a:t>
            </a:r>
            <a:r>
              <a:rPr lang="en-US" altLang="en-US" sz="2200">
                <a:ea typeface="ＭＳ Ｐゴシック" panose="020B0600070205080204" pitchFamily="34" charset="-128"/>
              </a:rPr>
              <a:t>: All points on line segment between two points in a polygon are also in the polygon</a:t>
            </a:r>
          </a:p>
          <a:p>
            <a:pPr lvl="1"/>
            <a:r>
              <a:rPr lang="en-US" altLang="en-US" sz="2200" u="sng">
                <a:ea typeface="ＭＳ Ｐゴシック" panose="020B0600070205080204" pitchFamily="34" charset="-128"/>
              </a:rPr>
              <a:t>Flat</a:t>
            </a:r>
            <a:r>
              <a:rPr lang="en-US" altLang="en-US" sz="2200">
                <a:ea typeface="ＭＳ Ｐゴシック" panose="020B0600070205080204" pitchFamily="34" charset="-128"/>
              </a:rPr>
              <a:t>: all vertices are in the same plane</a:t>
            </a:r>
          </a:p>
          <a:p>
            <a:r>
              <a:rPr lang="en-US" altLang="en-US" sz="2700"/>
              <a:t>User program can check if above true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OpenGL will produce output if these conditions are violated but it may not be what is desired</a:t>
            </a:r>
          </a:p>
          <a:p>
            <a:r>
              <a:rPr lang="en-US" altLang="en-US" sz="2700"/>
              <a:t>Triangles satisfy all conditions</a:t>
            </a:r>
          </a:p>
          <a:p>
            <a:pPr lvl="2"/>
            <a:endParaRPr lang="en-US" altLang="en-US" sz="1800">
              <a:ea typeface="ＭＳ Ｐゴシック" panose="020B0600070205080204" pitchFamily="34" charset="-128"/>
            </a:endParaRPr>
          </a:p>
        </p:txBody>
      </p:sp>
      <p:sp>
        <p:nvSpPr>
          <p:cNvPr id="29702" name="AutoShape 4">
            <a:extLst>
              <a:ext uri="{FF2B5EF4-FFF2-40B4-BE49-F238E27FC236}">
                <a16:creationId xmlns:a16="http://schemas.microsoft.com/office/drawing/2014/main" id="{0E80CD3C-2D9A-9B49-AD23-FF3873A38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34000"/>
            <a:ext cx="2057400" cy="685800"/>
          </a:xfrm>
          <a:prstGeom prst="flowChartCollate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6261" name="AutoShape 5">
            <a:extLst>
              <a:ext uri="{FF2B5EF4-FFF2-40B4-BE49-F238E27FC236}">
                <a16:creationId xmlns:a16="http://schemas.microsoft.com/office/drawing/2014/main" id="{4D35BCC3-F861-F04E-B1B4-D9555895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00600"/>
            <a:ext cx="1066800" cy="914400"/>
          </a:xfrm>
          <a:prstGeom prst="star5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9704" name="Text Box 6">
            <a:extLst>
              <a:ext uri="{FF2B5EF4-FFF2-40B4-BE49-F238E27FC236}">
                <a16:creationId xmlns:a16="http://schemas.microsoft.com/office/drawing/2014/main" id="{2A50B9CB-C502-8C45-A792-A530CFEF2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019800"/>
            <a:ext cx="2135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nonsimple polygon</a:t>
            </a:r>
          </a:p>
        </p:txBody>
      </p:sp>
      <p:sp>
        <p:nvSpPr>
          <p:cNvPr id="29705" name="Text Box 7">
            <a:extLst>
              <a:ext uri="{FF2B5EF4-FFF2-40B4-BE49-F238E27FC236}">
                <a16:creationId xmlns:a16="http://schemas.microsoft.com/office/drawing/2014/main" id="{30768758-5830-E743-B987-888038274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867400"/>
            <a:ext cx="219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nonconvex polygon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B736-5DED-D548-8160-B9B461142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793564A-AAF6-634F-A564-D1EF35775AE6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A8A8AB74-A50C-5B4E-AA1C-5192764D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81368804-AF97-5C4A-8B13-5CDE65F19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1F5B7A51-27BE-7848-B31E-DDA575637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Attributes are part of the OpenGL state and determine the appearance of objects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Color (points, lines, polygons)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Size and width (points, lines)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Stipple pattern (lines, polygons)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Polygon mode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Display as filled: solid color or stipple pattern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Display edges</a:t>
            </a:r>
          </a:p>
          <a:p>
            <a:pPr lvl="2"/>
            <a:r>
              <a:rPr lang="en-US" altLang="en-US" sz="2400">
                <a:ea typeface="ＭＳ Ｐゴシック" panose="020B0600070205080204" pitchFamily="34" charset="-128"/>
              </a:rPr>
              <a:t>Display vertices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4643E77-6F51-D245-BA8D-230F1E341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312AE6D-15C7-664A-B865-7344227A3FF2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1F23305B-5DA1-D24C-81CA-C7118835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05DAEC1-934D-B64A-BB4A-2E54F20D6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RGB color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87C09A43-C6EF-5544-9654-4ADC3AC7C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Each color component is stored separately in the frame buffer</a:t>
            </a:r>
          </a:p>
          <a:p>
            <a:r>
              <a:rPr lang="en-US" altLang="en-US" sz="2700"/>
              <a:t>Usually 8 bits per component in buffer</a:t>
            </a:r>
          </a:p>
          <a:p>
            <a:r>
              <a:rPr lang="en-US" altLang="en-US" sz="2700"/>
              <a:t>Note in </a:t>
            </a:r>
            <a:r>
              <a:rPr lang="en-US" altLang="en-US" sz="2700" b="1">
                <a:latin typeface="Courier New" panose="02070309020205020404" pitchFamily="49" charset="0"/>
              </a:rPr>
              <a:t>glColor3f</a:t>
            </a:r>
            <a:r>
              <a:rPr lang="en-US" altLang="en-US" sz="2700"/>
              <a:t> the color values range from 0.0 (none) to 1.0 (all), whereas in </a:t>
            </a:r>
            <a:r>
              <a:rPr lang="en-US" altLang="en-US" sz="2700" b="1">
                <a:latin typeface="Courier New" panose="02070309020205020404" pitchFamily="49" charset="0"/>
              </a:rPr>
              <a:t>glColor3ub</a:t>
            </a:r>
            <a:r>
              <a:rPr lang="en-US" altLang="en-US" sz="2700"/>
              <a:t> the values range from 0 to 255</a:t>
            </a:r>
          </a:p>
        </p:txBody>
      </p:sp>
      <p:pic>
        <p:nvPicPr>
          <p:cNvPr id="31750" name="Picture 5" descr="an02f25">
            <a:extLst>
              <a:ext uri="{FF2B5EF4-FFF2-40B4-BE49-F238E27FC236}">
                <a16:creationId xmlns:a16="http://schemas.microsoft.com/office/drawing/2014/main" id="{6EA637A0-58C5-8944-92D0-65055689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95800"/>
            <a:ext cx="41306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CE61002-7152-AD4A-A896-8F7DDB7FB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18E3AB3-1CED-D84B-98AA-9EC6CAFBA531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2ED1BEB2-09A4-C44C-84C2-D4108AE8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E32B5644-72E5-BA40-A77E-D2390FEF45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Indexed Color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E54147DF-E331-7547-805F-C88345EB3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724400"/>
          </a:xfrm>
        </p:spPr>
        <p:txBody>
          <a:bodyPr/>
          <a:lstStyle/>
          <a:p>
            <a:r>
              <a:rPr lang="en-US" altLang="en-US"/>
              <a:t>Colors are indices into tables of RGB values</a:t>
            </a:r>
          </a:p>
          <a:p>
            <a:r>
              <a:rPr lang="en-US" altLang="en-US"/>
              <a:t>Requires less memory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indices usually 8 bits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not as important now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Memory inexpensive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Need more colors for shading</a:t>
            </a:r>
          </a:p>
        </p:txBody>
      </p:sp>
      <p:pic>
        <p:nvPicPr>
          <p:cNvPr id="32774" name="Picture 4" descr="an02f27">
            <a:extLst>
              <a:ext uri="{FF2B5EF4-FFF2-40B4-BE49-F238E27FC236}">
                <a16:creationId xmlns:a16="http://schemas.microsoft.com/office/drawing/2014/main" id="{09ABDA3A-89B7-424B-BA42-C58738D59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419600"/>
            <a:ext cx="55022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984A3-8E77-744C-8017-B39221E695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843EBBA-7936-F543-B73F-248AD0A7A36C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28AA05DB-C225-AB48-8815-9CB361B0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4DE768C-1D9D-9841-B92A-D0F56A956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Color and State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290332C9-B362-6143-BB41-754CF98CE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00"/>
              <a:t>The color as set by </a:t>
            </a:r>
            <a:r>
              <a:rPr lang="en-US" altLang="en-US" sz="2700" b="1">
                <a:latin typeface="Courier New" panose="02070309020205020404" pitchFamily="49" charset="0"/>
              </a:rPr>
              <a:t>glColor</a:t>
            </a:r>
            <a:r>
              <a:rPr lang="en-US" altLang="en-US" sz="2700"/>
              <a:t> becomes part of the state and will be used until changed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Colors and other attributes are not part of the object but are assigned when the object is rendered</a:t>
            </a:r>
          </a:p>
          <a:p>
            <a:pPr>
              <a:lnSpc>
                <a:spcPct val="90000"/>
              </a:lnSpc>
            </a:pPr>
            <a:r>
              <a:rPr lang="en-US" altLang="en-US" sz="2700"/>
              <a:t>We can create conceptual </a:t>
            </a:r>
            <a:r>
              <a:rPr lang="en-US" altLang="en-US" sz="2700" i="1"/>
              <a:t>vertex colors</a:t>
            </a:r>
            <a:r>
              <a:rPr lang="en-US" altLang="en-US" sz="2700"/>
              <a:t> by code such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/>
              <a:t>          </a:t>
            </a:r>
            <a:r>
              <a:rPr lang="en-US" altLang="en-US" sz="2700" b="1">
                <a:latin typeface="Courier New" panose="02070309020205020404" pitchFamily="49" charset="0"/>
              </a:rPr>
              <a:t>glColor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     glVertex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     glColor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700" b="1">
                <a:latin typeface="Courier New" panose="02070309020205020404" pitchFamily="49" charset="0"/>
              </a:rPr>
              <a:t>     glVertex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FF672-34CB-2A49-86DB-FC4FBC7223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BAC00DF-EC69-3047-A555-763EA2F3673D}" type="slidenum">
              <a:rPr lang="es-ES" altLang="en-US" sz="1000">
                <a:latin typeface="Arial" panose="020B0604020202020204" pitchFamily="34" charset="0"/>
              </a:rPr>
              <a:pPr lvl="1"/>
              <a:t>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C91BA8A3-2FDE-2E4D-A499-45976D02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29344EB9-F4D9-884C-83EB-6093EF11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/>
              <a:t>Objectives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E70C3DAF-3331-7142-9083-6F594D0CC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/>
              <a:t>Refine the first program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Alter the default values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Introduce a standard program structure</a:t>
            </a:r>
          </a:p>
          <a:p>
            <a:r>
              <a:rPr lang="en-US" altLang="en-US"/>
              <a:t>Simple viewing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Two-dimensional viewing as a special case of three-dimensional viewing</a:t>
            </a:r>
          </a:p>
          <a:p>
            <a:r>
              <a:rPr lang="en-US" altLang="en-US"/>
              <a:t>Fundamental OpenGL primitives</a:t>
            </a:r>
          </a:p>
          <a:p>
            <a:r>
              <a:rPr lang="en-US" altLang="en-US"/>
              <a:t>Attributes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9CD0E66-F8C5-F34C-A2EB-BA9E53CD58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2F49A7B-D36D-B248-9015-B66545084F71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E192783A-0B0D-BC45-8EC4-AC5923C6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B8F32581-48EE-ED46-B7F5-9172773B5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Smooth Color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761EDB3D-80F1-8C4C-A86E-A4BD15A2D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Default is </a:t>
            </a:r>
            <a:r>
              <a:rPr lang="en-US" altLang="en-US" sz="2700" i="1"/>
              <a:t>smooth</a:t>
            </a:r>
            <a:r>
              <a:rPr lang="en-US" altLang="en-US" sz="2700"/>
              <a:t> shading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OpenGL interpolates vertex colors across visible polygons</a:t>
            </a:r>
          </a:p>
          <a:p>
            <a:r>
              <a:rPr lang="en-US" altLang="en-US" sz="2700"/>
              <a:t>Alternative is </a:t>
            </a:r>
            <a:r>
              <a:rPr lang="en-US" altLang="en-US" sz="2700" i="1"/>
              <a:t>flat shading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Color of first vertex 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determines fill color</a:t>
            </a:r>
          </a:p>
          <a:p>
            <a:r>
              <a:rPr lang="en-US" altLang="en-US" b="1">
                <a:latin typeface="Courier New" panose="02070309020205020404" pitchFamily="49" charset="0"/>
              </a:rPr>
              <a:t>glShadeModel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(GL_SMOOTH)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or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GL_FLAT</a:t>
            </a:r>
          </a:p>
        </p:txBody>
      </p:sp>
      <p:pic>
        <p:nvPicPr>
          <p:cNvPr id="34822" name="Picture 5">
            <a:extLst>
              <a:ext uri="{FF2B5EF4-FFF2-40B4-BE49-F238E27FC236}">
                <a16:creationId xmlns:a16="http://schemas.microsoft.com/office/drawing/2014/main" id="{60E597BF-5CFD-8046-A7E2-183C53D6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31575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EF57D0F-7B8A-3F42-ABAA-59F25F888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2FE36C6-81CE-F54A-A69F-B045402915B5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F1D6152E-6A4A-384D-AB35-0B10C2E8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49C7974C-8EDD-0144-9549-9FC734E717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Viewports</a:t>
            </a:r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03C9713D-463A-DA40-A85F-29D2A3EBD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 not have use the entire window for the image: </a:t>
            </a:r>
            <a:r>
              <a:rPr lang="en-US" altLang="en-US" b="1">
                <a:latin typeface="Courier New" panose="02070309020205020404" pitchFamily="49" charset="0"/>
              </a:rPr>
              <a:t>glViewport(x,y,w,h)</a:t>
            </a:r>
          </a:p>
          <a:p>
            <a:r>
              <a:rPr lang="en-US" altLang="en-US"/>
              <a:t>Values in pixels (screen coordinates)</a:t>
            </a:r>
          </a:p>
        </p:txBody>
      </p:sp>
      <p:pic>
        <p:nvPicPr>
          <p:cNvPr id="35846" name="Picture 5" descr="an02f33">
            <a:extLst>
              <a:ext uri="{FF2B5EF4-FFF2-40B4-BE49-F238E27FC236}">
                <a16:creationId xmlns:a16="http://schemas.microsoft.com/office/drawing/2014/main" id="{B6C1BDCE-AE65-194C-AE20-7FA479B9E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6452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A51F2-8FCC-A245-9E65-E057B5570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492F6F6-CC4D-A949-917A-8BE834A7A550}" type="slidenum">
              <a:rPr lang="es-ES" altLang="en-US" sz="1000">
                <a:latin typeface="Arial" panose="020B0604020202020204" pitchFamily="34" charset="0"/>
              </a:rPr>
              <a:pPr lvl="1"/>
              <a:t>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B35529D4-80D0-6E40-8400-E1571CAA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31D8D79-1E6D-744B-8384-21FAEB78F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 Structure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23EE23FE-FCC0-A740-9E74-77D5175A5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/>
              <a:t>Most OpenGL programs have a similar structure that consists of the following functions</a:t>
            </a:r>
          </a:p>
          <a:p>
            <a:pPr lvl="1"/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lang="en-US" altLang="en-US" sz="2200">
                <a:ea typeface="ＭＳ Ｐゴシック" panose="020B0600070205080204" pitchFamily="34" charset="-128"/>
              </a:rPr>
              <a:t>: 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defines the callback functions 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opens one or more windows with the required properties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enters event loop (last executable statement)</a:t>
            </a:r>
          </a:p>
          <a:p>
            <a:pPr lvl="1"/>
            <a:r>
              <a:rPr lang="en-US" altLang="en-US" sz="22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init()</a:t>
            </a:r>
            <a:r>
              <a:rPr lang="en-US" altLang="en-US" sz="2200">
                <a:ea typeface="ＭＳ Ｐゴシック" panose="020B0600070205080204" pitchFamily="34" charset="-128"/>
              </a:rPr>
              <a:t>: sets the state variables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Viewing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Attributes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callbacks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Display function</a:t>
            </a:r>
          </a:p>
          <a:p>
            <a:pPr lvl="2"/>
            <a:r>
              <a:rPr lang="en-US" altLang="en-US" sz="1800">
                <a:ea typeface="ＭＳ Ｐゴシック" panose="020B0600070205080204" pitchFamily="34" charset="-128"/>
              </a:rPr>
              <a:t>Input and window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3089B-D351-A14E-9ECF-2EF31573B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54E64E2-056F-0344-A593-25AE8FAA2C3A}" type="slidenum">
              <a:rPr lang="es-ES" altLang="en-US" sz="1000">
                <a:latin typeface="Arial" panose="020B0604020202020204" pitchFamily="34" charset="0"/>
              </a:rPr>
              <a:pPr lvl="1"/>
              <a:t>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19F7BCF2-A78A-7046-B99E-90085033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19855C0-4244-6845-8606-D000E7B6A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simple.c revisited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0722F565-80F9-A649-AB65-4792D1A4E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this version, we shall see the same output but we have defined all the relevant state values through function calls using the default values</a:t>
            </a:r>
          </a:p>
          <a:p>
            <a:r>
              <a:rPr lang="en-US" altLang="en-US"/>
              <a:t>In particular, we set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Colors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Viewing conditions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Window properties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280FF0D-4CF9-8744-AD45-5B01DF7B5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365D056D-2C63-2D4C-A6B4-B599C510DAC4}" type="slidenum">
              <a:rPr lang="es-ES" altLang="en-US" sz="1000">
                <a:latin typeface="Arial" panose="020B0604020202020204" pitchFamily="34" charset="0"/>
              </a:rPr>
              <a:pPr lvl="1"/>
              <a:t>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30E14075-91FC-904A-B77F-C4634A3C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B169BDE-4C0D-144A-9131-DB9A33FBB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>
                <a:latin typeface="Courier New" panose="02070309020205020404" pitchFamily="49" charset="0"/>
              </a:rPr>
              <a:t>main.c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86716472-9A25-8B4D-B106-13CCF88B3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#include &lt;GL/glut.h&gt;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main(int argc, char** argv)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glutInit(&amp;argc,argv);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glutInitDisplayMode(GLUT_SINGLE|GLUT_RGB);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glutInitWindowSize(500,500);    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glutInitWindowPosition(0,0);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glutCreateWindow("simple");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glutDisplayFunc(mydisplay);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init();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glutMainLoop();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DAA89D22-00E0-984E-89AF-FDBA735AD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1676400"/>
            <a:ext cx="11430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32899139-5551-4E4B-8446-031ABCEE3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47800"/>
            <a:ext cx="2217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Arial" panose="020B0604020202020204" pitchFamily="34" charset="0"/>
              </a:rPr>
              <a:t>includes</a:t>
            </a:r>
            <a:r>
              <a:rPr lang="en-US" altLang="en-US">
                <a:solidFill>
                  <a:schemeClr val="accent1"/>
                </a:solidFill>
              </a:rPr>
              <a:t> </a:t>
            </a:r>
            <a:r>
              <a:rPr lang="en-US" altLang="en-US" b="1">
                <a:solidFill>
                  <a:schemeClr val="accent1"/>
                </a:solidFill>
              </a:rPr>
              <a:t>gl.h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2413622B-CFAF-4641-A352-ADC5FD4965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2600" y="3657600"/>
            <a:ext cx="914400" cy="228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0844E099-1FD4-7C42-A830-52F2555B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962400"/>
            <a:ext cx="3297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define window properties</a:t>
            </a:r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67511308-EFD7-424C-A350-68EA506FAF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5105400"/>
            <a:ext cx="1447800" cy="1524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126F88DB-66E2-D34A-B1AE-2EE56E1E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53000"/>
            <a:ext cx="229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set OpenGL state</a:t>
            </a:r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69541517-8D60-E146-A00E-5634E8D66D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5791200"/>
            <a:ext cx="838200" cy="228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9D2A2453-1B10-E74C-8EB1-31C840743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91200"/>
            <a:ext cx="2144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enter event loop</a:t>
            </a:r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FEF5F98F-6B11-9040-8F6E-E188BADE36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4572000"/>
            <a:ext cx="381000" cy="228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B16D1FD5-3676-DD4D-9817-7261FD73E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572000"/>
            <a:ext cx="215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display callback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C717A-F3BA-344B-AC8E-4F2141FCC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24664F1-C270-1147-BED5-E712A9B84390}" type="slidenum">
              <a:rPr lang="es-ES" altLang="en-US" sz="1000">
                <a:latin typeface="Arial" panose="020B0604020202020204" pitchFamily="34" charset="0"/>
              </a:rPr>
              <a:pPr lvl="1"/>
              <a:t>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903246F7-ADE4-3B49-B222-F210BD52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7A06E55E-4809-0249-B59B-2D4890E16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400"/>
              <a:t>GLUT functions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A890247B-92E2-BF46-A575-244A5F905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glutInit </a:t>
            </a:r>
            <a:r>
              <a:rPr lang="en-US" altLang="en-US" sz="2300"/>
              <a:t>allows application to get command line arguments and initializes system</a:t>
            </a:r>
            <a:endParaRPr lang="en-US" altLang="en-US" sz="2300" b="1"/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gluInitDisplayMode </a:t>
            </a:r>
            <a:r>
              <a:rPr lang="en-US" altLang="en-US" sz="2300"/>
              <a:t>requests properties for the window (the </a:t>
            </a:r>
            <a:r>
              <a:rPr lang="en-US" altLang="en-US" sz="2300" i="1"/>
              <a:t>rendering context</a:t>
            </a:r>
            <a:r>
              <a:rPr lang="en-US" altLang="en-US" sz="23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RGB color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Single buffering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Properties logically ORed together</a:t>
            </a: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glutWindowSize </a:t>
            </a:r>
            <a:r>
              <a:rPr lang="en-US" altLang="en-US" sz="2300"/>
              <a:t>in pixels</a:t>
            </a:r>
            <a:endParaRPr lang="en-US" altLang="en-US" sz="23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glutWindowPosition </a:t>
            </a:r>
            <a:r>
              <a:rPr lang="en-US" altLang="en-US" sz="2300"/>
              <a:t>from top-left corner of display</a:t>
            </a:r>
            <a:endParaRPr lang="en-US" altLang="en-US" sz="23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glutCreateWindow </a:t>
            </a:r>
            <a:r>
              <a:rPr lang="en-US" altLang="en-US" sz="2300"/>
              <a:t>create window with title “simple”</a:t>
            </a:r>
            <a:endParaRPr lang="en-US" altLang="en-US" sz="23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glutDisplayFunc </a:t>
            </a:r>
            <a:r>
              <a:rPr lang="en-US" altLang="en-US" sz="2300"/>
              <a:t>display callback</a:t>
            </a:r>
            <a:endParaRPr lang="en-US" altLang="en-US" sz="23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300" b="1">
                <a:latin typeface="Courier New" panose="02070309020205020404" pitchFamily="49" charset="0"/>
              </a:rPr>
              <a:t>glutMainLoop </a:t>
            </a:r>
            <a:r>
              <a:rPr lang="en-US" altLang="en-US" sz="2300"/>
              <a:t>enter infinite event loop</a:t>
            </a:r>
            <a:endParaRPr lang="en-US" altLang="en-US" sz="23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876A201-C812-CC4A-B1EC-9FE753469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1C1CEAA-E973-3A47-B0C0-5BB685206566}" type="slidenum">
              <a:rPr lang="es-ES" altLang="en-US" sz="1000">
                <a:latin typeface="Arial" panose="020B0604020202020204" pitchFamily="34" charset="0"/>
              </a:rPr>
              <a:pPr lvl="1"/>
              <a:t>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E0129CC6-3A1E-654F-BD7E-32549578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8E90204C-3975-6949-9B7B-3EF2CEA00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>
                <a:latin typeface="Courier New" panose="02070309020205020404" pitchFamily="49" charset="0"/>
              </a:rPr>
              <a:t>init.c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CC34F04-D3A0-1A47-A101-EEF1BF7C1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init()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glClearColor (0.0, 0.0, 0.0, 1.0);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glColor3f(1.0, 1.0, 1.0);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glMatrixMode (GL_PROJECTION);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glLoadIdentity ();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glOrtho(-1.0, 1.0, -1.0, 1.0, -1.0, 1.0);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10" name="Line 4">
            <a:extLst>
              <a:ext uri="{FF2B5EF4-FFF2-40B4-BE49-F238E27FC236}">
                <a16:creationId xmlns:a16="http://schemas.microsoft.com/office/drawing/2014/main" id="{EDBF7F53-D239-084D-AA05-E9821F9E11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1981200"/>
            <a:ext cx="1905000" cy="4572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1" name="Text Box 5">
            <a:extLst>
              <a:ext uri="{FF2B5EF4-FFF2-40B4-BE49-F238E27FC236}">
                <a16:creationId xmlns:a16="http://schemas.microsoft.com/office/drawing/2014/main" id="{9B721678-3847-2441-A3E3-8A604EDCA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1565275"/>
            <a:ext cx="2211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black clear color</a:t>
            </a:r>
          </a:p>
        </p:txBody>
      </p:sp>
      <p:sp>
        <p:nvSpPr>
          <p:cNvPr id="21512" name="Line 7">
            <a:extLst>
              <a:ext uri="{FF2B5EF4-FFF2-40B4-BE49-F238E27FC236}">
                <a16:creationId xmlns:a16="http://schemas.microsoft.com/office/drawing/2014/main" id="{A3140369-AAA7-184B-8B6B-CB66E2A14E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286000"/>
            <a:ext cx="381000" cy="2286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3" name="Text Box 8">
            <a:extLst>
              <a:ext uri="{FF2B5EF4-FFF2-40B4-BE49-F238E27FC236}">
                <a16:creationId xmlns:a16="http://schemas.microsoft.com/office/drawing/2014/main" id="{DEFF90A5-AEFF-FA4C-95A3-B3D1F321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212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opaque window</a:t>
            </a:r>
          </a:p>
        </p:txBody>
      </p:sp>
      <p:sp>
        <p:nvSpPr>
          <p:cNvPr id="21514" name="Line 9">
            <a:extLst>
              <a:ext uri="{FF2B5EF4-FFF2-40B4-BE49-F238E27FC236}">
                <a16:creationId xmlns:a16="http://schemas.microsoft.com/office/drawing/2014/main" id="{F5DB236F-F0C2-0C4D-9CF4-EACAC2F0B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352800"/>
            <a:ext cx="5334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5" name="Text Box 10">
            <a:extLst>
              <a:ext uri="{FF2B5EF4-FFF2-40B4-BE49-F238E27FC236}">
                <a16:creationId xmlns:a16="http://schemas.microsoft.com/office/drawing/2014/main" id="{E8DBC94E-7CB3-A54C-BD16-80E411DE3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3124200"/>
            <a:ext cx="260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fill/draw with white</a:t>
            </a:r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01E94EC5-7834-FB4A-81B1-7E957C7581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876800"/>
            <a:ext cx="762000" cy="6858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en-US"/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6A4ED41F-20FA-0044-8086-752F3DE29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334000"/>
            <a:ext cx="2154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accent1"/>
                </a:solidFill>
                <a:latin typeface="Times New Roman" panose="02020603050405020304" pitchFamily="18" charset="0"/>
              </a:rPr>
              <a:t>viewing volume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E813D-6439-6340-B05A-CAE9FB58D5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78C90E7-A545-064E-9C5D-3E39828AED9B}" type="slidenum">
              <a:rPr lang="es-ES" altLang="en-US" sz="1000">
                <a:latin typeface="Arial" panose="020B0604020202020204" pitchFamily="34" charset="0"/>
              </a:rPr>
              <a:pPr lvl="1"/>
              <a:t>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68939F99-71F2-6D48-82A8-DF65E008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990341A-8FC3-7145-BDAD-695B5BC3E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 Systems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60A58DD-C006-7344-B5DF-4549B3AD3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The units in </a:t>
            </a:r>
            <a:r>
              <a:rPr lang="en-US" altLang="en-US" sz="2800" b="1">
                <a:latin typeface="Courier New" panose="02070309020205020404" pitchFamily="49" charset="0"/>
              </a:rPr>
              <a:t>glVertex</a:t>
            </a:r>
            <a:r>
              <a:rPr lang="en-US" altLang="en-US" sz="2800"/>
              <a:t> are determined by the application and are called </a:t>
            </a:r>
            <a:r>
              <a:rPr lang="en-US" altLang="en-US" sz="2800" i="1"/>
              <a:t>object</a:t>
            </a:r>
            <a:r>
              <a:rPr lang="en-US" altLang="en-US" sz="2800"/>
              <a:t> or </a:t>
            </a:r>
            <a:r>
              <a:rPr lang="en-US" altLang="en-US" sz="2800" i="1"/>
              <a:t>problem coordinates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viewing specifications are also in object coordinates and it is the size of the viewing volume that determines what will appear in the image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Internally, OpenGL will convert to </a:t>
            </a:r>
            <a:r>
              <a:rPr lang="en-US" altLang="en-US" sz="2800" i="1"/>
              <a:t>camera (eye) coordinates</a:t>
            </a:r>
            <a:r>
              <a:rPr lang="en-US" altLang="en-US" sz="2800"/>
              <a:t> and later to  </a:t>
            </a:r>
            <a:r>
              <a:rPr lang="en-US" altLang="en-US" sz="2800" i="1"/>
              <a:t>screen coordinates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OpenGL also uses some internal representations that usually are not visible to the application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FF7C240-DE3F-6F48-A19F-2366DC07E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B0A5A9A5-A9EF-B446-9848-9FF99ABD593C}" type="slidenum">
              <a:rPr lang="es-ES" altLang="en-US" sz="1000">
                <a:latin typeface="Arial" panose="020B0604020202020204" pitchFamily="34" charset="0"/>
              </a:rPr>
              <a:pPr lvl="1"/>
              <a:t>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7A23AFBA-A700-6A4B-B3F6-632C09C4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Angel: Interactive Computer Graphics 5E © Addison-Wesley 2009</a:t>
            </a:r>
          </a:p>
        </p:txBody>
      </p:sp>
      <p:pic>
        <p:nvPicPr>
          <p:cNvPr id="23556" name="Picture 5" descr="an02f31">
            <a:extLst>
              <a:ext uri="{FF2B5EF4-FFF2-40B4-BE49-F238E27FC236}">
                <a16:creationId xmlns:a16="http://schemas.microsoft.com/office/drawing/2014/main" id="{E3DCE206-F739-E340-90A4-AACEFD97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71800"/>
            <a:ext cx="4572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2">
            <a:extLst>
              <a:ext uri="{FF2B5EF4-FFF2-40B4-BE49-F238E27FC236}">
                <a16:creationId xmlns:a16="http://schemas.microsoft.com/office/drawing/2014/main" id="{7003D8C5-2E6D-E44D-8D15-0F356C7D8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OpenGL Camera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3D194597-7006-7444-811E-6F0B6ED1E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OpenGL places a camera at the origin in object space pointing in the negative </a:t>
            </a:r>
            <a:r>
              <a:rPr lang="en-US" altLang="en-US" i="1">
                <a:latin typeface="Times New Roman" panose="02020603050405020304" pitchFamily="18" charset="0"/>
              </a:rPr>
              <a:t>z</a:t>
            </a:r>
            <a:r>
              <a:rPr lang="en-US" altLang="en-US"/>
              <a:t> direction</a:t>
            </a:r>
          </a:p>
          <a:p>
            <a:r>
              <a:rPr lang="en-US" altLang="en-US"/>
              <a:t>The default viewing volume</a:t>
            </a:r>
          </a:p>
          <a:p>
            <a:pPr>
              <a:buFontTx/>
              <a:buNone/>
            </a:pPr>
            <a:r>
              <a:rPr lang="en-US" altLang="en-US"/>
              <a:t>  is a box centered at the</a:t>
            </a:r>
          </a:p>
          <a:p>
            <a:pPr>
              <a:buFontTx/>
              <a:buNone/>
            </a:pPr>
            <a:r>
              <a:rPr lang="en-US" altLang="en-US"/>
              <a:t>  origin with a side of </a:t>
            </a:r>
          </a:p>
          <a:p>
            <a:pPr>
              <a:buFontTx/>
              <a:buNone/>
            </a:pPr>
            <a:r>
              <a:rPr lang="en-US" altLang="en-US"/>
              <a:t>  length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8037</TotalTime>
  <Words>1098</Words>
  <Application>Microsoft Macintosh PowerPoint</Application>
  <PresentationFormat>On-screen Show (4:3)</PresentationFormat>
  <Paragraphs>221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Courier New</vt:lpstr>
      <vt:lpstr>ＭＳ Ｐゴシック</vt:lpstr>
      <vt:lpstr>Arial</vt:lpstr>
      <vt:lpstr>Times New Roman</vt:lpstr>
      <vt:lpstr>Wingdings</vt:lpstr>
      <vt:lpstr>ULA1</vt:lpstr>
      <vt:lpstr>Programming with OpenGL Part 2: Complete Programs</vt:lpstr>
      <vt:lpstr>Objectives</vt:lpstr>
      <vt:lpstr>Program Structure</vt:lpstr>
      <vt:lpstr>simple.c revisited</vt:lpstr>
      <vt:lpstr>main.c</vt:lpstr>
      <vt:lpstr>GLUT functions</vt:lpstr>
      <vt:lpstr>init.c</vt:lpstr>
      <vt:lpstr>Coordinate Systems</vt:lpstr>
      <vt:lpstr>OpenGL Camera</vt:lpstr>
      <vt:lpstr>Orthographic Viewing</vt:lpstr>
      <vt:lpstr>Transformations and Viewing</vt:lpstr>
      <vt:lpstr>Two- and three-dimensional viewing</vt:lpstr>
      <vt:lpstr>mydisplay.c</vt:lpstr>
      <vt:lpstr>OpenGL Primitives</vt:lpstr>
      <vt:lpstr>Polygon Issues</vt:lpstr>
      <vt:lpstr>Attributes</vt:lpstr>
      <vt:lpstr>RGB color</vt:lpstr>
      <vt:lpstr>Indexed Color</vt:lpstr>
      <vt:lpstr>Color and State</vt:lpstr>
      <vt:lpstr>Smooth Color</vt:lpstr>
      <vt:lpstr>Viewports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Microsoft Office User</cp:lastModifiedBy>
  <cp:revision>49</cp:revision>
  <dcterms:created xsi:type="dcterms:W3CDTF">2002-08-02T19:17:07Z</dcterms:created>
  <dcterms:modified xsi:type="dcterms:W3CDTF">2019-01-23T14:35:49Z</dcterms:modified>
</cp:coreProperties>
</file>