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83" r:id="rId9"/>
    <p:sldId id="288" r:id="rId10"/>
    <p:sldId id="284" r:id="rId11"/>
    <p:sldId id="289" r:id="rId12"/>
    <p:sldId id="278" r:id="rId13"/>
    <p:sldId id="268" r:id="rId14"/>
    <p:sldId id="269" r:id="rId15"/>
    <p:sldId id="282" r:id="rId16"/>
    <p:sldId id="285" r:id="rId17"/>
    <p:sldId id="286" r:id="rId18"/>
    <p:sldId id="280" r:id="rId19"/>
    <p:sldId id="287" r:id="rId20"/>
    <p:sldId id="281" r:id="rId21"/>
    <p:sldId id="270" r:id="rId22"/>
    <p:sldId id="272" r:id="rId23"/>
    <p:sldId id="273" r:id="rId24"/>
    <p:sldId id="276" r:id="rId25"/>
    <p:sldId id="27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6C7E65-885E-5448-8DFD-6C2DC1C699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34591-1EB7-BA4B-B488-88323EEA3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8A3451-274E-D24D-8FB1-AE0E6D692475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6BB8-20E4-B548-AFE4-C91206BC46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F61EC-E016-9F46-B495-A8D6D0EB0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1D4C29-4225-5D4E-8F7C-A31B1BEAD8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E9DB27-CC5E-A047-B9C6-88430E335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E9123B-EA81-5145-B8B3-8CC41B635B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8B28222-15A1-564D-A234-5551047C741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C8C2903-B701-2A4B-895D-19BD82C5D2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D75D6C7-0583-B940-804C-8E11B26B98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1CB6C9F-9696-9944-AE62-6F85B1480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98C649E0-AA93-294A-A77D-D5C9A077AF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FF3E261-DD9F-9642-AD8B-0966DB961B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1827676-4FEC-CD43-8BCD-7BF05DAA7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A5189B-F2E7-4844-8D8F-41992FD3CA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372CBC-418C-1540-A90A-42BEFD1BF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1D61A76-A971-104A-99E3-A04D12EFE9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0688A17-BDF8-BD41-A713-AC34C0C6F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C4E9BBC-A358-D746-962E-F575899CD2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2061370-189F-DE42-9F3E-AC99CDFBF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3F906A9-50F6-7345-B38A-6DA6BF0449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8979E24-AF95-A24E-B864-1BBEA1D1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F018D15-78CA-BD4A-B3AD-4F1C12E5E9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1638127-435F-0C49-B203-3B4CF5E55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0855174-3CB5-4147-AE18-43CABDAA61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7ED090-162C-8841-82CE-6BA715C8E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9D7AC9-910A-CA42-B29D-69A3AC6D6D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B04772-26DB-934B-AD16-D6799C94F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1BAF01-2B93-1D44-8D37-C3C1BC00AA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FF122F-5FD9-CC4A-B896-94EB63B7D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E03621B-FCD0-2B43-9E8D-636F9B7922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BA432A9-975D-DC41-BC45-26B963A4C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E5E6BC6-9ED4-DF43-AD45-DFD0386908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8AC3D10-685A-2A49-8E1B-96370BF1A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9CB05B-0CD8-9F42-AD77-714D7BF7B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5223ED0-858C-4C46-8128-26F2AF858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37D531-FB25-2D4A-94A9-7DB4955F71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423D01-5910-6149-B43A-002FE484D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3C96ECF-1BB1-F847-A8B5-7A22FF95A8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1D5A6F-128D-ED4E-B251-5FEBCB71D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01E1305-22FD-5342-A82E-30E54A7656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5971C98-2442-2840-B5D7-0F6816F23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7874BCE-2BF3-4F40-8601-99B289DC0B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9B469EB-03BE-8842-834F-682AE71E0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5FF1214-5663-7C4B-8497-783085E644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D41CCDA-DE3A-4B4A-B044-CDCCFCF10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86527AD-DED8-354E-852D-48858A6D16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9D9A164-9EA0-9747-9BF8-940C56934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84E400A-E179-AC4E-9C95-E7D0F45529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FB6F5E8-C91A-B643-9BE7-9AC7D5E2F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5864AB-9D0E-ED4A-8EAF-8ED267E5E4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00619BA-4FEA-AE48-A8AF-A253ECA76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BBEE7DE-7A94-0343-AD70-99F78EC32F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E8A9B3E-B884-D748-81BA-FAB345D5A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86703D3-2A0B-A34F-9BE8-3D7A58627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68E97DC-CB4C-1541-8017-86409107B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4FDADDB-553F-2D4C-9533-9F56184BBF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6B0711-3CF7-9743-BDF6-BC7BE4A25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58F87FD-932B-6447-9D70-40D8407EC3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BF59F0C-3659-FD44-AFEB-8094C6327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F76F059-AF1A-E246-9AEF-08C8BAE2AA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C31CDFD-43AF-A94C-A63D-42677AC34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CA61B1-A2B4-3B4F-B9B5-47CC13CDE0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8E6BDE1-105B-484A-9E53-EEE15585BB5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9A45C5-8D7F-DA4B-866A-7D52169D4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5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EF832C-1586-6143-92C1-627C948512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7F5A20F-5EB2-8F49-8036-D3A1271BF15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82F79D-2A4F-BF42-A0F0-E33A5BE2E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05807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539DA3-378F-4140-AE27-28E2C190C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7B1275A-5571-BB4F-83C5-F796570F4E3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251F0B3-AD55-0043-9D69-EEE295F2E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652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1BD38-89B8-F040-87B1-85D7D774B3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55A185B-0739-AF44-8B7A-45329F4BA63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71EE7D-14DC-9C41-A0EB-14E96379D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2401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9427E1-4479-B940-A212-40D5CA2594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D6259B4-4F6E-7441-B62D-D6DF49E5698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40A0FE-76E0-C648-988F-1D17BE7D0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43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4DD9A-6FAC-CB4A-824C-EC3A6BD977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E2023C2-DBDD-A843-9822-E9ECE13B049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57B3249-F249-2846-80CA-09BE80091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93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C13A62-73D8-6149-9D6D-4657EE961F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1E167A8-5851-A64F-A162-AB5C8761DEE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0BBFE-2F65-3E44-A730-57E11A095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7130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85D98D-6EE1-6C44-9D6C-AE6DEE4F83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184CCEC-9598-6647-B849-D01FEBBFED1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D5AE0F0-97B7-A945-8F44-63BCF4E24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121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DFCB8-44B5-6946-AB36-EEE627A7F9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9A71249-48B8-2C4F-AE20-E99748E10FA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846E5ED-CAFE-C546-82EB-7A8256C0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8532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64D0-57CA-CC4D-89DF-D38ADC2C70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E78FD4C-9BB0-0848-8279-632AA1B2D59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AA7D8C-7064-B44B-80E0-D9B177D0D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542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701AE-B7F7-C34E-92FE-27164E7CA4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02DB30A-3E04-0A40-9160-120069AA0D1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8471B4-796F-2F4D-BB2E-7A37F1382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4921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4A7EA1-A932-BD43-87E6-8C9837F4F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A2B17-6FA0-B041-89CB-C481F240E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2CF7A8A-BE73-4041-9A69-D1D0B8E8A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945DF783-E107-D140-82E0-C6B879D25C6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A5BC3DA9-0543-AF42-AC3D-AC9D6A6DE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0DB3ED2-8FB6-B442-99F2-E422E9F5D6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34872CCE-462B-C84F-88F4-2BD49730E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D946B14-3F22-714E-B251-026AF0E0BECB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295C0A1-0003-544B-AD29-F1264A7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6BEFCBE-F0C6-3C4C-BEDA-B9288094D7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Programming with OpenGL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Part 3: Three Dimensions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F1946AB8-3AA4-314F-8832-FE0403F75EF0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6AE32118-1859-7740-9CDC-CC5697935535}" type="slidenum">
              <a:rPr lang="es-ES" altLang="en-US" sz="1000">
                <a:latin typeface="Arial" panose="020B0604020202020204" pitchFamily="34" charset="0"/>
              </a:rPr>
              <a:pPr lvl="1" algn="r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2B6A7AA6-9831-5A42-B1DE-7CE795EA0CC9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0A8B558-3531-494A-9D5B-FB404DB3E6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Gasket2d code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CB5981D9-02E4-954E-9B9D-0EE5E5BFD79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Draw callback for OpenGL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glClear(GL_COLOR_BUFFER_BIT);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glBegin(GL_TRIANGLES);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glColor3f(1.0, 0.0, 0.0);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gasket(4, 0,0.5, -0.5,-0.5, 0.5,-0.5);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glEnd();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glFlush();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782E40B1-7521-1346-AD4F-9BB2BAEE783F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4A298CE7-8EA6-D04D-8C60-D77224B424D9}" type="slidenum">
              <a:rPr lang="es-ES" altLang="en-US" sz="1000">
                <a:latin typeface="Arial" panose="020B0604020202020204" pitchFamily="34" charset="0"/>
              </a:rPr>
              <a:pPr lvl="1" algn="r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FCC60C0D-4FAA-0640-B58F-C42D2F8AE589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FFAD2893-2BB6-914E-969C-0C59281250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Gasket2d code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A57337E1-73A2-424E-8DD7-B6329A003D5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Main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glutInit(&amp;argc, argv);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glutInitWindowSize(500, 500);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glutInitWindowPosition(250, 250);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glutInitDisplayMode(GLUT_RGB | GLUT_SINGLE);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glutCreateWindow("Gasket2D");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glutDisplayFunc(draw);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init();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glutMainLoop();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return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A5C47FC4-4AFA-AD4E-9F12-6E50C25B6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1AC1D53-EF36-7548-8BF7-645EA28CD3F3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81D05E8E-071B-864A-ABC0-7598CA25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F556376-A5AD-7D47-9709-ADDA5A139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Efficiency Note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FD345B9-D023-2842-A658-758886517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By having the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glEnd</a:t>
            </a:r>
            <a:r>
              <a:rPr lang="en-US" altLang="en-US">
                <a:ea typeface="ＭＳ Ｐゴシック" panose="020B0600070205080204" pitchFamily="34" charset="-128"/>
              </a:rPr>
              <a:t> in the display callback rather than in the function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triangle</a:t>
            </a:r>
            <a:r>
              <a:rPr lang="en-US" altLang="en-US">
                <a:ea typeface="ＭＳ Ｐゴシック" panose="020B0600070205080204" pitchFamily="34" charset="-128"/>
              </a:rPr>
              <a:t> and using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GL_TRIANGLES</a:t>
            </a:r>
            <a:r>
              <a:rPr lang="en-US" altLang="en-US">
                <a:ea typeface="ＭＳ Ｐゴシック" panose="020B0600070205080204" pitchFamily="34" charset="-128"/>
              </a:rPr>
              <a:t> rather than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GL_POLYGON </a:t>
            </a:r>
            <a:r>
              <a:rPr lang="en-US" altLang="en-US">
                <a:ea typeface="ＭＳ Ｐゴシック" panose="020B0600070205080204" pitchFamily="34" charset="-128"/>
              </a:rPr>
              <a:t>in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glBegin</a:t>
            </a:r>
            <a:r>
              <a:rPr lang="en-US" altLang="en-US">
                <a:ea typeface="ＭＳ Ｐゴシック" panose="020B0600070205080204" pitchFamily="34" charset="-128"/>
              </a:rPr>
              <a:t>, we call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glEnd</a:t>
            </a:r>
            <a:r>
              <a:rPr lang="en-US" altLang="en-US">
                <a:ea typeface="ＭＳ Ｐゴシック" panose="020B0600070205080204" pitchFamily="34" charset="-128"/>
              </a:rPr>
              <a:t> only once for the entire gasket rather than once for each triangle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FE0DAED3-BB65-6045-ADC0-0B1D4DF44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3B00209-832E-174A-8C63-7E4DE059ADAC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F1158CDE-B0BE-6748-8E76-1DBD1F45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9BBD152-EBD8-2B4A-9B40-86A811A6D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3D Gasket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73AF45F-DADE-B242-A4E1-2A0D3F51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can subdivide each of the four faces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Appears as if we remove a solid tetrahedron from the center leaving four smaller tetrahedra</a:t>
            </a:r>
          </a:p>
        </p:txBody>
      </p:sp>
      <p:grpSp>
        <p:nvGrpSpPr>
          <p:cNvPr id="39942" name="Group 10">
            <a:extLst>
              <a:ext uri="{FF2B5EF4-FFF2-40B4-BE49-F238E27FC236}">
                <a16:creationId xmlns:a16="http://schemas.microsoft.com/office/drawing/2014/main" id="{10384A9F-F8D0-0143-B01D-374B326BC3C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86000"/>
            <a:ext cx="2514600" cy="1981200"/>
            <a:chOff x="1392" y="1968"/>
            <a:chExt cx="1584" cy="1248"/>
          </a:xfrm>
        </p:grpSpPr>
        <p:sp>
          <p:nvSpPr>
            <p:cNvPr id="39947" name="AutoShape 4">
              <a:extLst>
                <a:ext uri="{FF2B5EF4-FFF2-40B4-BE49-F238E27FC236}">
                  <a16:creationId xmlns:a16="http://schemas.microsoft.com/office/drawing/2014/main" id="{FAA94668-8D92-184E-86DE-E041CD9E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1200" cy="12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8" name="Line 5">
              <a:extLst>
                <a:ext uri="{FF2B5EF4-FFF2-40B4-BE49-F238E27FC236}">
                  <a16:creationId xmlns:a16="http://schemas.microsoft.com/office/drawing/2014/main" id="{38123A42-2938-1C4D-9494-3FC74B657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96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949" name="Line 6">
              <a:extLst>
                <a:ext uri="{FF2B5EF4-FFF2-40B4-BE49-F238E27FC236}">
                  <a16:creationId xmlns:a16="http://schemas.microsoft.com/office/drawing/2014/main" id="{5CB97FC9-69B1-0341-9BB3-C939F15D1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78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950" name="Line 7">
              <a:extLst>
                <a:ext uri="{FF2B5EF4-FFF2-40B4-BE49-F238E27FC236}">
                  <a16:creationId xmlns:a16="http://schemas.microsoft.com/office/drawing/2014/main" id="{BBC87348-FAE2-CB4A-B43D-2D0ED00FB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84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39943" name="AutoShape 12">
            <a:extLst>
              <a:ext uri="{FF2B5EF4-FFF2-40B4-BE49-F238E27FC236}">
                <a16:creationId xmlns:a16="http://schemas.microsoft.com/office/drawing/2014/main" id="{D2D5BA0F-0F32-B744-9416-7E8F38BC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1905000" cy="2057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4" name="Freeform 16">
            <a:extLst>
              <a:ext uri="{FF2B5EF4-FFF2-40B4-BE49-F238E27FC236}">
                <a16:creationId xmlns:a16="http://schemas.microsoft.com/office/drawing/2014/main" id="{BCA0E3FE-A179-CC45-8283-642F5C5A069D}"/>
              </a:ext>
            </a:extLst>
          </p:cNvPr>
          <p:cNvSpPr>
            <a:spLocks/>
          </p:cNvSpPr>
          <p:nvPr/>
        </p:nvSpPr>
        <p:spPr bwMode="auto">
          <a:xfrm>
            <a:off x="5867400" y="2133600"/>
            <a:ext cx="1524000" cy="2057400"/>
          </a:xfrm>
          <a:custGeom>
            <a:avLst/>
            <a:gdLst>
              <a:gd name="T0" fmla="*/ 0 w 960"/>
              <a:gd name="T1" fmla="*/ 0 h 1248"/>
              <a:gd name="T2" fmla="*/ 1524000 w 960"/>
              <a:gd name="T3" fmla="*/ 1345223 h 1248"/>
              <a:gd name="T4" fmla="*/ 914400 w 960"/>
              <a:gd name="T5" fmla="*/ 2057400 h 1248"/>
              <a:gd name="T6" fmla="*/ 0 w 960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248"/>
              <a:gd name="T14" fmla="*/ 960 w 96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248">
                <a:moveTo>
                  <a:pt x="0" y="0"/>
                </a:moveTo>
                <a:lnTo>
                  <a:pt x="960" y="816"/>
                </a:lnTo>
                <a:lnTo>
                  <a:pt x="576" y="12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5" name="Freeform 17">
            <a:extLst>
              <a:ext uri="{FF2B5EF4-FFF2-40B4-BE49-F238E27FC236}">
                <a16:creationId xmlns:a16="http://schemas.microsoft.com/office/drawing/2014/main" id="{CD25A0FE-1EE2-F348-A0F0-9089A7B6FC1E}"/>
              </a:ext>
            </a:extLst>
          </p:cNvPr>
          <p:cNvSpPr>
            <a:spLocks/>
          </p:cNvSpPr>
          <p:nvPr/>
        </p:nvSpPr>
        <p:spPr bwMode="auto">
          <a:xfrm>
            <a:off x="5334000" y="3200400"/>
            <a:ext cx="990600" cy="990600"/>
          </a:xfrm>
          <a:custGeom>
            <a:avLst/>
            <a:gdLst>
              <a:gd name="T0" fmla="*/ 0 w 624"/>
              <a:gd name="T1" fmla="*/ 0 h 624"/>
              <a:gd name="T2" fmla="*/ 990600 w 624"/>
              <a:gd name="T3" fmla="*/ 0 h 624"/>
              <a:gd name="T4" fmla="*/ 533400 w 624"/>
              <a:gd name="T5" fmla="*/ 990600 h 624"/>
              <a:gd name="T6" fmla="*/ 0 w 624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24"/>
              <a:gd name="T14" fmla="*/ 624 w 624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24">
                <a:moveTo>
                  <a:pt x="0" y="0"/>
                </a:moveTo>
                <a:lnTo>
                  <a:pt x="624" y="0"/>
                </a:lnTo>
                <a:lnTo>
                  <a:pt x="336" y="6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6" name="Freeform 18">
            <a:extLst>
              <a:ext uri="{FF2B5EF4-FFF2-40B4-BE49-F238E27FC236}">
                <a16:creationId xmlns:a16="http://schemas.microsoft.com/office/drawing/2014/main" id="{FF000CE5-0B3F-9744-A15F-ED4B1B61508C}"/>
              </a:ext>
            </a:extLst>
          </p:cNvPr>
          <p:cNvSpPr>
            <a:spLocks/>
          </p:cNvSpPr>
          <p:nvPr/>
        </p:nvSpPr>
        <p:spPr bwMode="auto">
          <a:xfrm>
            <a:off x="6324600" y="2895600"/>
            <a:ext cx="838200" cy="914400"/>
          </a:xfrm>
          <a:custGeom>
            <a:avLst/>
            <a:gdLst>
              <a:gd name="T0" fmla="*/ 0 w 528"/>
              <a:gd name="T1" fmla="*/ 304800 h 576"/>
              <a:gd name="T2" fmla="*/ 381000 w 528"/>
              <a:gd name="T3" fmla="*/ 0 h 576"/>
              <a:gd name="T4" fmla="*/ 838200 w 528"/>
              <a:gd name="T5" fmla="*/ 914400 h 576"/>
              <a:gd name="T6" fmla="*/ 0 w 528"/>
              <a:gd name="T7" fmla="*/ 30480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76"/>
              <a:gd name="T14" fmla="*/ 528 w 5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76">
                <a:moveTo>
                  <a:pt x="0" y="192"/>
                </a:moveTo>
                <a:lnTo>
                  <a:pt x="240" y="0"/>
                </a:lnTo>
                <a:lnTo>
                  <a:pt x="528" y="57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CC28D013-6C62-D24F-BBA3-985A91836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3B03882-0F10-5448-ABC3-0BC41D6CE428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A7E6C435-7861-2A45-ADC7-3453CACE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4D63D005-A6B2-6344-9E88-1E24D827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DD2B8F9E-C007-5B40-9AC5-32382D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25807" r="25984" b="33206"/>
          <a:stretch>
            <a:fillRect/>
          </a:stretch>
        </p:blipFill>
        <p:spPr bwMode="auto">
          <a:xfrm>
            <a:off x="2286000" y="2133600"/>
            <a:ext cx="43434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1990" name="Text Box 5">
            <a:extLst>
              <a:ext uri="{FF2B5EF4-FFF2-40B4-BE49-F238E27FC236}">
                <a16:creationId xmlns:a16="http://schemas.microsoft.com/office/drawing/2014/main" id="{099B52F8-A8F3-FC47-8DE8-4E2848709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725613"/>
            <a:ext cx="237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after 5 iterations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3D4BF40F-BD3F-1140-A8D0-D386D8F9B2EA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4120DBAA-3B82-714C-B29A-42C39D0F19F8}" type="slidenum">
              <a:rPr lang="es-ES" altLang="en-US" sz="1000">
                <a:latin typeface="Arial" panose="020B0604020202020204" pitchFamily="34" charset="0"/>
              </a:rPr>
              <a:pPr lvl="1" algn="r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8A78B27C-EFA5-D540-8508-BC5B3A74E4B5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4BF6161-6CED-C946-8A68-1D326FBF55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A15A612B-BA1F-7346-B33F-6ECA7A210AC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Program: gasket3d.c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Purpose: To display 3D Sierpenski gasket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Author:  John Gauch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Date:    September 2008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&lt;math.h&gt;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&lt;stdlib.h&gt;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&lt;GL/glut.h&gt;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Init function for OpenGL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glClearColor(0.0, 0.0, 0.0,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glMatrixMode(GL_PROJECTION);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glLoadIdentity();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glOrtho(-1.0, 1.0, -1.0, 1.0, -1.0,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glMatrixMode(GL_MODELVIEW);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glEnable(GL_DEPTH_TEST);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5E0ED50A-9AF6-9243-BA0A-8315EC463778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02F404AD-C1FE-5543-8941-8F2EF73C824F}" type="slidenum">
              <a:rPr lang="es-ES" altLang="en-US" sz="1000">
                <a:latin typeface="Arial" panose="020B0604020202020204" pitchFamily="34" charset="0"/>
              </a:rPr>
              <a:pPr lvl="1" algn="r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792B1CEF-47A2-3043-9E36-6DC64E09ECFF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FDACD65-B750-AE49-973A-8EB867B372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3122CE79-3CFA-5543-9AEF-BB5DDCBCCF0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Function to draw 3D Sierpinski gasket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gasket(int n,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ax, float ay, float az,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bx, float by, float bz,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cx, float cy, float cz)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Draw single trangle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(n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glVertex3f(ax, ay, az);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glVertex3f(bx, by, bz);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glVertex3f(cx, cy, cz);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D814BC8C-8DD7-DE40-A65C-41501A7CB68B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FB1475FB-12B3-FD41-850F-DAB0C2B19087}" type="slidenum">
              <a:rPr lang="es-ES" altLang="en-US" sz="1000">
                <a:latin typeface="Arial" panose="020B0604020202020204" pitchFamily="34" charset="0"/>
              </a:rPr>
              <a:pPr lvl="1" algn="r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8D2DEDE4-E67B-6247-9862-212C79430901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2683675-BB71-2B4A-8312-D9D87E089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F7B1BDEA-237F-3B45-95F5-E34AA9F2A3A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Handle recursive case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dx = (ax+bx)/2;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dy = (ay+by)/2;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dz = (az+bz)/2;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ex = (bx+cx)/2;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ey = (by+cy)/2;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ez = (bz+cz)/2;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fx = (cx+ax)/2;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fy = (cy+ay)/2;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fz = (cz+az)/2;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ax, ay, az, dx, dy, dz, fx, fy, fz);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bx, by, bz, ex, ey, ez, dx, dy, dz);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cx, cy, cz, fx, fy, fz, ex, ey, ez);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12FB49EE-743F-1A4C-B4C9-32684FDD67BF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C9FAEAB2-DE65-2E45-97AE-3D82E4D2C6E9}" type="slidenum">
              <a:rPr lang="es-ES" altLang="en-US" sz="1000">
                <a:latin typeface="Arial" panose="020B0604020202020204" pitchFamily="34" charset="0"/>
              </a:rPr>
              <a:pPr lvl="1" algn="r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0179" name="Footer Placeholder 4">
            <a:extLst>
              <a:ext uri="{FF2B5EF4-FFF2-40B4-BE49-F238E27FC236}">
                <a16:creationId xmlns:a16="http://schemas.microsoft.com/office/drawing/2014/main" id="{E3ACAEAD-101B-E74B-AC88-FCB2838CC9B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8CD2652-B04A-DD45-B83F-CAE0BB1EC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D1EC6384-445F-B140-99DE-E2300418CD4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Draw callback for OpenGL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ax = 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ay =  0.5;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az = -0.5;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bx = -0.43;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by = -0.25;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bz = -0.5;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cx =  0.43;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cy = -0.25;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cz = -0.5;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dx = 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dy = 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dz =  0.0;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8373D5C0-0DA6-CC4B-A4CF-3C0ADFFCAD4A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A763A8D3-CCC7-2E48-A4C1-3045F86C989D}" type="slidenum">
              <a:rPr lang="es-ES" altLang="en-US" sz="1000">
                <a:latin typeface="Arial" panose="020B0604020202020204" pitchFamily="34" charset="0"/>
              </a:rPr>
              <a:pPr lvl="1" algn="r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25E6E4E1-2A88-5541-8B68-DBDC0869179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C602768-7B4C-CB49-9D6E-D97A471E3B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D8B88295-AE64-C14C-AA88-FB3FF6DBDBE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glClear(GL_COLOR_BUFFER_BIT | GL_DEPTH_BUFFER_BIT);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glBegin(GL_TRIANGLES);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glColor3f(0.5, 0.5, 0.5);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gasket(3, ax, ay, az, bx, by, bz, cx, cy, cz);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glColor3f(1.0, 0.0, 0.0);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gasket(3, dx, dy, dz, ax, ay, az, bx, by, bz);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glColor3f(0.0, 1.0, 0.0);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gasket(3, dx, dy, dz, bx, by, bz, cx, cy, cz);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glColor3f(0.0, 0.0,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gasket(3, dx, dy, dz, cx, cy, cz, ax, ay, az);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glEnd();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glFlush();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AE3597D2-BD7C-A04B-968E-1570FB3F0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0F55E77-36D8-CC4B-BB7A-FB76B1B9B0FA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D1BBC203-CC58-4048-AAB9-F0D49531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DFEB4B4-1220-8642-B229-5CC28FC4D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2E61BD5-7FAA-AC40-99EB-4A87A1D63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Develop a more sophisticated three-dimensional example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Sierpinski gasket: a fractal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Introduce hidden-surface removal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7FCAB3E0-F2A5-5142-BEB1-5AC0D6DF63CB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23FDE165-31C4-E442-A157-955BC5376E09}" type="slidenum">
              <a:rPr lang="es-ES" altLang="en-US" sz="1000">
                <a:latin typeface="Arial" panose="020B0604020202020204" pitchFamily="34" charset="0"/>
              </a:rPr>
              <a:pPr lvl="1" algn="r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3124B9FD-A4F5-F34F-8F64-B07069234491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4E14F390-6AC1-E045-9927-57F750BD3D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Gasket3d code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4E4C24DD-0759-D541-9623-2015E564C63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Main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 main(int argc, char *argv[])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glutInit(&amp;argc, argv);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glutInitWindowSize(500, 500);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glutInitWindowPosition(250, 250);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glutInitDisplayMode(GLUT_RGB | GLUT_SINGLE | GLUT_DEPTH);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glutCreateWindow("Gasket3D");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glutDisplayFunc(draw);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init();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glutMainLoop();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return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E9F2DAF1-DD80-6746-85E9-4BA4F547C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ED4EEA7-6EA5-2845-88A3-B05E498F7700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6323" name="Footer Placeholder 4">
            <a:extLst>
              <a:ext uri="{FF2B5EF4-FFF2-40B4-BE49-F238E27FC236}">
                <a16:creationId xmlns:a16="http://schemas.microsoft.com/office/drawing/2014/main" id="{CD3AE958-5937-AA4A-9B74-10C747F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pic>
        <p:nvPicPr>
          <p:cNvPr id="56324" name="Picture 6">
            <a:extLst>
              <a:ext uri="{FF2B5EF4-FFF2-40B4-BE49-F238E27FC236}">
                <a16:creationId xmlns:a16="http://schemas.microsoft.com/office/drawing/2014/main" id="{D91EF044-D12A-5D4B-AF13-D7F9A9C4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t="25807" r="25984" b="33206"/>
          <a:stretch>
            <a:fillRect/>
          </a:stretch>
        </p:blipFill>
        <p:spPr bwMode="auto">
          <a:xfrm>
            <a:off x="4572000" y="2590800"/>
            <a:ext cx="43434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6325" name="Rectangle 2">
            <a:extLst>
              <a:ext uri="{FF2B5EF4-FFF2-40B4-BE49-F238E27FC236}">
                <a16:creationId xmlns:a16="http://schemas.microsoft.com/office/drawing/2014/main" id="{F5E7D252-C8CA-994A-AF1D-1E065B5A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Almost Correct</a:t>
            </a: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4EBA8970-E293-2646-B52E-4E57C17C9EA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4" t="24727" r="25676" b="32733"/>
          <a:stretch>
            <a:fillRect/>
          </a:stretch>
        </p:blipFill>
        <p:spPr>
          <a:xfrm>
            <a:off x="0" y="2743200"/>
            <a:ext cx="4343400" cy="3521075"/>
          </a:xfrm>
          <a:noFill/>
        </p:spPr>
      </p:pic>
      <p:sp>
        <p:nvSpPr>
          <p:cNvPr id="56327" name="Rectangle 5">
            <a:extLst>
              <a:ext uri="{FF2B5EF4-FFF2-40B4-BE49-F238E27FC236}">
                <a16:creationId xmlns:a16="http://schemas.microsoft.com/office/drawing/2014/main" id="{60F50426-1EF7-314F-895F-A7D408DAB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Because the triangles are drawn in the order they are defined in the program, the front triangles are not always rendered in front of triangles behind them</a:t>
            </a:r>
          </a:p>
        </p:txBody>
      </p:sp>
      <p:sp>
        <p:nvSpPr>
          <p:cNvPr id="56328" name="Text Box 7">
            <a:extLst>
              <a:ext uri="{FF2B5EF4-FFF2-40B4-BE49-F238E27FC236}">
                <a16:creationId xmlns:a16="http://schemas.microsoft.com/office/drawing/2014/main" id="{83302EFE-1225-814D-8B73-02B3FDE4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52800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get this</a:t>
            </a:r>
          </a:p>
        </p:txBody>
      </p:sp>
      <p:sp>
        <p:nvSpPr>
          <p:cNvPr id="56329" name="Line 8">
            <a:extLst>
              <a:ext uri="{FF2B5EF4-FFF2-40B4-BE49-F238E27FC236}">
                <a16:creationId xmlns:a16="http://schemas.microsoft.com/office/drawing/2014/main" id="{555CDFFB-70BC-4E4A-838E-C0113DA6C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576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DA333C40-A49E-6D49-ADE6-ECD734EF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886200"/>
            <a:ext cx="129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want this</a:t>
            </a:r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039E922D-9E1F-9142-95A7-2E1FEFC40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962400"/>
            <a:ext cx="990600" cy="152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84A2A9E2-BDF8-B447-BB84-6D53790A4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3DA58D9-E4FC-2C4C-AD47-308538048840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D17F6B96-4AB7-6B4A-A82D-07C9DBB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63A5943-13CD-4042-805A-860451D3E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Hidden-Surface Removal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8A80BEAB-9BAE-8744-A900-5F3BB51C4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We want to see only those surfaces in front of other surfaces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OpenGL uses a </a:t>
            </a:r>
            <a:r>
              <a:rPr lang="en-US" altLang="en-US" sz="2700" i="1">
                <a:ea typeface="ＭＳ Ｐゴシック" panose="020B0600070205080204" pitchFamily="34" charset="-128"/>
              </a:rPr>
              <a:t>hidden-surface</a:t>
            </a:r>
            <a:r>
              <a:rPr lang="en-US" altLang="en-US" sz="2700">
                <a:ea typeface="ＭＳ Ｐゴシック" panose="020B0600070205080204" pitchFamily="34" charset="-128"/>
              </a:rPr>
              <a:t> method called the </a:t>
            </a:r>
            <a:r>
              <a:rPr lang="en-US" altLang="en-US" sz="2700" i="1">
                <a:ea typeface="ＭＳ Ｐゴシック" panose="020B0600070205080204" pitchFamily="34" charset="-128"/>
              </a:rPr>
              <a:t>z</a:t>
            </a:r>
            <a:r>
              <a:rPr lang="en-US" altLang="en-US" sz="2700">
                <a:ea typeface="ＭＳ Ｐゴシック" panose="020B0600070205080204" pitchFamily="34" charset="-128"/>
              </a:rPr>
              <a:t>-buffer algorithm that saves depth information as objects are rendered so that only the front objects appear in the image</a:t>
            </a:r>
          </a:p>
        </p:txBody>
      </p:sp>
      <p:pic>
        <p:nvPicPr>
          <p:cNvPr id="58374" name="Picture 5" descr="an02f38">
            <a:extLst>
              <a:ext uri="{FF2B5EF4-FFF2-40B4-BE49-F238E27FC236}">
                <a16:creationId xmlns:a16="http://schemas.microsoft.com/office/drawing/2014/main" id="{CB0DDB5F-124D-6644-9813-6216BD72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8781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B5DA033C-37E6-0A48-AEB9-6BCF866C2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B05753A-62FD-464D-BECC-FEFB49FDDE6D}" type="slidenum">
              <a:rPr lang="es-ES" altLang="en-US" sz="1000">
                <a:latin typeface="Arial" panose="020B0604020202020204" pitchFamily="34" charset="0"/>
              </a:rPr>
              <a:pPr lvl="1"/>
              <a:t>23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E622D83D-A85B-E048-802E-5942D7AB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D5253792-3EAB-F84D-8795-33F5EC6CE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the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-buffer algorithm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47D4137E-9316-3242-8C5B-67F893204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The algorithm uses an extra buffer, the z-buffer, to store depth information as geometry travels down the pipeline</a:t>
            </a:r>
          </a:p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It must be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Requested in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main.c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glutInitDisplayMode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(GLUT_SINGLE | GLUT_RGB | GLUT_DEPTH)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Enabled in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init.c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glEnable(GL_DEPTH_TEST)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Cleared in the display callback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glClear(GL_COLOR_BUFFER_BIT |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GL_DEPTH_BUFFER_BIT)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A21E224D-9348-F54F-BAC4-5891181F8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C1950AD-979C-5047-B0FA-D12D94DA0513}" type="slidenum">
              <a:rPr lang="es-ES" altLang="en-US" sz="1000">
                <a:latin typeface="Arial" panose="020B0604020202020204" pitchFamily="34" charset="0"/>
              </a:rPr>
              <a:pPr lvl="1"/>
              <a:t>24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CEFFF7FC-41F4-FE4B-8CFC-6967BF1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A5F2DE05-4E92-EB48-A0D1-ADAE2DB53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Surface vs Volume Subdvision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13F410F1-F177-334D-8182-D71074A3B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our example, we divided the surface of each face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 could also divide the volume using the same midpoints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midpoints define four smaller tetrahedrons, one for each vertex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Keeping only these tetrahedrons removes a </a:t>
            </a:r>
            <a:r>
              <a:rPr lang="en-US" altLang="en-US" i="1" dirty="0">
                <a:ea typeface="ＭＳ Ｐゴシック" panose="020B0600070205080204" pitchFamily="34" charset="-128"/>
              </a:rPr>
              <a:t>volume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>
                <a:ea typeface="ＭＳ Ｐゴシック" panose="020B0600070205080204" pitchFamily="34" charset="-128"/>
              </a:rPr>
              <a:t>the middle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9C535928-2AB8-E641-B9CA-63FD11DF3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6B1E1D3-76C0-2F4C-AEE5-96EDD81FC3BE}" type="slidenum">
              <a:rPr lang="es-ES" altLang="en-US" sz="1000">
                <a:latin typeface="Arial" panose="020B0604020202020204" pitchFamily="34" charset="0"/>
              </a:rPr>
              <a:pPr lvl="1"/>
              <a:t>25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829E1BF0-E36D-3646-9C79-7C825250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A6AC0DDC-FB98-A844-94F3-1C4C25BD8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Volume Subdivision</a:t>
            </a:r>
          </a:p>
        </p:txBody>
      </p:sp>
      <p:pic>
        <p:nvPicPr>
          <p:cNvPr id="64518" name="Picture 4">
            <a:extLst>
              <a:ext uri="{FF2B5EF4-FFF2-40B4-BE49-F238E27FC236}">
                <a16:creationId xmlns:a16="http://schemas.microsoft.com/office/drawing/2014/main" id="{D9A1036F-9EF6-304C-B129-488098F9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5608" r="7787" b="19626"/>
          <a:stretch>
            <a:fillRect/>
          </a:stretch>
        </p:blipFill>
        <p:spPr bwMode="auto">
          <a:xfrm>
            <a:off x="2057400" y="1676400"/>
            <a:ext cx="48006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0D5AEB4-D8AA-F04B-8CFF-14355F6A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F3DC7C9-9E1B-9247-8657-3DA119B3B70E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B102141D-F78E-2043-A80C-779C4038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B265E1-99C4-9246-A9E4-6E275453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Three-dimensional Applications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6EDA342-B8BE-2C44-8680-74E1222B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OpenGL, 2D applications are a special case of 3D graphics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Going from 2D to 3D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glVertex3f()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Have to worry about the order in which polygons are drawn or use hidden-surface removal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CB0A9A5B-785A-F84C-AA85-C4C93CA66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FE6D4D9-C7B0-6F42-9E0A-755FBC1B6D2D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675FB5B4-4EE0-8B41-A9FB-3FE7DAC3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F0A21EA-1557-0449-9B8E-A9DBB0EF5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Sierpinski Gasket (2D)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34CA7EF2-3636-7641-A89E-2022EB1D7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Start with a triangle</a:t>
            </a: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Connect bisectors of sides and remove central triangle</a:t>
            </a: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Repeat</a:t>
            </a:r>
          </a:p>
        </p:txBody>
      </p:sp>
      <p:sp>
        <p:nvSpPr>
          <p:cNvPr id="21510" name="Freeform 4">
            <a:extLst>
              <a:ext uri="{FF2B5EF4-FFF2-40B4-BE49-F238E27FC236}">
                <a16:creationId xmlns:a16="http://schemas.microsoft.com/office/drawing/2014/main" id="{246DB915-4C9D-6246-9C32-E85FAB793AD3}"/>
              </a:ext>
            </a:extLst>
          </p:cNvPr>
          <p:cNvSpPr>
            <a:spLocks/>
          </p:cNvSpPr>
          <p:nvPr/>
        </p:nvSpPr>
        <p:spPr bwMode="auto">
          <a:xfrm>
            <a:off x="2743200" y="1981200"/>
            <a:ext cx="1600200" cy="1295400"/>
          </a:xfrm>
          <a:custGeom>
            <a:avLst/>
            <a:gdLst>
              <a:gd name="T0" fmla="*/ 0 w 1296"/>
              <a:gd name="T1" fmla="*/ 1295400 h 1056"/>
              <a:gd name="T2" fmla="*/ 829733 w 1296"/>
              <a:gd name="T3" fmla="*/ 0 h 1056"/>
              <a:gd name="T4" fmla="*/ 1600200 w 1296"/>
              <a:gd name="T5" fmla="*/ 1295400 h 1056"/>
              <a:gd name="T6" fmla="*/ 0 w 1296"/>
              <a:gd name="T7" fmla="*/ 129540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Freeform 6">
            <a:extLst>
              <a:ext uri="{FF2B5EF4-FFF2-40B4-BE49-F238E27FC236}">
                <a16:creationId xmlns:a16="http://schemas.microsoft.com/office/drawing/2014/main" id="{E60625C1-A6EC-FA47-8769-EEB69F7CE51A}"/>
              </a:ext>
            </a:extLst>
          </p:cNvPr>
          <p:cNvSpPr>
            <a:spLocks/>
          </p:cNvSpPr>
          <p:nvPr/>
        </p:nvSpPr>
        <p:spPr bwMode="auto">
          <a:xfrm>
            <a:off x="2667000" y="4343400"/>
            <a:ext cx="1600200" cy="1295400"/>
          </a:xfrm>
          <a:custGeom>
            <a:avLst/>
            <a:gdLst>
              <a:gd name="T0" fmla="*/ 0 w 1296"/>
              <a:gd name="T1" fmla="*/ 1295400 h 1056"/>
              <a:gd name="T2" fmla="*/ 829733 w 1296"/>
              <a:gd name="T3" fmla="*/ 0 h 1056"/>
              <a:gd name="T4" fmla="*/ 1600200 w 1296"/>
              <a:gd name="T5" fmla="*/ 1295400 h 1056"/>
              <a:gd name="T6" fmla="*/ 0 w 1296"/>
              <a:gd name="T7" fmla="*/ 129540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1056"/>
              <a:gd name="T14" fmla="*/ 1296 w 1296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1056">
                <a:moveTo>
                  <a:pt x="0" y="1056"/>
                </a:moveTo>
                <a:lnTo>
                  <a:pt x="672" y="0"/>
                </a:lnTo>
                <a:lnTo>
                  <a:pt x="1296" y="105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Freeform 7">
            <a:extLst>
              <a:ext uri="{FF2B5EF4-FFF2-40B4-BE49-F238E27FC236}">
                <a16:creationId xmlns:a16="http://schemas.microsoft.com/office/drawing/2014/main" id="{ECCF7A99-C18A-6642-BAB5-735937D589AB}"/>
              </a:ext>
            </a:extLst>
          </p:cNvPr>
          <p:cNvSpPr>
            <a:spLocks/>
          </p:cNvSpPr>
          <p:nvPr/>
        </p:nvSpPr>
        <p:spPr bwMode="auto">
          <a:xfrm>
            <a:off x="3124200" y="4953000"/>
            <a:ext cx="762000" cy="685800"/>
          </a:xfrm>
          <a:custGeom>
            <a:avLst/>
            <a:gdLst>
              <a:gd name="T0" fmla="*/ 0 w 480"/>
              <a:gd name="T1" fmla="*/ 0 h 432"/>
              <a:gd name="T2" fmla="*/ 762000 w 480"/>
              <a:gd name="T3" fmla="*/ 0 h 432"/>
              <a:gd name="T4" fmla="*/ 304800 w 480"/>
              <a:gd name="T5" fmla="*/ 685800 h 432"/>
              <a:gd name="T6" fmla="*/ 0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0" y="0"/>
                </a:moveTo>
                <a:lnTo>
                  <a:pt x="480" y="0"/>
                </a:lnTo>
                <a:lnTo>
                  <a:pt x="192" y="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7C02AEF9-2EF3-B242-82D4-C0D29ED18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923F627-6FEA-AD4F-AECF-7CC26AE758CF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FE798127-B02E-7047-A528-BA319D2C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EF6AAF5-4E2A-F842-AAED-9EC7712E5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Example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AD4B7108-D3CF-C241-9049-68C343A52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Five subdivisions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BE938439-211E-4F4B-B534-7238B30B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19698" r="21414" b="30302"/>
          <a:stretch>
            <a:fillRect/>
          </a:stretch>
        </p:blipFill>
        <p:spPr bwMode="auto">
          <a:xfrm>
            <a:off x="2362200" y="2209800"/>
            <a:ext cx="40386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2BD74947-4CFD-5E41-B398-1713B664A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9F706FE-1C02-D044-B448-DC825FFF60F3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F2A9C589-E4FB-064D-9479-A59E3DAB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0F72A10-96A7-464B-A2B1-97FA9D84C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gasket as a fractal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C5257D92-45D5-3941-BB90-C6C61BBE1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the filled area (black) and the perimeter (the length of all the lines around the filled triangles)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As we continue subdividing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area goes to zero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but the perimeter goes to infinity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is not an ordinary geometric object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is neither two- nor three-dimensional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is a </a:t>
            </a:r>
            <a:r>
              <a:rPr lang="en-US" altLang="en-US" i="1">
                <a:ea typeface="ＭＳ Ｐゴシック" panose="020B0600070205080204" pitchFamily="34" charset="-128"/>
              </a:rPr>
              <a:t>fractal</a:t>
            </a:r>
            <a:r>
              <a:rPr lang="en-US" altLang="en-US">
                <a:ea typeface="ＭＳ Ｐゴシック" panose="020B0600070205080204" pitchFamily="34" charset="-128"/>
              </a:rPr>
              <a:t> (fractional dimension)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76616CA5-BC8C-A24C-AAFB-9BE0CAFFB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EA6D0B5-0B52-A14C-9F5B-0199DFDE4E44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D40819EB-B2B5-D54E-B30D-09076EF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519D6D1-6D17-9E4E-A950-4562ABAE2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Gasket2d code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3F2FB2CA-A77A-F74A-BE75-32BCE82F70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Program: gasket2d.c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Purpose: To display 2D Sierpenski gasket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Author:  John Gauch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Date:    September 2008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&lt;math.h&gt;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&lt;stdlib.h&gt;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&lt;GL/glut.h&gt;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Init function for OpenGL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init()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glClearColor(0.0, 0.0, 0.0,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glMatrixMode(GL_PROJECTION);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glLoadIdentity();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glOrtho(-1.0, 1.0, -1.0, 1.0, -1.0,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DEDC4309-1239-FC4B-B78F-69AEF6101A48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6AF3EE07-E078-B642-A897-0028BAC46061}" type="slidenum">
              <a:rPr lang="es-ES" altLang="en-US" sz="1000">
                <a:latin typeface="Arial" panose="020B0604020202020204" pitchFamily="34" charset="0"/>
              </a:rPr>
              <a:pPr lvl="1" algn="r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056F9778-8EE4-3A41-83EA-C1F7E148B3A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E05773C-CEC0-FA43-8B1C-2AD8064E71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Gasket2d code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21AD8390-20CD-B94A-AAD7-71EED6648E5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 Function to draw 2D Sierpinski gasket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//---------------------------------------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gasket(int n,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ax, float ay,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bx, float by,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float cx, float cy)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Draw single trangle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(n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glVertex2f(ax, ay);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glVertex2f(bx, by);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glVertex2f(cx, cy);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69FC3A4B-E11D-2046-8063-21811B9AC67B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E426A63F-D568-E14F-9399-D28A66B88BCC}" type="slidenum">
              <a:rPr lang="es-ES" altLang="en-US" sz="1000">
                <a:latin typeface="Arial" panose="020B0604020202020204" pitchFamily="34" charset="0"/>
              </a:rPr>
              <a:pPr lvl="1" algn="r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66C488C6-8A2F-1441-9107-BE57867186B6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265B2A8-29BE-AC40-A8A6-D63169822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Gasket2d code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BA2C909E-EFA6-5D47-92AC-67394155636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Handle recursive case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dx = (ax+bx)/2;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dy = (ay+by)/2;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ex = (bx+cx)/2;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ey = (by+cy)/2;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fx = (cx+ax)/2;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float fy = (cy+ay)/2;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ax, ay, dx, dy, fx, fy);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bx, by, ex, ey, dx, dy);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gasket(n-1, cx, cy, fx, fy, ex, ey);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8817</TotalTime>
  <Words>1852</Words>
  <Application>Microsoft Macintosh PowerPoint</Application>
  <PresentationFormat>On-screen Show (4:3)</PresentationFormat>
  <Paragraphs>319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Courier New</vt:lpstr>
      <vt:lpstr>ＭＳ Ｐゴシック</vt:lpstr>
      <vt:lpstr>Arial</vt:lpstr>
      <vt:lpstr>Times New Roman</vt:lpstr>
      <vt:lpstr>ULA1</vt:lpstr>
      <vt:lpstr>Programming with OpenGL Part 3: Three Dimensions</vt:lpstr>
      <vt:lpstr>Objectives</vt:lpstr>
      <vt:lpstr>Three-dimensional Applications</vt:lpstr>
      <vt:lpstr>Sierpinski Gasket (2D)</vt:lpstr>
      <vt:lpstr>Example </vt:lpstr>
      <vt:lpstr>The gasket as a fractal</vt:lpstr>
      <vt:lpstr>Gasket2d code</vt:lpstr>
      <vt:lpstr>Gasket2d code</vt:lpstr>
      <vt:lpstr>Gasket2d code</vt:lpstr>
      <vt:lpstr>Gasket2d code</vt:lpstr>
      <vt:lpstr>Gasket2d code</vt:lpstr>
      <vt:lpstr>Efficiency Note</vt:lpstr>
      <vt:lpstr>3D Gasket</vt:lpstr>
      <vt:lpstr>Example </vt:lpstr>
      <vt:lpstr>Gasket3d code</vt:lpstr>
      <vt:lpstr>Gasket3d code</vt:lpstr>
      <vt:lpstr>Gasket3d code</vt:lpstr>
      <vt:lpstr>Gasket3d code</vt:lpstr>
      <vt:lpstr>Gasket3d code</vt:lpstr>
      <vt:lpstr>Gasket3d code</vt:lpstr>
      <vt:lpstr>Almost Correct</vt:lpstr>
      <vt:lpstr>Hidden-Surface Removal</vt:lpstr>
      <vt:lpstr>Using the z-buffer algorithm</vt:lpstr>
      <vt:lpstr>Surface vs Volume Subdvision</vt:lpstr>
      <vt:lpstr>Volume Subdivision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59</cp:revision>
  <dcterms:created xsi:type="dcterms:W3CDTF">2002-08-02T19:17:07Z</dcterms:created>
  <dcterms:modified xsi:type="dcterms:W3CDTF">2019-01-23T14:33:53Z</dcterms:modified>
</cp:coreProperties>
</file>