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745AC7-7640-DF41-85A8-F8EFDD5A3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167C7-4728-5F42-9966-997D3788B8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15D660-3102-AE4D-9FE2-B3EE20FAF999}" type="datetime1">
              <a:rPr lang="en-US" altLang="en-US"/>
              <a:pPr/>
              <a:t>2/1/19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E6AC-B185-5743-824A-CB5BE0CBD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99CE4-4B2E-9146-A634-74F20431F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714515-244B-EB40-9E38-3DC14B5233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9D6E45B-820C-9446-B125-C49974206C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17E9BEA-9777-5B4F-AD83-5D810EEF30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8BC6958-DD16-0F45-BF0F-5A002A2B144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4C24DD2F-8526-4B44-8A1F-715506E6EE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426F6F10-E7B4-E74C-8923-37F29A8BA2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07C47312-A05D-9C49-8BBC-3666C1619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2CFEC3-6A3E-E045-BDE8-EBB629CDA0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1B63F58-A06A-4246-82E5-48ED3B17B3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294D446-66B3-2D48-82B9-A773722F1C7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9F282EB-5F0C-164B-83FF-FA05EB079B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2CBCF16-B6C2-E54F-9F8F-ED5F01EF4D6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E492712-53DA-B54E-BC3D-9D7A61636F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BB72CA7-F86C-5C46-B711-F9819821E95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C0A1051-1484-534C-8602-BFEC8E0984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2D0DDB0-1DAA-9B43-B53C-0365D1479FC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E15BA40-344C-0544-948D-733FE76EA8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3AC8EA9-496B-3A45-A39B-BBE86590DCE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332C132-84F3-FB4B-848F-6540157AE0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B22186A-5E86-5E4C-8384-F1D882015C7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E165C6F-E6BB-B649-AEC1-81FD2C4F47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9355B31-71EA-664E-A20D-FE4124652C6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5FD5253-789C-6A40-A19F-CD4818F850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4657819-29B4-9147-9AD2-8999BF4B9F6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C00265C-55F0-D244-AEAF-575A56411A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3F2F9C7-BC3C-DC4E-BE9F-18C51003F09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A455FAE-739D-4845-85FF-93EFCD548F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D008858-0740-5B46-8FC9-C0D6E2C59E8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28F6A55-AA97-1E4C-9302-EC3C49BD48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D05EE1C-D21F-4147-BA8B-12AB184F7E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949438C-12DA-C047-BED3-C137F6F593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4BAD87F-4EE2-0F4A-AD86-584DDA6B111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C5683C6-E3BA-0441-8674-33200C6E7D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A9B0777-C7C8-6145-96C4-966977DE7EF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DAD38DA-EA9E-784F-9788-A799692BBC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531E73C-8A92-7D4B-AC5D-84BC7CC7486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B6E1AC6-09F3-B64C-8C11-923B43C37E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831A971-7A2D-554F-878B-BDDF770757D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21D9EA-1FB2-E148-878A-E54F3602BA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841FFDB-AA7A-E54D-AAC8-B43259C307D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A2BBB0A-A059-7444-AAE7-A61636BD78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62B3789-E955-2F4D-83A2-20ED3C767AF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D51088B-ED93-9C40-88E3-7B42E7AED2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9FE9E14-7385-1E4E-9AD4-5B8DEEC1E18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9175241-64FB-9849-A390-83203841E8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7EF8FF4-AADB-6B40-A9B0-073F18F27D1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84ABF53-4A92-AB40-A3EC-665B057AE6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10D8D9F-9BF8-A442-88B8-8FEBF10703E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355CB8B-EC35-C840-B57D-2FECF4741D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5F83C7A-76AF-724B-B335-FAB24841E66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00344A-6EE8-484B-B762-2D8E3E09C1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AC8FB63-EACA-D947-8634-9B4EBAD7267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00CE498-F677-724F-94B1-375FFAF87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32448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73E25D-106E-2340-983E-E189343029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CBE12B5-9AB9-7741-8C34-7229F24E67E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D7E347B-00B2-0846-89FC-C6AE91DAD3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9323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9388C1-DC94-F642-8BE9-FF26FE5C15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28670EE-CD28-F54C-93AC-0A3B44D0783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690A05F-C468-8F47-9D93-251DC01FC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5801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470CCF-E1D8-B541-9CFB-D9AF96C6B5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FC8AD53-E3CB-DB4C-9CFD-29FF9AD351E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EF75FA4-8CBD-1B4B-AA75-F26D93A3E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9926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021561-B272-F94A-AD28-4C0104F7B7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AC6E2FCD-AD60-B042-9223-A481D4462FD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B41F79E-5E09-CE4B-9D56-E8DB874901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07974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C8DC9-0B05-2947-BED6-011D322B11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D57BC87-9588-9541-A017-E476FC8C4B3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7776550-5DC2-7640-9362-B41F74035E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42977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72A2C2-AF45-D548-B294-83ABB989E3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5668C80-995F-664A-875E-F934C05AA5B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D5503-B255-7F4C-8454-BD706A33CC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3179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8890C8-D218-084D-8170-23636EC333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AA44BD2-6E4F-0D46-8C35-A38501C79AF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EF64148-5574-DD44-8D33-FEC9E1C61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7008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D837DB2-191F-B744-8056-8CF3DE6FF8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0166B22-1C39-2F40-800C-3A6B8641072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FFE2B34-86AC-D743-B5FE-B16FFFC34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34954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3B7C3-8393-474E-8460-240365299D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80D6399-2A4C-D449-9C28-84BBB4FAACF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A58F32D-F456-C54C-A5EA-E85C46B1E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1095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EFD29-0AF3-1C41-B524-6BFFC9A298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BA4112E6-C345-4A40-BD2A-9CADE49B4A2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3FA3C6-1E1A-E64B-8405-634070FE7E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3433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6C56806B-E835-A440-B359-C4FA9DD13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F9F073A-7D51-754B-8DD9-D99BF7385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B6398AC-8F63-0B46-809B-64A414BA12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C6408889-B596-5049-A036-43B0DEF1B26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E6994D13-16C0-7A4F-B8D0-DD93DAB63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40F3E8E-7CE6-1141-BC54-7CD60C1C8C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7D2FF-6CE8-6748-9493-83BCA28D7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1EE6633-3279-1841-B665-6719BBFBDF54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520C0981-FFE2-424A-90BD-5204FFC0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AE0070D4-5688-C54F-AFA8-020A028768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Input and Interaction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08DDB4-F350-5B40-9F6D-E53BD0001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6F16DDB-09A2-244B-B164-B5B5D79CAE93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8A63DC2D-F2D3-8845-B02D-41431A0A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8BF31ABA-BB9B-D942-8453-40FB542E5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Request Mode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1F9C901-721A-FE44-8962-01F49597C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Input provided to program only when user triggers the device</a:t>
            </a:r>
          </a:p>
          <a:p>
            <a:r>
              <a:rPr lang="en-US" altLang="en-US"/>
              <a:t>Typical of keyboard input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erase (backspace), edit, correct until enter (return) key (the trigger) is depressed</a:t>
            </a:r>
          </a:p>
        </p:txBody>
      </p:sp>
      <p:pic>
        <p:nvPicPr>
          <p:cNvPr id="25606" name="Picture 5" descr="ftp://ftp.cs.unm.edu/pub/angel/BOOK/SECOND_EDITION/FIGURES/JPEG/an03f08.jpg">
            <a:extLst>
              <a:ext uri="{FF2B5EF4-FFF2-40B4-BE49-F238E27FC236}">
                <a16:creationId xmlns:a16="http://schemas.microsoft.com/office/drawing/2014/main" id="{89CA1F02-5829-6649-B1E3-2A92F5ECC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76009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A24EB6-F68A-524C-AF77-966BCEA04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AC5B443-A052-C545-B48F-1A8A3E5D4C4F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2AAE2BDD-1A4D-5349-A31B-CFDC471D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57AAACC-D429-D746-BE5B-5FAEF1A54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Mode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A1E40E8E-C064-7C42-8FB8-874DCA116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systems have more than one input device, each of which can be triggered at an arbitrary time by a user</a:t>
            </a:r>
          </a:p>
          <a:p>
            <a:r>
              <a:rPr lang="en-US" altLang="en-US"/>
              <a:t>Each trigger generates an </a:t>
            </a:r>
            <a:r>
              <a:rPr lang="en-US" altLang="en-US" i="1"/>
              <a:t>event</a:t>
            </a:r>
            <a:r>
              <a:rPr lang="en-US" altLang="en-US"/>
              <a:t> whose measure is put in an </a:t>
            </a:r>
            <a:r>
              <a:rPr lang="en-US" altLang="en-US" i="1"/>
              <a:t>event queue</a:t>
            </a:r>
            <a:r>
              <a:rPr lang="en-US" altLang="en-US"/>
              <a:t> which can be examined by the user program</a:t>
            </a:r>
          </a:p>
        </p:txBody>
      </p:sp>
      <p:pic>
        <p:nvPicPr>
          <p:cNvPr id="26630" name="Picture 5" descr="ftp://ftp.cs.unm.edu/pub/angel/BOOK/SECOND_EDITION/FIGURES/JPEG/an03f10.jpg">
            <a:extLst>
              <a:ext uri="{FF2B5EF4-FFF2-40B4-BE49-F238E27FC236}">
                <a16:creationId xmlns:a16="http://schemas.microsoft.com/office/drawing/2014/main" id="{E9B9BDCA-A850-1E47-B6EC-C28F4C1D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83597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64EBF-D850-CF42-B85E-F57E7F566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0D05A11-46AC-EF4F-B96E-1F0EEF0CCF80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047E2117-3F6F-6442-82A2-810043D5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BF5DFFF-E869-9544-A4B0-221E82148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Types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DF58886-F373-9043-9D67-CAB1CFFA6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Window: resize, expose, iconify</a:t>
            </a:r>
          </a:p>
          <a:p>
            <a:r>
              <a:rPr lang="en-US" altLang="en-US"/>
              <a:t>Mouse: click one or more buttons</a:t>
            </a:r>
          </a:p>
          <a:p>
            <a:r>
              <a:rPr lang="en-US" altLang="en-US"/>
              <a:t>Motion: move mouse</a:t>
            </a:r>
          </a:p>
          <a:p>
            <a:r>
              <a:rPr lang="en-US" altLang="en-US"/>
              <a:t>Keyboard: press or release a key</a:t>
            </a:r>
          </a:p>
          <a:p>
            <a:r>
              <a:rPr lang="en-US" altLang="en-US"/>
              <a:t>Idle: nonevent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Define what should be done if no other event is in queue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F64F470-F848-EE42-8A6A-40C4A91DE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FEAD6FB-8067-2F4C-9650-3F3D4541593E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29C56E32-FD0D-AC45-A297-D0C4A347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FBF2D443-F120-A742-B89C-86382CDD9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Callbacks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4CC9D084-2FE7-664B-B842-A511E4536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Programming interface for event-driven input</a:t>
            </a:r>
          </a:p>
          <a:p>
            <a:r>
              <a:rPr lang="en-US" altLang="en-US"/>
              <a:t>Define a </a:t>
            </a:r>
            <a:r>
              <a:rPr lang="en-US" altLang="en-US" i="1"/>
              <a:t>callback function</a:t>
            </a:r>
            <a:r>
              <a:rPr lang="en-US" altLang="en-US"/>
              <a:t> for each type of event the graphics system recognizes</a:t>
            </a:r>
          </a:p>
          <a:p>
            <a:r>
              <a:rPr lang="en-US" altLang="en-US"/>
              <a:t>This user-supplied function is executed when the event occurs</a:t>
            </a:r>
          </a:p>
          <a:p>
            <a:r>
              <a:rPr lang="en-US" altLang="en-US"/>
              <a:t>GLUT example: </a:t>
            </a:r>
            <a:r>
              <a:rPr lang="en-US" altLang="en-US" b="1">
                <a:latin typeface="Courier New" panose="02070309020205020404" pitchFamily="49" charset="0"/>
              </a:rPr>
              <a:t>glutMouseFunc(mymouse)</a:t>
            </a:r>
            <a:endParaRPr lang="en-US" altLang="en-US"/>
          </a:p>
        </p:txBody>
      </p:sp>
      <p:sp>
        <p:nvSpPr>
          <p:cNvPr id="28678" name="Line 4">
            <a:extLst>
              <a:ext uri="{FF2B5EF4-FFF2-40B4-BE49-F238E27FC236}">
                <a16:creationId xmlns:a16="http://schemas.microsoft.com/office/drawing/2014/main" id="{ADBF9FC8-6652-CF4E-8AD6-CF4BB9C976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5638800"/>
            <a:ext cx="8382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79" name="Text Box 5">
            <a:extLst>
              <a:ext uri="{FF2B5EF4-FFF2-40B4-BE49-F238E27FC236}">
                <a16:creationId xmlns:a16="http://schemas.microsoft.com/office/drawing/2014/main" id="{DF621C46-9057-884B-9A70-158CDCB1D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943600"/>
            <a:ext cx="315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mouse callback function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A5B54-93E3-DF46-9D40-0E031E4E8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6378D28-E551-8641-A083-876A0E509920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4AD363F3-B584-4D41-B435-6D5BCC3C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6F9C1B3E-A02D-314E-9AE3-CCF559B46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GLUT callbacks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325EEFA-1215-4949-B5C5-A8D403D19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GLUT recognizes a subset of the events recognized by any particular window system (Windows, X, Macintosh)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glutDisplayFunc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glutMouseFunc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glutReshapeFunc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glutKeyboardFunc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glutIdleFunc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glutMotionFunc, glutPassiveMotionFunc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DCA0D-A9FA-1546-AAEE-53BB1CB0E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9F7BC3D-3FE6-4F47-8E48-1CA0B1180A80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5F162EEF-C0A3-064E-B647-7F3AEA8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1CE9DEB9-5108-AF43-AD88-066DC7A15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GLUT Event Loop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F0F0FBEC-A1F5-E843-981D-FF2F062C0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/>
              <a:t>Recall that the last line in </a:t>
            </a:r>
            <a:r>
              <a:rPr lang="en-US" altLang="en-US" sz="2700" b="1" dirty="0" err="1">
                <a:latin typeface="Courier New" panose="02070309020205020404" pitchFamily="49" charset="0"/>
              </a:rPr>
              <a:t>main.c</a:t>
            </a:r>
            <a:r>
              <a:rPr lang="en-US" altLang="en-US" sz="2700" dirty="0"/>
              <a:t> for a program using GLUT must be</a:t>
            </a:r>
          </a:p>
          <a:p>
            <a:pPr lvl="1"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glutMainLoop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>
              <a:buFontTx/>
              <a:buNone/>
            </a:pPr>
            <a:r>
              <a:rPr lang="en-US" altLang="en-US" sz="2700" dirty="0"/>
              <a:t>which puts the program in an infinite event loop</a:t>
            </a:r>
          </a:p>
          <a:p>
            <a:r>
              <a:rPr lang="en-US" altLang="en-US" sz="2700" dirty="0"/>
              <a:t>In each pass through the event loop, GLUT 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looks at the events in the queue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for each event in the queue, execute the appropriate callback function if one is defined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if no callback is defined for the event, the event is removed from the queue and ignored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F652D-28FC-0A4C-8A18-5BD020BF2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1D14704-AC1A-254D-9ADA-D8FCBBA900BA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518A72C1-EA19-AD42-96DF-FEA69C8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C65EF947-F15F-8A4C-9444-381B76AC9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display callback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BE2C1890-344C-4343-8433-316ED6164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dirty="0"/>
              <a:t>The display callback is executed whenever GLUT determines that the window should be refreshed, for example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When the window is first opened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When the window is reshaped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When a window is exposed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When the program requests a display event</a:t>
            </a:r>
          </a:p>
          <a:p>
            <a:pPr>
              <a:lnSpc>
                <a:spcPct val="90000"/>
              </a:lnSpc>
            </a:pPr>
            <a:r>
              <a:rPr lang="en-US" altLang="en-US" sz="2700" dirty="0"/>
              <a:t>In </a:t>
            </a:r>
            <a:r>
              <a:rPr lang="en-US" altLang="en-US" sz="2700" b="1" dirty="0" err="1">
                <a:latin typeface="Courier New" panose="02070309020205020404" pitchFamily="49" charset="0"/>
              </a:rPr>
              <a:t>main.c</a:t>
            </a:r>
            <a:endParaRPr lang="en-US" altLang="en-US" sz="2700" b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glutDisplayFunc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mydisplay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r>
              <a:rPr lang="en-US" altLang="en-US" sz="2200" dirty="0">
                <a:ea typeface="ＭＳ Ｐゴシック" panose="020B0600070205080204" pitchFamily="34" charset="-128"/>
              </a:rPr>
              <a:t> identifies the function to be executed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Every GLUT program must have a display callback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DD94-15F4-F246-9D56-5E0518753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F381C04-0445-2A44-A8E0-98B2332B0946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0957C00E-6C60-024E-A4CD-D8A7E871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93A09ED8-E028-F945-90E3-823B90F26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Posting redisplays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7139F1E6-60A5-104C-826A-F94B51A7B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dirty="0"/>
              <a:t>Any function can call the display callback function</a:t>
            </a:r>
          </a:p>
          <a:p>
            <a:pPr>
              <a:lnSpc>
                <a:spcPct val="90000"/>
              </a:lnSpc>
            </a:pPr>
            <a:r>
              <a:rPr lang="en-US" altLang="en-US" sz="2700" dirty="0">
                <a:ea typeface="ＭＳ Ｐゴシック" panose="020B0600070205080204" pitchFamily="34" charset="-128"/>
              </a:rPr>
              <a:t>Can lead to multiple executions of the display callback on a single pass through the event loop</a:t>
            </a:r>
          </a:p>
          <a:p>
            <a:pPr>
              <a:lnSpc>
                <a:spcPct val="90000"/>
              </a:lnSpc>
            </a:pPr>
            <a:r>
              <a:rPr lang="en-US" altLang="en-US" sz="2700" dirty="0"/>
              <a:t>We can avoid this problem by instead using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glutPostRedisplay</a:t>
            </a:r>
            <a:r>
              <a:rPr lang="en-US" alt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700" dirty="0"/>
              <a:t>   which sets a display flag. </a:t>
            </a:r>
          </a:p>
          <a:p>
            <a:pPr>
              <a:lnSpc>
                <a:spcPct val="90000"/>
              </a:lnSpc>
            </a:pPr>
            <a:r>
              <a:rPr lang="en-US" altLang="en-US" sz="2700" dirty="0"/>
              <a:t>GLUT checks to see if the display flag is set at the end of the event loop and if so the display callback function is executed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88E8D-714D-3446-B2CC-837379BBC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96567F3-3D88-5549-8BD9-3602CDDD8C66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4C58F67F-0296-8644-AF51-C0D57469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6B8104B-9B75-D84E-BFCA-3BD28EF5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300"/>
              <a:t>Animating a Display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66CB397A-F756-FC4A-A7B6-4A75487B8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dirty="0"/>
              <a:t>When we redraw the display through the display callback, we usually start by clearing the window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glClear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700" dirty="0"/>
              <a:t>then draw the altered display</a:t>
            </a:r>
          </a:p>
          <a:p>
            <a:pPr>
              <a:lnSpc>
                <a:spcPct val="90000"/>
              </a:lnSpc>
            </a:pPr>
            <a:r>
              <a:rPr lang="en-US" altLang="en-US" sz="2700" dirty="0"/>
              <a:t>Problem: the drawing of information in the frame buffer is decoupled from the display of its contents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Graphics systems use dual ported memory</a:t>
            </a:r>
          </a:p>
          <a:p>
            <a:pPr>
              <a:lnSpc>
                <a:spcPct val="90000"/>
              </a:lnSpc>
            </a:pPr>
            <a:r>
              <a:rPr lang="en-US" altLang="en-US" sz="2700" dirty="0"/>
              <a:t>Hence we can see partially drawn display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This flashing of partial images is visually distracting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D78C724-66C6-3142-A6D4-FE3DF8928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0553BEF-F2EC-3F43-8079-C5B3AC7E86F0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DF2197B3-148B-1543-ADED-F3E4ADCF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0454463E-E768-7B44-A334-B4757AA72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300"/>
              <a:t>Double Buffering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21A57A8-2DE2-C14A-866D-1CABB493E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dirty="0"/>
              <a:t>Instead of one color buffer, we use two buffers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Front Buffer</a:t>
            </a:r>
            <a:r>
              <a:rPr lang="en-US" altLang="en-US" sz="2200" dirty="0">
                <a:ea typeface="ＭＳ Ｐゴシック" panose="020B0600070205080204" pitchFamily="34" charset="-128"/>
              </a:rPr>
              <a:t>: one that is displayed but not written to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Back Buffer</a:t>
            </a:r>
            <a:r>
              <a:rPr lang="en-US" altLang="en-US" sz="2200" dirty="0">
                <a:ea typeface="ＭＳ Ｐゴシック" panose="020B0600070205080204" pitchFamily="34" charset="-128"/>
              </a:rPr>
              <a:t>: one that is written to but not displayed</a:t>
            </a:r>
          </a:p>
          <a:p>
            <a:pPr>
              <a:lnSpc>
                <a:spcPct val="90000"/>
              </a:lnSpc>
            </a:pPr>
            <a:r>
              <a:rPr lang="en-US" altLang="en-US" sz="2700" dirty="0"/>
              <a:t>Program then requests a double buffer in </a:t>
            </a:r>
            <a:r>
              <a:rPr lang="en-US" altLang="en-US" sz="2700" dirty="0" err="1"/>
              <a:t>main.c</a:t>
            </a:r>
            <a:endParaRPr lang="en-US" altLang="en-US" sz="2700" dirty="0"/>
          </a:p>
          <a:p>
            <a:pPr lvl="1">
              <a:lnSpc>
                <a:spcPct val="90000"/>
              </a:lnSpc>
            </a:pP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glutInitDisplayMode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(GL_RGB | GL_DOUBLE)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At the end of the display callback buffers are swapped</a:t>
            </a: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3C5E3011-E78E-7C44-A1C9-B92CDA12D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3930650"/>
            <a:ext cx="6602412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mydisplay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glClear</a:t>
            </a:r>
            <a:r>
              <a:rPr lang="en-US" altLang="en-US" sz="2000" b="1" dirty="0">
                <a:latin typeface="Courier New" panose="02070309020205020404" pitchFamily="49" charset="0"/>
              </a:rPr>
              <a:t>(GL_COLOR_BUFFER_BIT|….)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/* draw graphics here */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glutSwapBuffers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0381E-23F4-F64E-BE16-6F75FBE70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6857876-1B08-D04C-9336-4F42B80E7263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1EB1D76F-04D7-B248-B97C-9FB22E50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C71FE4-DD00-FE43-B30F-AB21F6965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D28222E-5E53-2845-8D5B-42447F697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 dirty="0"/>
              <a:t>Introduce the basic input devices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Physical Devices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Logical Devices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Input Modes</a:t>
            </a:r>
          </a:p>
          <a:p>
            <a:r>
              <a:rPr lang="en-US" altLang="en-US" dirty="0"/>
              <a:t>Event-driven input</a:t>
            </a:r>
          </a:p>
          <a:p>
            <a:r>
              <a:rPr lang="en-US" altLang="en-US" dirty="0"/>
              <a:t>Double buffering for smooth animations</a:t>
            </a:r>
          </a:p>
          <a:p>
            <a:r>
              <a:rPr lang="en-US" altLang="en-US" dirty="0"/>
              <a:t>Programming event input with GLUT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BA4894F-4E73-6D4B-8D99-A2037C4CB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42F9A55-D0AC-084D-9F20-6AEBC2D98C90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C65FBC66-02AF-DD48-BDFA-BF4D98DF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E934529E-7169-5B45-82A5-0F018E704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300"/>
              <a:t>Using the idle callback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6194D7AB-D7F3-004E-B995-679DC36D8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/>
              <a:t>The idle callback is executed whenever there are no events in the event queue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glutIdleFunc(myidle)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Useful for animations</a:t>
            </a:r>
          </a:p>
        </p:txBody>
      </p:sp>
      <p:sp>
        <p:nvSpPr>
          <p:cNvPr id="35846" name="Text Box 4">
            <a:extLst>
              <a:ext uri="{FF2B5EF4-FFF2-40B4-BE49-F238E27FC236}">
                <a16:creationId xmlns:a16="http://schemas.microsoft.com/office/drawing/2014/main" id="{DE2A2C6A-61F2-1741-9440-667BA13C8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71800"/>
            <a:ext cx="69557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myidle</a:t>
            </a:r>
            <a:r>
              <a:rPr lang="en-US" altLang="en-US" sz="2000" b="1" dirty="0">
                <a:latin typeface="Courier New" panose="02070309020205020404" pitchFamily="49" charset="0"/>
              </a:rPr>
              <a:t>()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/* change something */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t +=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dt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glutPostRedisplay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mydisplay</a:t>
            </a:r>
            <a:r>
              <a:rPr lang="en-US" altLang="en-US" sz="2000" b="1" dirty="0">
                <a:latin typeface="Courier New" panose="02070309020205020404" pitchFamily="49" charset="0"/>
              </a:rPr>
              <a:t>()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glClear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/* draw something that depends on t */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glutSwapBuffers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BA72E9-E130-C64D-B526-EE47C07159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4DEDC1A-4207-CB4E-94A8-FF3A970AEA6D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60C02585-D317-D344-B9DD-05F7D7C3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488020B6-46D7-8248-9A24-D751F0D5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300"/>
              <a:t>Using globals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A926FE3D-9462-8B4E-95FE-00C3BBD13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700" dirty="0"/>
          </a:p>
          <a:p>
            <a:pPr>
              <a:lnSpc>
                <a:spcPct val="90000"/>
              </a:lnSpc>
            </a:pPr>
            <a:r>
              <a:rPr lang="en-US" altLang="en-US" sz="2700" dirty="0"/>
              <a:t>The form of all GLUT callbacks is fixed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mydisplay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keyboard(unsigned char key, 		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endParaRPr lang="en-US" altLang="en-US" sz="22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mymouse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(int button, int state, 	int x, int y)</a:t>
            </a:r>
          </a:p>
          <a:p>
            <a:pPr>
              <a:lnSpc>
                <a:spcPct val="90000"/>
              </a:lnSpc>
            </a:pPr>
            <a:endParaRPr lang="en-US" altLang="en-US" sz="2700" dirty="0"/>
          </a:p>
          <a:p>
            <a:pPr>
              <a:lnSpc>
                <a:spcPct val="90000"/>
              </a:lnSpc>
            </a:pPr>
            <a:r>
              <a:rPr lang="en-US" altLang="en-US" sz="2700" dirty="0"/>
              <a:t>Must use global variables to pass information to and from these callback functions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AEDAF-89B9-1540-9670-4A446E918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09F9B5A-5781-B74D-8D73-0528D497F392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372BD3E4-E481-1140-B131-3C50000E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54BD4F8-F69E-CD44-8DBC-F07782FDC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Sketchpad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C41DE09D-28FB-6D46-AC66-D33E330D4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Ivan Sutherland (MIT 1963) established the basic interactive paradigm that characterizes interactive computer graphics: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User sees an </a:t>
            </a:r>
            <a:r>
              <a:rPr lang="en-US" altLang="en-US" i="1">
                <a:ea typeface="ＭＳ Ｐゴシック" panose="020B0600070205080204" pitchFamily="34" charset="-128"/>
              </a:rPr>
              <a:t>object</a:t>
            </a:r>
            <a:r>
              <a:rPr lang="en-US" altLang="en-US">
                <a:ea typeface="ＭＳ Ｐゴシック" panose="020B0600070205080204" pitchFamily="34" charset="-128"/>
              </a:rPr>
              <a:t> on the display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User points to (</a:t>
            </a:r>
            <a:r>
              <a:rPr lang="en-US" altLang="en-US" i="1">
                <a:ea typeface="ＭＳ Ｐゴシック" panose="020B0600070205080204" pitchFamily="34" charset="-128"/>
              </a:rPr>
              <a:t>picks</a:t>
            </a:r>
            <a:r>
              <a:rPr lang="en-US" altLang="en-US">
                <a:ea typeface="ＭＳ Ｐゴシック" panose="020B0600070205080204" pitchFamily="34" charset="-128"/>
              </a:rPr>
              <a:t>) the object with an input device (light pen, mouse, trackball)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Object changes (moves, rotates, morphs)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Repeat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8BD28-426F-1142-9BB8-1E1963D7D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A678660-7668-9F45-BEF2-A7CF93AFCAAA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FF1307C4-0CEA-4D43-8FE7-D2D086A4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5E3E0E57-2A35-894F-BB0C-9FA072527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Graphical Input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3209E5FA-1562-2042-96F6-96EF9761F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Devices can be described either by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Physical properties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Mouse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Keyboard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Trackball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Logical Properties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What is returned to program via API</a:t>
            </a:r>
          </a:p>
          <a:p>
            <a:pPr lvl="3">
              <a:lnSpc>
                <a:spcPct val="90000"/>
              </a:lnSpc>
            </a:pPr>
            <a:r>
              <a:rPr lang="en-US" altLang="en-US" b="0">
                <a:ea typeface="ＭＳ Ｐゴシック" panose="020B0600070205080204" pitchFamily="34" charset="-128"/>
              </a:rPr>
              <a:t>A position</a:t>
            </a:r>
          </a:p>
          <a:p>
            <a:pPr lvl="3">
              <a:lnSpc>
                <a:spcPct val="90000"/>
              </a:lnSpc>
            </a:pPr>
            <a:r>
              <a:rPr lang="en-US" altLang="en-US" b="0">
                <a:ea typeface="ＭＳ Ｐゴシック" panose="020B0600070205080204" pitchFamily="34" charset="-128"/>
              </a:rPr>
              <a:t>An object identifier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How and when input is obtained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Request or event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27F7B42-C581-1D48-BB5D-E15AA0924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03123BF-7144-1547-8D0E-A3412F9FB920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BE16E48B-FF16-EF41-9CB6-62FAF960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A0551D1E-EDA9-3647-A348-AAEB35F60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Devices</a:t>
            </a:r>
          </a:p>
        </p:txBody>
      </p:sp>
      <p:pic>
        <p:nvPicPr>
          <p:cNvPr id="19461" name="Picture 5" descr="ftp://ftp.cs.unm.edu/pub/angel/BOOK/SECOND_EDITION/FIGURES/JPEG/an03f01.jpg">
            <a:extLst>
              <a:ext uri="{FF2B5EF4-FFF2-40B4-BE49-F238E27FC236}">
                <a16:creationId xmlns:a16="http://schemas.microsoft.com/office/drawing/2014/main" id="{23DB1424-018A-844E-8C6D-06E3AF6A5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1712913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7" descr="ftp://ftp.cs.unm.edu/pub/angel/BOOK/SECOND_EDITION/FIGURES/JPEG/an03f02.jpg">
            <a:extLst>
              <a:ext uri="{FF2B5EF4-FFF2-40B4-BE49-F238E27FC236}">
                <a16:creationId xmlns:a16="http://schemas.microsoft.com/office/drawing/2014/main" id="{8E2AF697-F248-A04A-8FD1-B4FBDB4D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240982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9" descr="ftp://ftp.cs.unm.edu/pub/angel/BOOK/SECOND_EDITION/FIGURES/JPEG/an03f04.jpg">
            <a:extLst>
              <a:ext uri="{FF2B5EF4-FFF2-40B4-BE49-F238E27FC236}">
                <a16:creationId xmlns:a16="http://schemas.microsoft.com/office/drawing/2014/main" id="{81840C64-614F-F240-B9C1-E296E60FA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67200"/>
            <a:ext cx="2979738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1" descr="ftp://ftp.cs.unm.edu/pub/angel/BOOK/SECOND_EDITION/FIGURES/JPEG/an03f05.jpg">
            <a:extLst>
              <a:ext uri="{FF2B5EF4-FFF2-40B4-BE49-F238E27FC236}">
                <a16:creationId xmlns:a16="http://schemas.microsoft.com/office/drawing/2014/main" id="{DF9E3869-58BB-1943-9CB9-1AA5366D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2182813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3" descr="ftp://ftp.cs.unm.edu/pub/angel/BOOK/SECOND_EDITION/FIGURES/JPEG/an03f06.jpg">
            <a:extLst>
              <a:ext uri="{FF2B5EF4-FFF2-40B4-BE49-F238E27FC236}">
                <a16:creationId xmlns:a16="http://schemas.microsoft.com/office/drawing/2014/main" id="{A482A58F-6E77-F443-B9DB-0DAC783D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2649538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5" descr="ftp://ftp.cs.unm.edu/pub/angel/BOOK/SECOND_EDITION/FIGURES/JPEG/an03f07.jpg">
            <a:extLst>
              <a:ext uri="{FF2B5EF4-FFF2-40B4-BE49-F238E27FC236}">
                <a16:creationId xmlns:a16="http://schemas.microsoft.com/office/drawing/2014/main" id="{5214E857-C8A0-8543-A442-DB743F8D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43400"/>
            <a:ext cx="2497138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Text Box 16">
            <a:extLst>
              <a:ext uri="{FF2B5EF4-FFF2-40B4-BE49-F238E27FC236}">
                <a16:creationId xmlns:a16="http://schemas.microsoft.com/office/drawing/2014/main" id="{59818EA2-77D5-064B-BE65-29C7D875C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mouse</a:t>
            </a:r>
          </a:p>
        </p:txBody>
      </p:sp>
      <p:sp>
        <p:nvSpPr>
          <p:cNvPr id="19468" name="Text Box 19">
            <a:extLst>
              <a:ext uri="{FF2B5EF4-FFF2-40B4-BE49-F238E27FC236}">
                <a16:creationId xmlns:a16="http://schemas.microsoft.com/office/drawing/2014/main" id="{94CC184C-E454-1042-B810-8BE5012F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429000"/>
            <a:ext cx="124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trackball</a:t>
            </a:r>
          </a:p>
        </p:txBody>
      </p:sp>
      <p:sp>
        <p:nvSpPr>
          <p:cNvPr id="19469" name="Text Box 20">
            <a:extLst>
              <a:ext uri="{FF2B5EF4-FFF2-40B4-BE49-F238E27FC236}">
                <a16:creationId xmlns:a16="http://schemas.microsoft.com/office/drawing/2014/main" id="{25C4F47C-99CE-C64A-ADD5-98CA7247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light pen</a:t>
            </a:r>
          </a:p>
        </p:txBody>
      </p:sp>
      <p:sp>
        <p:nvSpPr>
          <p:cNvPr id="19470" name="Text Box 21">
            <a:extLst>
              <a:ext uri="{FF2B5EF4-FFF2-40B4-BE49-F238E27FC236}">
                <a16:creationId xmlns:a16="http://schemas.microsoft.com/office/drawing/2014/main" id="{171AE9DA-9ABE-7C4A-A66B-A9F97A0A3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data tablet</a:t>
            </a:r>
          </a:p>
        </p:txBody>
      </p:sp>
      <p:sp>
        <p:nvSpPr>
          <p:cNvPr id="19471" name="Text Box 22">
            <a:extLst>
              <a:ext uri="{FF2B5EF4-FFF2-40B4-BE49-F238E27FC236}">
                <a16:creationId xmlns:a16="http://schemas.microsoft.com/office/drawing/2014/main" id="{AD88C0FE-3306-584A-8621-EDD3857F1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joy stick</a:t>
            </a:r>
          </a:p>
        </p:txBody>
      </p:sp>
      <p:sp>
        <p:nvSpPr>
          <p:cNvPr id="19472" name="Text Box 23">
            <a:extLst>
              <a:ext uri="{FF2B5EF4-FFF2-40B4-BE49-F238E27FC236}">
                <a16:creationId xmlns:a16="http://schemas.microsoft.com/office/drawing/2014/main" id="{0DA7A4F1-4A21-7C46-9D7B-33B3BA5E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867400"/>
            <a:ext cx="139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space ball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AE1DA-6AB6-EC41-B58E-92BF462101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BD2B862-1E5B-CB41-B76D-9ACB478611A2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66AB92B0-67A1-8143-A9DF-315630FE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EC1AFBE7-2934-8D4F-8C2B-D6C9AC2E8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153400" cy="1066800"/>
          </a:xfrm>
        </p:spPr>
        <p:txBody>
          <a:bodyPr/>
          <a:lstStyle/>
          <a:p>
            <a:r>
              <a:rPr lang="en-US" altLang="en-US"/>
              <a:t>Incremental (Relative) Devices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03F8961-97F9-9941-A58A-B81CAEA49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Devices such as the data tablet return a position directly to the operating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Devices such as the mouse, trackball, and joy stick return incremental inputs (or velocities) to the 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Must integrate these inputs to obtain an absolute position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Rotation of cylinders in mouse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Roll of trackball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Difficult to obtain absolute position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Can get variable sensitivity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E7419-53D4-3849-8F12-F1FA3AAFB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CFE8808-3566-984B-AFF5-AAE87E6F4907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8CB709DE-48B5-1B4B-B542-90E4D66E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7473DC4-D1AF-A542-BC21-9951A64EE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Devices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CB4F5A5-17A6-0648-80E0-069741F9E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Consider the C and C++ code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C++: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 &gt;&gt; x;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C: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scanf (“%d”, &amp;x);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is the input device?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Can’t tell from the code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Could be keyboard, file, output from another program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code provides </a:t>
            </a:r>
            <a:r>
              <a:rPr lang="en-US" altLang="en-US" i="1"/>
              <a:t>logical input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number (an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>
                <a:ea typeface="ＭＳ Ｐゴシック" panose="020B0600070205080204" pitchFamily="34" charset="-128"/>
              </a:rPr>
              <a:t>) is returned to the program regardless of the physical device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353E-B3FF-C445-ACBF-C426D12546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09E2F0D-6CD0-8240-B2E7-65EFD94341BA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EFBE1286-090D-2B44-AC7D-91BDB050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B069610-D28A-8C47-9E47-DA83E8E51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Graphical Logical Devices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34B742B-312B-5C47-951C-04E01FFC3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/>
              <a:t>Graphical input is more varied than input to standard programs which is usually numbers, characters, or bits</a:t>
            </a:r>
          </a:p>
          <a:p>
            <a:r>
              <a:rPr lang="en-US" altLang="en-US" sz="2700" dirty="0"/>
              <a:t>Two older APIs (GKS, PHIGS) defined six types of logical input</a:t>
            </a:r>
          </a:p>
          <a:p>
            <a:pPr lvl="1"/>
            <a:r>
              <a:rPr lang="en-US" altLang="en-US" sz="2200" b="1" dirty="0">
                <a:ea typeface="ＭＳ Ｐゴシック" panose="020B0600070205080204" pitchFamily="34" charset="-128"/>
              </a:rPr>
              <a:t>Locator</a:t>
            </a:r>
            <a:r>
              <a:rPr lang="en-US" altLang="en-US" sz="2200" dirty="0">
                <a:ea typeface="ＭＳ Ｐゴシック" panose="020B0600070205080204" pitchFamily="34" charset="-128"/>
              </a:rPr>
              <a:t>: return a position</a:t>
            </a:r>
          </a:p>
          <a:p>
            <a:pPr lvl="1"/>
            <a:r>
              <a:rPr lang="en-US" altLang="en-US" sz="2200" b="1" dirty="0">
                <a:ea typeface="ＭＳ Ｐゴシック" panose="020B0600070205080204" pitchFamily="34" charset="-128"/>
              </a:rPr>
              <a:t>Pick</a:t>
            </a:r>
            <a:r>
              <a:rPr lang="en-US" altLang="en-US" sz="2200" dirty="0">
                <a:ea typeface="ＭＳ Ｐゴシック" panose="020B0600070205080204" pitchFamily="34" charset="-128"/>
              </a:rPr>
              <a:t>: return ID of an object</a:t>
            </a:r>
          </a:p>
          <a:p>
            <a:pPr lvl="1"/>
            <a:r>
              <a:rPr lang="en-US" altLang="en-US" sz="2200" b="1" dirty="0">
                <a:ea typeface="ＭＳ Ｐゴシック" panose="020B0600070205080204" pitchFamily="34" charset="-128"/>
              </a:rPr>
              <a:t>Keyboard</a:t>
            </a:r>
            <a:r>
              <a:rPr lang="en-US" altLang="en-US" sz="2200" dirty="0">
                <a:ea typeface="ＭＳ Ｐゴシック" panose="020B0600070205080204" pitchFamily="34" charset="-128"/>
              </a:rPr>
              <a:t>: return strings of characters</a:t>
            </a:r>
          </a:p>
          <a:p>
            <a:pPr lvl="1"/>
            <a:r>
              <a:rPr lang="en-US" altLang="en-US" sz="2200" b="1" dirty="0">
                <a:ea typeface="ＭＳ Ｐゴシック" panose="020B0600070205080204" pitchFamily="34" charset="-128"/>
              </a:rPr>
              <a:t>Stroke</a:t>
            </a:r>
            <a:r>
              <a:rPr lang="en-US" altLang="en-US" sz="2200" dirty="0">
                <a:ea typeface="ＭＳ Ｐゴシック" panose="020B0600070205080204" pitchFamily="34" charset="-128"/>
              </a:rPr>
              <a:t>: return array of positions</a:t>
            </a:r>
          </a:p>
          <a:p>
            <a:pPr lvl="1"/>
            <a:r>
              <a:rPr lang="en-US" altLang="en-US" sz="2200" b="1" dirty="0">
                <a:ea typeface="ＭＳ Ｐゴシック" panose="020B0600070205080204" pitchFamily="34" charset="-128"/>
              </a:rPr>
              <a:t>Valuator</a:t>
            </a:r>
            <a:r>
              <a:rPr lang="en-US" altLang="en-US" sz="2200" dirty="0">
                <a:ea typeface="ＭＳ Ｐゴシック" panose="020B0600070205080204" pitchFamily="34" charset="-128"/>
              </a:rPr>
              <a:t>: return floating point number</a:t>
            </a:r>
          </a:p>
          <a:p>
            <a:pPr lvl="1"/>
            <a:r>
              <a:rPr lang="en-US" altLang="en-US" sz="2200" b="1" dirty="0">
                <a:ea typeface="ＭＳ Ｐゴシック" panose="020B0600070205080204" pitchFamily="34" charset="-128"/>
              </a:rPr>
              <a:t>Choice</a:t>
            </a:r>
            <a:r>
              <a:rPr lang="en-US" altLang="en-US" sz="2200" dirty="0">
                <a:ea typeface="ＭＳ Ｐゴシック" panose="020B0600070205080204" pitchFamily="34" charset="-128"/>
              </a:rPr>
              <a:t>: return one of n items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56B4-A46E-FD4A-839C-04202F0581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0A816CA-5EDA-2C44-A712-FB4BA9A072AA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12947A17-79C4-AE43-B1B6-7C6F5C14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955BE6C-F2BA-8E46-80A8-CEDC68135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Modes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38CC810-C093-9C44-8ECC-CB617337E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Input devices contain a </a:t>
            </a:r>
            <a:r>
              <a:rPr lang="en-US" altLang="en-US" i="1"/>
              <a:t>trigger</a:t>
            </a:r>
            <a:r>
              <a:rPr lang="en-US" altLang="en-US"/>
              <a:t> which can be used to send a signal to the operating system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Button on mouse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Pressing or releasing a key</a:t>
            </a:r>
          </a:p>
          <a:p>
            <a:r>
              <a:rPr lang="en-US" altLang="en-US"/>
              <a:t>When triggered, input devices return information (their </a:t>
            </a:r>
            <a:r>
              <a:rPr lang="en-US" altLang="en-US" i="1"/>
              <a:t>measure</a:t>
            </a:r>
            <a:r>
              <a:rPr lang="en-US" altLang="en-US"/>
              <a:t>) to the system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Mouse returns position information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Keyboard returns ASCII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10728</TotalTime>
  <Words>1186</Words>
  <Application>Microsoft Macintosh PowerPoint</Application>
  <PresentationFormat>On-screen Show (4:3)</PresentationFormat>
  <Paragraphs>210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Times New Roman</vt:lpstr>
      <vt:lpstr>ＭＳ Ｐゴシック</vt:lpstr>
      <vt:lpstr>Arial</vt:lpstr>
      <vt:lpstr>Wingdings</vt:lpstr>
      <vt:lpstr>Courier New</vt:lpstr>
      <vt:lpstr>ULA1</vt:lpstr>
      <vt:lpstr>Input and Interaction</vt:lpstr>
      <vt:lpstr>Objectives</vt:lpstr>
      <vt:lpstr>Project Sketchpad</vt:lpstr>
      <vt:lpstr>Graphical Input</vt:lpstr>
      <vt:lpstr>Physical Devices</vt:lpstr>
      <vt:lpstr>Incremental (Relative) Devices</vt:lpstr>
      <vt:lpstr>Logical Devices</vt:lpstr>
      <vt:lpstr>Graphical Logical Devices</vt:lpstr>
      <vt:lpstr>Input Modes</vt:lpstr>
      <vt:lpstr>Request Mode</vt:lpstr>
      <vt:lpstr>Event Mode</vt:lpstr>
      <vt:lpstr>Event Types</vt:lpstr>
      <vt:lpstr>Callbacks</vt:lpstr>
      <vt:lpstr>GLUT callbacks</vt:lpstr>
      <vt:lpstr>GLUT Event Loop</vt:lpstr>
      <vt:lpstr>The display callback</vt:lpstr>
      <vt:lpstr>Posting redisplays</vt:lpstr>
      <vt:lpstr>Animating a Display</vt:lpstr>
      <vt:lpstr>Double Buffering</vt:lpstr>
      <vt:lpstr>Using the idle callback</vt:lpstr>
      <vt:lpstr>Using globals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63</cp:revision>
  <dcterms:created xsi:type="dcterms:W3CDTF">2002-08-02T19:17:07Z</dcterms:created>
  <dcterms:modified xsi:type="dcterms:W3CDTF">2019-02-01T15:06:08Z</dcterms:modified>
</cp:coreProperties>
</file>