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7" r:id="rId13"/>
    <p:sldId id="270" r:id="rId14"/>
    <p:sldId id="271" r:id="rId15"/>
    <p:sldId id="272" r:id="rId16"/>
    <p:sldId id="269" r:id="rId17"/>
    <p:sldId id="273" r:id="rId18"/>
    <p:sldId id="276" r:id="rId19"/>
    <p:sldId id="275" r:id="rId20"/>
    <p:sldId id="274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8C20C6-3730-514F-9DB9-27BFB0C559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5B2F4-948C-6A40-BE0F-66FF161EAE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AA93504-C33D-C54A-A6AB-B802DC597891}" type="datetime1">
              <a:rPr lang="en-US" altLang="en-US"/>
              <a:pPr/>
              <a:t>2/1/19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E781F-7004-F644-AA95-E47F569F80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12461-5D12-744C-83A2-CBEDE9545D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680641C-7E04-964E-94B9-309D464CDE7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8208780-C6CE-6A47-9D63-A8D39DB42F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88EAA2F-B85B-2C49-BB71-A834DE54866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83043591-2D91-BC4C-9CA2-5793409098AA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FCE9548-3029-1046-89E6-7047523FF17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0D42F441-7897-8D4A-B30F-953532CBF79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2B4884D2-8A71-384D-8E68-181DE99C83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E65712-CF60-0842-AE42-D88B892172F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D4C45AA-4269-0F4D-A861-F6FA96424B0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0763FEB-B86F-8546-A5A6-4841F68E30D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735D5339-D3A3-A844-A93E-1E0D7CAD9CF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2E3A5B06-BAC9-864D-847A-D8318483B89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DBF8FF2-5E1D-9242-A324-ED96E409962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08917CC-A499-A14A-9377-6103456F496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D677D1E-FC52-4941-B0AD-0B7137CDD48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776DE712-A79D-2842-B638-4190BE170CF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14639C6-F2C3-4C48-BA23-619AAA20B25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CE58C82A-586B-C846-A43A-F6CDD46A665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1F57853-6074-014B-994A-3D33CDA8334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54A05A6-9FAD-4A4E-B69E-65146F9B86F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0F639435-DB1B-1C45-B9A7-EA4E786A18B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A17C2C8-63ED-C448-B3BE-716F99C6A58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742F746-6FB1-3A45-8A4C-6E94CC7176A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278E899D-322C-D54D-B36D-9215E4084ED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107380F7-3E49-F044-BF5D-5A643EE3BFA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46FEA9D-4914-9243-B87C-BB7EB66CFCD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01FA2BBB-370D-E54C-88C2-A9E951E0FC9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758866B6-3F42-7241-B49F-7AE67FED44B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EA0D52D7-C5F1-E548-993B-5D943BB2013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8466A6C-77FE-2941-9FD4-B159A0063CD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DFE13FE-BC25-8441-8B38-6FA961995C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C1ABFFC-9605-474F-8482-03085020EEB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13E439FF-87D5-3249-8553-5404A36271E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D66C15DE-94BC-3648-A89F-6A95A0E3D26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CF6BAEEB-F760-1A48-87DA-04ED850267C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D091F6E-8BF6-AD4E-B2E0-BFFE74CC2E5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728E2D5D-265E-A44C-A2B3-6AEF56D335D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3841B18-3824-D244-9B5E-02399BE8556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D3BBA7A-0D33-B94A-B2EC-379EDEA4044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FBB3714-A330-3944-B0B0-D131639D1AF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D917097-CF43-4540-A30A-9F1C727EDFE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B7B6D5E-01CB-1440-87C1-E1D5DA4216D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48C0D9B-B100-6C4F-8B7D-378438BC65B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11D07AA-E248-C344-8F61-EAA34E18825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7B2232C-DDC6-4345-ADC6-A88843E1700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1CAF573-FACB-3840-8348-D4104FF105D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83A15BAC-ECAD-1D4D-B64C-2A35C4B5838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772A221-4FA8-5C4C-8CC0-9694A95C751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D0FB4F-9AB6-C74B-BB6C-92CF89804DA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39CEA8C6-DCF9-1A41-B59D-78E5DF05AA50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474B1F3-1307-F449-8140-53845D2526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40574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E6FB1F-7544-0048-BC4F-F3D22668D2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18D217A2-50D2-CD45-B507-0339C0AAE834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7758AB2-1F67-5C4E-82C7-F59AC72FFD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70313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6A71CEF-D54F-4341-8773-4C5CC460D23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00BAA20C-2281-3040-AA31-540F289A0145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B1A4CD6-94C9-9543-936F-D0EC32F28B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67665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5784BF1-E7C2-C34B-822C-DB61258933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7DF40E57-E85D-A84C-8533-3AD92068E244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3A75B64-6D52-4846-BE4A-036EE6742E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23931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0AF1C61-6A36-6448-A2ED-20C369DA48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C1C38B88-1E22-614F-81F7-383AB7722B83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88E26AC-0F21-5C4F-95E1-F5E43D69E6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79699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B26B89-02D2-4849-B31A-D3B451D485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C0F291FE-FB36-7A44-951B-2D7A9031D2A4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BBF91CB-F37D-CD4B-BB65-17B661E6F2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6926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A6274A5-D067-924A-92E2-11367EA47A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9B7FCCF2-C134-7A46-88D0-CB847B01CC9D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2BEBBC-8FB6-0B48-95BC-94E9912FD8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58566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8D06601-52E3-634E-B248-22CC4B1D8DA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59B1D8B3-9491-D84C-8E0B-0ABC71E6CE3F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9978A63-24E6-5043-B2DC-FDDFD064AA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84277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D035240-5909-CD4E-ACDC-23A359A844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557057E6-2E4D-0849-8E3A-FACC7495FFFF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7F235C63-D685-044D-B420-B597CDBAFF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65642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E2C771-8350-EE46-AAC7-DB4F1F4FC3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9333C8DE-F9A4-4B42-8C04-5D2B26F91131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FCC702A-9F7F-7640-8EC0-4A24ED3AE2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08545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C2ED10-5870-A940-940D-50F19EF6C09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240BCE84-A614-4B4D-9FB9-8F4750603904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D981FE5-35B2-B540-BD2A-9BAC633E35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78228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499EB223-F13B-CE49-B63F-83BF98CB71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altLang="en-US"/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A6DF61D-6D2D-0244-92F4-AD6C50821B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Click to Edit Master Text Styles</a:t>
            </a:r>
          </a:p>
          <a:p>
            <a:pPr lvl="1"/>
            <a:r>
              <a:rPr lang="es-ES" altLang="en-US"/>
              <a:t>SECOND LEVEL</a:t>
            </a:r>
          </a:p>
          <a:p>
            <a:pPr lvl="2"/>
            <a:r>
              <a:rPr lang="es-ES" altLang="en-US"/>
              <a:t>THIRD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418947B-47EA-5F4D-9291-9B245958378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panose="020B0604020202020204" pitchFamily="34" charset="0"/>
              </a:defRPr>
            </a:lvl2pPr>
          </a:lstStyle>
          <a:p>
            <a:pPr lvl="1"/>
            <a:fld id="{BFBAB443-E278-F04C-A97F-298D36C79CFD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3077" name="Line 5">
            <a:extLst>
              <a:ext uri="{FF2B5EF4-FFF2-40B4-BE49-F238E27FC236}">
                <a16:creationId xmlns:a16="http://schemas.microsoft.com/office/drawing/2014/main" id="{E9A6C5CD-0DE4-964B-8BD5-DCA776FAC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2494F3D1-57FB-DF48-A963-1B790E67A3A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02541-8CE7-C44E-A7B5-91616FAD62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59C680AD-287A-2D4F-9D8D-515ED7CCBDB8}" type="slidenum">
              <a:rPr lang="es-ES" altLang="en-US" sz="1000">
                <a:latin typeface="Arial" panose="020B0604020202020204" pitchFamily="34" charset="0"/>
              </a:rPr>
              <a:pPr lvl="1"/>
              <a:t>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5363" name="Footer Placeholder 4">
            <a:extLst>
              <a:ext uri="{FF2B5EF4-FFF2-40B4-BE49-F238E27FC236}">
                <a16:creationId xmlns:a16="http://schemas.microsoft.com/office/drawing/2014/main" id="{77CDE481-D683-3045-90AB-AC9C9051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1042DBF6-122A-7746-82D1-A3554FAC29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772400" cy="1143000"/>
          </a:xfrm>
        </p:spPr>
        <p:txBody>
          <a:bodyPr/>
          <a:lstStyle/>
          <a:p>
            <a:r>
              <a:rPr lang="en-US" altLang="en-US"/>
              <a:t>Working with Callbacks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A1BE2C6-87A5-BD4F-BEDE-8ECCFBEE23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BF71177D-0CDE-2C48-AC94-4C199A152410}" type="slidenum">
              <a:rPr lang="es-ES" altLang="en-US" sz="1000">
                <a:latin typeface="Arial" panose="020B0604020202020204" pitchFamily="34" charset="0"/>
              </a:rPr>
              <a:pPr lvl="1"/>
              <a:t>10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4579" name="Footer Placeholder 4">
            <a:extLst>
              <a:ext uri="{FF2B5EF4-FFF2-40B4-BE49-F238E27FC236}">
                <a16:creationId xmlns:a16="http://schemas.microsoft.com/office/drawing/2014/main" id="{57EFBC12-1CC1-1F4F-817E-B6FC2D84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44B0DCD2-F233-AC44-8910-EC69BA4D2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the keyboard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54F20CE2-4C95-D14B-98D3-EC1AFC4B2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700" b="1">
                <a:latin typeface="Courier New" panose="02070309020205020404" pitchFamily="49" charset="0"/>
              </a:rPr>
              <a:t>glutKeyboardFunc(mykey)</a:t>
            </a:r>
          </a:p>
          <a:p>
            <a:pPr>
              <a:buFontTx/>
              <a:buNone/>
            </a:pPr>
            <a:r>
              <a:rPr lang="en-US" altLang="en-US" sz="2700" b="1">
                <a:latin typeface="Courier New" panose="02070309020205020404" pitchFamily="49" charset="0"/>
              </a:rPr>
              <a:t>void mykey(unsigned char key, </a:t>
            </a:r>
          </a:p>
          <a:p>
            <a:pPr>
              <a:buFontTx/>
              <a:buNone/>
            </a:pPr>
            <a:r>
              <a:rPr lang="en-US" altLang="en-US" sz="2700" b="1">
                <a:latin typeface="Courier New" panose="02070309020205020404" pitchFamily="49" charset="0"/>
              </a:rPr>
              <a:t>       int x, int y)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Returns ASCII code of key depressed and mouse location</a:t>
            </a:r>
          </a:p>
        </p:txBody>
      </p:sp>
      <p:sp>
        <p:nvSpPr>
          <p:cNvPr id="24582" name="Text Box 4">
            <a:extLst>
              <a:ext uri="{FF2B5EF4-FFF2-40B4-BE49-F238E27FC236}">
                <a16:creationId xmlns:a16="http://schemas.microsoft.com/office/drawing/2014/main" id="{3E3A0BD7-219A-264B-82D2-CE6AA614B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267200"/>
            <a:ext cx="62103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void mykey()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	if(key == ‘Q’ | key == ‘q’) 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		exit(0);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C04BC-4C0E-C64E-B2D4-4590E6987A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FE826942-2DC9-8048-B1F6-D4B023FAD124}" type="slidenum">
              <a:rPr lang="es-ES" altLang="en-US" sz="1000">
                <a:latin typeface="Arial" panose="020B0604020202020204" pitchFamily="34" charset="0"/>
              </a:rPr>
              <a:pPr lvl="1"/>
              <a:t>11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5603" name="Footer Placeholder 4">
            <a:extLst>
              <a:ext uri="{FF2B5EF4-FFF2-40B4-BE49-F238E27FC236}">
                <a16:creationId xmlns:a16="http://schemas.microsoft.com/office/drawing/2014/main" id="{DF6464F8-3F60-D34C-9FC7-B50F57B7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9DAB280D-E1C4-2546-9613-E8E9D2D663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300"/>
              <a:t>Special and Modifier Keys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ECEDAEB2-822C-284D-B31C-50D2200276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700"/>
              <a:t>GLUT defines the special keys in </a:t>
            </a:r>
            <a:r>
              <a:rPr lang="en-US" altLang="en-US" sz="2300" b="1">
                <a:latin typeface="Courier New" panose="02070309020205020404" pitchFamily="49" charset="0"/>
              </a:rPr>
              <a:t>glut.h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Function key 1: </a:t>
            </a:r>
            <a:r>
              <a:rPr lang="en-US" altLang="en-US" sz="22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GLUT_KEY_F1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Up arrow key: </a:t>
            </a:r>
            <a:r>
              <a:rPr lang="en-US" altLang="en-US" sz="22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GLUT_KEY_UP</a:t>
            </a:r>
          </a:p>
          <a:p>
            <a:pPr lvl="2">
              <a:lnSpc>
                <a:spcPct val="90000"/>
              </a:lnSpc>
            </a:pPr>
            <a:r>
              <a:rPr lang="en-US" altLang="en-US" sz="1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if(key == ‘GLUT_KEY_F1’</a:t>
            </a:r>
            <a:r>
              <a:rPr lang="en-US" altLang="en-US" sz="1800">
                <a:ea typeface="ＭＳ Ｐゴシック" panose="020B0600070205080204" pitchFamily="34" charset="-128"/>
              </a:rPr>
              <a:t> ……</a:t>
            </a:r>
          </a:p>
          <a:p>
            <a:pPr>
              <a:lnSpc>
                <a:spcPct val="90000"/>
              </a:lnSpc>
            </a:pPr>
            <a:r>
              <a:rPr lang="en-US" altLang="en-US" sz="2700"/>
              <a:t>Can also check of one of the modifiers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GLUT_ACTIVE_SHIFT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GLUT_ACTIVE_CTRL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GLUT_ACTIVE_ALT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is depressed by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	</a:t>
            </a:r>
            <a:r>
              <a:rPr lang="en-US" altLang="en-US" sz="22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glutGetModifiers()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Allows emulation of three-button mouse with one- or two-button mice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94C67-D383-C540-81DC-7052E7CBB0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FAE01DA9-8973-1848-A926-B424EBAB27E9}" type="slidenum">
              <a:rPr lang="es-ES" altLang="en-US" sz="1000">
                <a:latin typeface="Arial" panose="020B0604020202020204" pitchFamily="34" charset="0"/>
              </a:rPr>
              <a:pPr lvl="1"/>
              <a:t>12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6627" name="Footer Placeholder 4">
            <a:extLst>
              <a:ext uri="{FF2B5EF4-FFF2-40B4-BE49-F238E27FC236}">
                <a16:creationId xmlns:a16="http://schemas.microsoft.com/office/drawing/2014/main" id="{B60D3635-D494-7440-9BC8-1E433EAB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7E54A8F1-3704-1745-BA31-AE26E9F612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300"/>
              <a:t>Reshaping the window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2798A303-8BD8-C646-903C-BAA98E1C83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can reshape and resize the OpenGL display window by pulling the corner of the window</a:t>
            </a:r>
          </a:p>
          <a:p>
            <a:r>
              <a:rPr lang="en-US" altLang="en-US"/>
              <a:t>What happens to the display?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Must redraw from application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Two possibilities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Display part of world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Display whole world but force to fit in new window</a:t>
            </a:r>
          </a:p>
          <a:p>
            <a:pPr lvl="3"/>
            <a:r>
              <a:rPr lang="en-US" altLang="en-US" b="0">
                <a:ea typeface="ＭＳ Ｐゴシック" panose="020B0600070205080204" pitchFamily="34" charset="-128"/>
              </a:rPr>
              <a:t>Can alter aspect ratio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FF0B1EF1-6465-954F-88D7-3A354F2657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63C3A556-4518-2B4C-B2AE-C86D053366D3}" type="slidenum">
              <a:rPr lang="es-ES" altLang="en-US" sz="1000">
                <a:latin typeface="Arial" panose="020B0604020202020204" pitchFamily="34" charset="0"/>
              </a:rPr>
              <a:pPr lvl="1"/>
              <a:t>13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7651" name="Footer Placeholder 4">
            <a:extLst>
              <a:ext uri="{FF2B5EF4-FFF2-40B4-BE49-F238E27FC236}">
                <a16:creationId xmlns:a16="http://schemas.microsoft.com/office/drawing/2014/main" id="{2E75152A-BA8F-C046-AC6A-CA9C1D77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E1A73AE8-EC52-FB45-A23A-B6128C638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/>
              <a:t>Reshape possiblities</a:t>
            </a:r>
          </a:p>
        </p:txBody>
      </p:sp>
      <p:grpSp>
        <p:nvGrpSpPr>
          <p:cNvPr id="27653" name="Group 8">
            <a:extLst>
              <a:ext uri="{FF2B5EF4-FFF2-40B4-BE49-F238E27FC236}">
                <a16:creationId xmlns:a16="http://schemas.microsoft.com/office/drawing/2014/main" id="{FB5242C4-DAA8-E243-AC0D-C5F51053790F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819400"/>
            <a:ext cx="1752600" cy="1752600"/>
            <a:chOff x="768" y="1776"/>
            <a:chExt cx="1104" cy="1104"/>
          </a:xfrm>
        </p:grpSpPr>
        <p:sp>
          <p:nvSpPr>
            <p:cNvPr id="27666" name="Rectangle 5">
              <a:extLst>
                <a:ext uri="{FF2B5EF4-FFF2-40B4-BE49-F238E27FC236}">
                  <a16:creationId xmlns:a16="http://schemas.microsoft.com/office/drawing/2014/main" id="{434DCC18-31E7-A049-BDA0-E66C32AC7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776"/>
              <a:ext cx="1104" cy="110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67" name="AutoShape 7">
              <a:extLst>
                <a:ext uri="{FF2B5EF4-FFF2-40B4-BE49-F238E27FC236}">
                  <a16:creationId xmlns:a16="http://schemas.microsoft.com/office/drawing/2014/main" id="{91DDD856-BABE-3B41-854E-8A7C4BE8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016"/>
              <a:ext cx="576" cy="576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7654" name="Group 9">
            <a:extLst>
              <a:ext uri="{FF2B5EF4-FFF2-40B4-BE49-F238E27FC236}">
                <a16:creationId xmlns:a16="http://schemas.microsoft.com/office/drawing/2014/main" id="{2F8E7063-DB7F-BA48-8D78-077B1991B351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971800"/>
            <a:ext cx="2209800" cy="990600"/>
            <a:chOff x="768" y="1776"/>
            <a:chExt cx="1104" cy="1104"/>
          </a:xfrm>
        </p:grpSpPr>
        <p:sp>
          <p:nvSpPr>
            <p:cNvPr id="27664" name="Rectangle 10">
              <a:extLst>
                <a:ext uri="{FF2B5EF4-FFF2-40B4-BE49-F238E27FC236}">
                  <a16:creationId xmlns:a16="http://schemas.microsoft.com/office/drawing/2014/main" id="{2D7BB881-5BD7-624A-9869-B70F14BEB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776"/>
              <a:ext cx="1104" cy="110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65" name="AutoShape 11">
              <a:extLst>
                <a:ext uri="{FF2B5EF4-FFF2-40B4-BE49-F238E27FC236}">
                  <a16:creationId xmlns:a16="http://schemas.microsoft.com/office/drawing/2014/main" id="{77E7E03E-202D-B041-B9BD-5C0DEA503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016"/>
              <a:ext cx="576" cy="576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7655" name="Rectangle 13">
            <a:extLst>
              <a:ext uri="{FF2B5EF4-FFF2-40B4-BE49-F238E27FC236}">
                <a16:creationId xmlns:a16="http://schemas.microsoft.com/office/drawing/2014/main" id="{52D8F5B0-CD2E-3842-A5C3-A548ADC7D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343400"/>
            <a:ext cx="2133600" cy="914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7656" name="AutoShape 14">
            <a:extLst>
              <a:ext uri="{FF2B5EF4-FFF2-40B4-BE49-F238E27FC236}">
                <a16:creationId xmlns:a16="http://schemas.microsoft.com/office/drawing/2014/main" id="{2A7BAB74-24BA-204D-AE2C-C0E4C5548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800600"/>
            <a:ext cx="914400" cy="9144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7657" name="Rectangle 15">
            <a:extLst>
              <a:ext uri="{FF2B5EF4-FFF2-40B4-BE49-F238E27FC236}">
                <a16:creationId xmlns:a16="http://schemas.microsoft.com/office/drawing/2014/main" id="{710BF141-A72D-4046-8AC5-A61CCA535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257800"/>
            <a:ext cx="3048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7658" name="Line 16">
            <a:extLst>
              <a:ext uri="{FF2B5EF4-FFF2-40B4-BE49-F238E27FC236}">
                <a16:creationId xmlns:a16="http://schemas.microsoft.com/office/drawing/2014/main" id="{9139FF00-B84B-E344-AE2E-E2F7B1992C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2895600"/>
            <a:ext cx="1524000" cy="457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7659" name="Line 17">
            <a:extLst>
              <a:ext uri="{FF2B5EF4-FFF2-40B4-BE49-F238E27FC236}">
                <a16:creationId xmlns:a16="http://schemas.microsoft.com/office/drawing/2014/main" id="{F4EFB9C4-BFDC-BD4C-9F70-790C5F9D5A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657600"/>
            <a:ext cx="1371600" cy="457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7660" name="Text Box 18">
            <a:extLst>
              <a:ext uri="{FF2B5EF4-FFF2-40B4-BE49-F238E27FC236}">
                <a16:creationId xmlns:a16="http://schemas.microsoft.com/office/drawing/2014/main" id="{BE7B3F0A-0141-E646-A776-54776BC2A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953000"/>
            <a:ext cx="113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original</a:t>
            </a:r>
          </a:p>
        </p:txBody>
      </p:sp>
      <p:sp>
        <p:nvSpPr>
          <p:cNvPr id="27661" name="Text Box 19">
            <a:extLst>
              <a:ext uri="{FF2B5EF4-FFF2-40B4-BE49-F238E27FC236}">
                <a16:creationId xmlns:a16="http://schemas.microsoft.com/office/drawing/2014/main" id="{8A804B45-0985-A748-8950-AF097189B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562600"/>
            <a:ext cx="1266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reshaped</a:t>
            </a:r>
          </a:p>
        </p:txBody>
      </p:sp>
      <p:sp>
        <p:nvSpPr>
          <p:cNvPr id="27662" name="Rectangle 21">
            <a:extLst>
              <a:ext uri="{FF2B5EF4-FFF2-40B4-BE49-F238E27FC236}">
                <a16:creationId xmlns:a16="http://schemas.microsoft.com/office/drawing/2014/main" id="{501FBF8D-E20F-AF4A-BB02-427411F5A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752600"/>
            <a:ext cx="2209800" cy="9906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7663" name="AutoShape 22">
            <a:extLst>
              <a:ext uri="{FF2B5EF4-FFF2-40B4-BE49-F238E27FC236}">
                <a16:creationId xmlns:a16="http://schemas.microsoft.com/office/drawing/2014/main" id="{88145F09-9027-754A-8810-CFD5BA381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981200"/>
            <a:ext cx="433388" cy="3937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A03E7-DD48-DC48-AA1E-744F58034D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4CFC589A-0878-CF4D-A9F1-A3183495C64F}" type="slidenum">
              <a:rPr lang="es-ES" altLang="en-US" sz="1000">
                <a:latin typeface="Arial" panose="020B0604020202020204" pitchFamily="34" charset="0"/>
              </a:rPr>
              <a:pPr lvl="1"/>
              <a:t>14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8675" name="Footer Placeholder 4">
            <a:extLst>
              <a:ext uri="{FF2B5EF4-FFF2-40B4-BE49-F238E27FC236}">
                <a16:creationId xmlns:a16="http://schemas.microsoft.com/office/drawing/2014/main" id="{7716EBF6-E943-5C48-A7D2-5F698469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A51148EA-BBFC-6143-A2A6-474F58B02A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/>
              <a:t>The Reshape callback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14021CC7-2899-E54A-BAC8-3F8AB07F7E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724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700" b="1">
                <a:latin typeface="Courier New" panose="02070309020205020404" pitchFamily="49" charset="0"/>
              </a:rPr>
              <a:t>glutReshapeFunc(myreshape)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700" b="1">
                <a:latin typeface="Courier New" panose="02070309020205020404" pitchFamily="49" charset="0"/>
              </a:rPr>
              <a:t>void myreshape( int w, int h)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Returns width and height of new window (in pixels)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 redisplay is posted automatically at end of execution of the callback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GLUT has a default reshape callback but you probably want to define your own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reshape callback is good place to put viewing functions because it is invoked when the window is first opened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0B2CC13-E9A7-B24A-AC00-033D401338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3EFC806F-7651-1A4C-BBF5-AA1BF12AF118}" type="slidenum">
              <a:rPr lang="es-ES" altLang="en-US" sz="1000">
                <a:latin typeface="Arial" panose="020B0604020202020204" pitchFamily="34" charset="0"/>
              </a:rPr>
              <a:pPr lvl="1"/>
              <a:t>15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9699" name="Footer Placeholder 4">
            <a:extLst>
              <a:ext uri="{FF2B5EF4-FFF2-40B4-BE49-F238E27FC236}">
                <a16:creationId xmlns:a16="http://schemas.microsoft.com/office/drawing/2014/main" id="{B1350140-CB94-544E-B8DB-7DB18482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D0074DA4-8B63-5840-8408-17238AB1BD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Reshape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0F824BEA-E269-7B4A-8F36-8DD6D4DE47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300"/>
              <a:t>This reshape preserves shapes by making the viewport and world window have the same aspect ratio</a:t>
            </a:r>
          </a:p>
        </p:txBody>
      </p:sp>
      <p:sp>
        <p:nvSpPr>
          <p:cNvPr id="29702" name="Text Box 4">
            <a:extLst>
              <a:ext uri="{FF2B5EF4-FFF2-40B4-BE49-F238E27FC236}">
                <a16:creationId xmlns:a16="http://schemas.microsoft.com/office/drawing/2014/main" id="{CB383BAE-D01B-FA4B-95AC-89C097572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438400"/>
            <a:ext cx="878522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>
                <a:latin typeface="Courier New" panose="02070309020205020404" pitchFamily="49" charset="0"/>
              </a:rPr>
              <a:t>void myReshape(int w, int h)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    glViewport(0, 0, w, h);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    glMatrixMode(GL_PROJECTION); /* switch matrix mode */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    glLoadIdentity();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    if (w &lt;= h)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        gluOrtho2D(-2.0, 2.0, -2.0 * (GLfloat) h / (GLfloat) w,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            2.0 * (GLfloat) h / (GLfloat) w);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    else  gluOrtho2D(-2.0 * (GLfloat) w / (GLfloat) h, 2.0 * 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            (GLfloat) w / (GLfloat) h, -2.0, 2.0);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    glMatrixMode(GL_MODELVIEW); /* return to modelview mode */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00FDF-9EE7-AA46-AB8D-C271C1AA34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DB54048E-B95A-214A-817C-A00C2F710D77}" type="slidenum">
              <a:rPr lang="es-ES" altLang="en-US" sz="1000">
                <a:latin typeface="Arial" panose="020B0604020202020204" pitchFamily="34" charset="0"/>
              </a:rPr>
              <a:pPr lvl="1"/>
              <a:t>16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0723" name="Footer Placeholder 4">
            <a:extLst>
              <a:ext uri="{FF2B5EF4-FFF2-40B4-BE49-F238E27FC236}">
                <a16:creationId xmlns:a16="http://schemas.microsoft.com/office/drawing/2014/main" id="{D8968CCA-52BE-A14D-99CB-12771E8F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3F74DAA4-87AA-0846-958B-27C79C4FFB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300"/>
              <a:t>Toolkits and Widgets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60ABA213-3DB8-9B41-9B28-CA62A296F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/>
              <a:t>Most window systems provide a toolkit or library of functions for building user interfaces that use special types of windows called </a:t>
            </a:r>
            <a:r>
              <a:rPr lang="en-US" altLang="en-US" sz="2700" i="1"/>
              <a:t>widgets</a:t>
            </a:r>
          </a:p>
          <a:p>
            <a:r>
              <a:rPr lang="en-US" altLang="en-US" sz="2700"/>
              <a:t>Widget sets include tools such as</a:t>
            </a:r>
          </a:p>
          <a:p>
            <a:pPr lvl="1"/>
            <a:r>
              <a:rPr lang="en-US" altLang="en-US" sz="2200">
                <a:ea typeface="ＭＳ Ｐゴシック" panose="020B0600070205080204" pitchFamily="34" charset="-128"/>
              </a:rPr>
              <a:t>Menus</a:t>
            </a:r>
          </a:p>
          <a:p>
            <a:pPr lvl="1"/>
            <a:r>
              <a:rPr lang="en-US" altLang="en-US" sz="2200">
                <a:ea typeface="ＭＳ Ｐゴシック" panose="020B0600070205080204" pitchFamily="34" charset="-128"/>
              </a:rPr>
              <a:t>Slidebars</a:t>
            </a:r>
          </a:p>
          <a:p>
            <a:pPr lvl="1"/>
            <a:r>
              <a:rPr lang="en-US" altLang="en-US" sz="2200">
                <a:ea typeface="ＭＳ Ｐゴシック" panose="020B0600070205080204" pitchFamily="34" charset="-128"/>
              </a:rPr>
              <a:t>Dials</a:t>
            </a:r>
          </a:p>
          <a:p>
            <a:pPr lvl="1"/>
            <a:r>
              <a:rPr lang="en-US" altLang="en-US" sz="2200">
                <a:ea typeface="ＭＳ Ｐゴシック" panose="020B0600070205080204" pitchFamily="34" charset="-128"/>
              </a:rPr>
              <a:t>Input boxes</a:t>
            </a:r>
          </a:p>
          <a:p>
            <a:r>
              <a:rPr lang="en-US" altLang="en-US" sz="2700"/>
              <a:t>But toolkits tend to be platform dependent</a:t>
            </a:r>
          </a:p>
          <a:p>
            <a:r>
              <a:rPr lang="en-US" altLang="en-US" sz="2700"/>
              <a:t>GLUT provides a few widgets including menus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D995A-89D1-354C-8863-BB02EE9E2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7860C7BC-6D2B-F742-8FA8-FE4DFECCE7B4}" type="slidenum">
              <a:rPr lang="es-ES" altLang="en-US" sz="1000">
                <a:latin typeface="Arial" panose="020B0604020202020204" pitchFamily="34" charset="0"/>
              </a:rPr>
              <a:pPr lvl="1"/>
              <a:t>17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1747" name="Footer Placeholder 4">
            <a:extLst>
              <a:ext uri="{FF2B5EF4-FFF2-40B4-BE49-F238E27FC236}">
                <a16:creationId xmlns:a16="http://schemas.microsoft.com/office/drawing/2014/main" id="{D361BC78-E9BA-2047-A50B-B3DB919A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D1023477-4097-544F-8E9C-F2E3C630B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300"/>
              <a:t>Menus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7E9ADBDE-4294-F74A-911A-70514B2C39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GLUT supports pop-up menus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 menu can have submenus</a:t>
            </a:r>
          </a:p>
          <a:p>
            <a:r>
              <a:rPr lang="en-US" altLang="en-US"/>
              <a:t>Three steps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Define entries for the menu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Define action for each menu item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Action carried out if entry selected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Attach menu to a mouse button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3584134B-97C5-9349-A5F5-0AA91638C7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4EA24206-928F-A349-8173-AE6012454EB2}" type="slidenum">
              <a:rPr lang="es-ES" altLang="en-US" sz="1000">
                <a:latin typeface="Arial" panose="020B0604020202020204" pitchFamily="34" charset="0"/>
              </a:rPr>
              <a:pPr lvl="1"/>
              <a:t>18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2771" name="Footer Placeholder 4">
            <a:extLst>
              <a:ext uri="{FF2B5EF4-FFF2-40B4-BE49-F238E27FC236}">
                <a16:creationId xmlns:a16="http://schemas.microsoft.com/office/drawing/2014/main" id="{75F85FE2-4856-0347-82CF-9FD0C1123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B06B6393-633D-8944-BE58-B8A38DC1C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a simple menu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2558F415-9241-F64A-9B2F-A1447F023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</a:t>
            </a:r>
            <a:r>
              <a:rPr lang="en-US" altLang="en-US" b="1">
                <a:latin typeface="Courier New" panose="02070309020205020404" pitchFamily="49" charset="0"/>
              </a:rPr>
              <a:t>main.c</a:t>
            </a:r>
          </a:p>
          <a:p>
            <a:endParaRPr lang="en-US" altLang="en-US"/>
          </a:p>
        </p:txBody>
      </p:sp>
      <p:sp>
        <p:nvSpPr>
          <p:cNvPr id="32774" name="Text Box 4">
            <a:extLst>
              <a:ext uri="{FF2B5EF4-FFF2-40B4-BE49-F238E27FC236}">
                <a16:creationId xmlns:a16="http://schemas.microsoft.com/office/drawing/2014/main" id="{F95FA507-02BD-1448-A6A0-EC4F9725F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2203450"/>
            <a:ext cx="56705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</a:rPr>
              <a:t>menu_id = glutCreateMenu(mymenu);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glutAddmenuEntry(“clear Screen”, 1);</a:t>
            </a:r>
          </a:p>
          <a:p>
            <a:endParaRPr lang="en-US" altLang="en-US" sz="2000" b="1">
              <a:latin typeface="Courier New" panose="02070309020205020404" pitchFamily="49" charset="0"/>
            </a:endParaRPr>
          </a:p>
          <a:p>
            <a:r>
              <a:rPr lang="en-US" altLang="en-US" sz="2000" b="1">
                <a:latin typeface="Courier New" panose="02070309020205020404" pitchFamily="49" charset="0"/>
              </a:rPr>
              <a:t>gluAddMenuEntry(“exit”, 2);</a:t>
            </a:r>
          </a:p>
          <a:p>
            <a:endParaRPr lang="en-US" altLang="en-US" sz="2000" b="1">
              <a:latin typeface="Courier New" panose="02070309020205020404" pitchFamily="49" charset="0"/>
            </a:endParaRPr>
          </a:p>
          <a:p>
            <a:r>
              <a:rPr lang="en-US" altLang="en-US" sz="2000" b="1">
                <a:latin typeface="Courier New" panose="02070309020205020404" pitchFamily="49" charset="0"/>
              </a:rPr>
              <a:t>glutAttachMenu(GLUT_RIGHT_BUTTON);</a:t>
            </a:r>
          </a:p>
        </p:txBody>
      </p:sp>
      <p:sp>
        <p:nvSpPr>
          <p:cNvPr id="32775" name="Line 6">
            <a:extLst>
              <a:ext uri="{FF2B5EF4-FFF2-40B4-BE49-F238E27FC236}">
                <a16:creationId xmlns:a16="http://schemas.microsoft.com/office/drawing/2014/main" id="{64C3FFFA-F2C1-F34F-93B4-5C012C2769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2895600"/>
            <a:ext cx="1905000" cy="2286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2776" name="Line 7">
            <a:extLst>
              <a:ext uri="{FF2B5EF4-FFF2-40B4-BE49-F238E27FC236}">
                <a16:creationId xmlns:a16="http://schemas.microsoft.com/office/drawing/2014/main" id="{641B2AB1-05F7-804D-913C-D90625454F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505200"/>
            <a:ext cx="1447800" cy="16764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2777" name="Text Box 8">
            <a:extLst>
              <a:ext uri="{FF2B5EF4-FFF2-40B4-BE49-F238E27FC236}">
                <a16:creationId xmlns:a16="http://schemas.microsoft.com/office/drawing/2014/main" id="{C461A164-874B-6D46-9584-E5B18D8EB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257800"/>
            <a:ext cx="31511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entries that appear when</a:t>
            </a:r>
          </a:p>
          <a:p>
            <a:r>
              <a:rPr lang="en-US" altLang="en-US"/>
              <a:t>right button depressed</a:t>
            </a:r>
          </a:p>
        </p:txBody>
      </p:sp>
      <p:sp>
        <p:nvSpPr>
          <p:cNvPr id="32778" name="Line 9">
            <a:extLst>
              <a:ext uri="{FF2B5EF4-FFF2-40B4-BE49-F238E27FC236}">
                <a16:creationId xmlns:a16="http://schemas.microsoft.com/office/drawing/2014/main" id="{BF48C19A-1D07-A141-A2D7-E7597A4C16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05400" y="3581400"/>
            <a:ext cx="838200" cy="1752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2779" name="Line 10">
            <a:extLst>
              <a:ext uri="{FF2B5EF4-FFF2-40B4-BE49-F238E27FC236}">
                <a16:creationId xmlns:a16="http://schemas.microsoft.com/office/drawing/2014/main" id="{FDFD4372-1ED8-FB48-8386-5D8D7580EF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971800"/>
            <a:ext cx="304800" cy="22098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2780" name="Text Box 11">
            <a:extLst>
              <a:ext uri="{FF2B5EF4-FFF2-40B4-BE49-F238E27FC236}">
                <a16:creationId xmlns:a16="http://schemas.microsoft.com/office/drawing/2014/main" id="{93F756D0-3123-A749-A116-BAE30F4D6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334000"/>
            <a:ext cx="1417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identifiers</a:t>
            </a:r>
          </a:p>
        </p:txBody>
      </p:sp>
      <p:sp>
        <p:nvSpPr>
          <p:cNvPr id="32781" name="Rectangle 14">
            <a:extLst>
              <a:ext uri="{FF2B5EF4-FFF2-40B4-BE49-F238E27FC236}">
                <a16:creationId xmlns:a16="http://schemas.microsoft.com/office/drawing/2014/main" id="{F1FA8AE2-A7AC-0A44-BD4C-DD41522CE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429000"/>
            <a:ext cx="1752600" cy="1219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2782" name="Line 15">
            <a:extLst>
              <a:ext uri="{FF2B5EF4-FFF2-40B4-BE49-F238E27FC236}">
                <a16:creationId xmlns:a16="http://schemas.microsoft.com/office/drawing/2014/main" id="{B288014C-35D8-C940-A350-95D9675970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0386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2783" name="Text Box 17">
            <a:extLst>
              <a:ext uri="{FF2B5EF4-FFF2-40B4-BE49-F238E27FC236}">
                <a16:creationId xmlns:a16="http://schemas.microsoft.com/office/drawing/2014/main" id="{A9632882-B30F-0440-844E-3B7B08EB2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505200"/>
            <a:ext cx="162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clear screen</a:t>
            </a:r>
          </a:p>
        </p:txBody>
      </p:sp>
      <p:sp>
        <p:nvSpPr>
          <p:cNvPr id="32784" name="Text Box 18">
            <a:extLst>
              <a:ext uri="{FF2B5EF4-FFF2-40B4-BE49-F238E27FC236}">
                <a16:creationId xmlns:a16="http://schemas.microsoft.com/office/drawing/2014/main" id="{49D2A3F8-C5CE-654F-BEE8-431879215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114800"/>
            <a:ext cx="63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exit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F7AC150-B3F7-2E47-8AFE-D3098B3233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8FB60D54-D790-D041-BDFD-CAEDD11200D2}" type="slidenum">
              <a:rPr lang="es-ES" altLang="en-US" sz="1000">
                <a:latin typeface="Arial" panose="020B0604020202020204" pitchFamily="34" charset="0"/>
              </a:rPr>
              <a:pPr lvl="1"/>
              <a:t>19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3795" name="Footer Placeholder 4">
            <a:extLst>
              <a:ext uri="{FF2B5EF4-FFF2-40B4-BE49-F238E27FC236}">
                <a16:creationId xmlns:a16="http://schemas.microsoft.com/office/drawing/2014/main" id="{59796E21-96E9-0B4B-B49C-5921858B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368C5B85-174A-F144-AA51-6509675F74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Menu actions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2AEA6991-692B-9B46-B6D4-82E47F328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8915400" cy="4724400"/>
          </a:xfrm>
        </p:spPr>
        <p:txBody>
          <a:bodyPr/>
          <a:lstStyle/>
          <a:p>
            <a:pPr lvl="1"/>
            <a:r>
              <a:rPr lang="en-US" altLang="en-US">
                <a:ea typeface="ＭＳ Ｐゴシック" panose="020B0600070205080204" pitchFamily="34" charset="-128"/>
              </a:rPr>
              <a:t>Menu callback</a:t>
            </a:r>
          </a:p>
          <a:p>
            <a:pPr lvl="1"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Note each menu has an id that is returned when it is created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Add submenus by</a:t>
            </a:r>
          </a:p>
          <a:p>
            <a:pPr lvl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	</a:t>
            </a:r>
            <a:r>
              <a:rPr lang="en-US" altLang="en-US" sz="22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glutAddSubMenu(char *submenu_name, submenu id)</a:t>
            </a:r>
          </a:p>
        </p:txBody>
      </p:sp>
      <p:sp>
        <p:nvSpPr>
          <p:cNvPr id="33798" name="Text Box 4">
            <a:extLst>
              <a:ext uri="{FF2B5EF4-FFF2-40B4-BE49-F238E27FC236}">
                <a16:creationId xmlns:a16="http://schemas.microsoft.com/office/drawing/2014/main" id="{1A132BC2-5750-C94A-A574-B4FAF1CAB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133600"/>
            <a:ext cx="44513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</a:rPr>
              <a:t>void mymenu(int id)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	if(id == 1) glClear();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	if(id == 2) exit(0);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3799" name="Line 5">
            <a:extLst>
              <a:ext uri="{FF2B5EF4-FFF2-40B4-BE49-F238E27FC236}">
                <a16:creationId xmlns:a16="http://schemas.microsoft.com/office/drawing/2014/main" id="{B077A27A-EE20-7647-AAAA-CC47E954C2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715000"/>
            <a:ext cx="533400" cy="381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3800" name="Text Box 6">
            <a:extLst>
              <a:ext uri="{FF2B5EF4-FFF2-40B4-BE49-F238E27FC236}">
                <a16:creationId xmlns:a16="http://schemas.microsoft.com/office/drawing/2014/main" id="{A2C56734-F616-8E49-9EC3-8F41E7B70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867400"/>
            <a:ext cx="271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entry in parent menu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3139A-82CD-4D47-8386-223BF65190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41E6B03B-3EB4-294E-857E-7F55D54859EB}" type="slidenum">
              <a:rPr lang="es-ES" altLang="en-US" sz="1000">
                <a:latin typeface="Arial" panose="020B0604020202020204" pitchFamily="34" charset="0"/>
              </a:rPr>
              <a:pPr lvl="1"/>
              <a:t>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6387" name="Footer Placeholder 4">
            <a:extLst>
              <a:ext uri="{FF2B5EF4-FFF2-40B4-BE49-F238E27FC236}">
                <a16:creationId xmlns:a16="http://schemas.microsoft.com/office/drawing/2014/main" id="{F65E7C90-9534-7349-B24F-FBCBC4B0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A14C0338-5154-E34C-8014-42D22CCE7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248400" cy="1066800"/>
          </a:xfrm>
        </p:spPr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E9A47662-98F3-4045-B568-272399C07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20000" cy="4724400"/>
          </a:xfrm>
        </p:spPr>
        <p:txBody>
          <a:bodyPr/>
          <a:lstStyle/>
          <a:p>
            <a:r>
              <a:rPr lang="en-US" altLang="en-US"/>
              <a:t>Learn to build interactive programs using GLUT callbacks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Mouse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Keyboard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Reshape</a:t>
            </a:r>
          </a:p>
          <a:p>
            <a:r>
              <a:rPr lang="en-US" altLang="en-US"/>
              <a:t>Introduce menus in GLUT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4AFDA-B903-B544-8D7A-F90C8EB55E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530C8292-5EC8-594A-9D4F-F6B049E807D0}" type="slidenum">
              <a:rPr lang="es-ES" altLang="en-US" sz="1000">
                <a:latin typeface="Arial" panose="020B0604020202020204" pitchFamily="34" charset="0"/>
              </a:rPr>
              <a:pPr lvl="1"/>
              <a:t>20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4819" name="Footer Placeholder 4">
            <a:extLst>
              <a:ext uri="{FF2B5EF4-FFF2-40B4-BE49-F238E27FC236}">
                <a16:creationId xmlns:a16="http://schemas.microsoft.com/office/drawing/2014/main" id="{53D9D51C-C8D7-154C-AA76-74308601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4EEFF4D1-CC58-7147-94BF-8E2E71AD4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functions in GLUT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20385B76-0F4E-7848-9B9B-9B0C28CD6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Dynamic Windows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Create and destroy during execution</a:t>
            </a:r>
          </a:p>
          <a:p>
            <a:r>
              <a:rPr lang="en-US" altLang="en-US"/>
              <a:t>Subwindows</a:t>
            </a:r>
          </a:p>
          <a:p>
            <a:r>
              <a:rPr lang="en-US" altLang="en-US"/>
              <a:t>Multiple Windows</a:t>
            </a:r>
          </a:p>
          <a:p>
            <a:r>
              <a:rPr lang="en-US" altLang="en-US"/>
              <a:t>Changing callbacks during execution</a:t>
            </a:r>
          </a:p>
          <a:p>
            <a:r>
              <a:rPr lang="en-US" altLang="en-US"/>
              <a:t>Timers</a:t>
            </a:r>
          </a:p>
          <a:p>
            <a:r>
              <a:rPr lang="en-US" altLang="en-US"/>
              <a:t>Portable fonts</a:t>
            </a:r>
          </a:p>
          <a:p>
            <a:pPr lvl="1"/>
            <a:r>
              <a:rPr lang="en-US" altLang="en-US" sz="22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glutBitmapCharacter</a:t>
            </a:r>
          </a:p>
          <a:p>
            <a:pPr lvl="1"/>
            <a:r>
              <a:rPr lang="en-US" altLang="en-US" sz="22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glutStrokeCharacter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A7316-0FAB-3A41-B9BC-41A296D6E1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5F7D2154-E6AE-FF44-974B-A90DEB9280D3}" type="slidenum">
              <a:rPr lang="es-ES" altLang="en-US" sz="1000">
                <a:latin typeface="Arial" panose="020B0604020202020204" pitchFamily="34" charset="0"/>
              </a:rPr>
              <a:pPr lvl="1"/>
              <a:t>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7411" name="Footer Placeholder 4">
            <a:extLst>
              <a:ext uri="{FF2B5EF4-FFF2-40B4-BE49-F238E27FC236}">
                <a16:creationId xmlns:a16="http://schemas.microsoft.com/office/drawing/2014/main" id="{EBD223F0-0FE9-A746-8A5E-3E2D1591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AAFD176B-1164-EB4B-BF0D-EE041BE423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mouse callback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92ED31F7-4DDB-7A40-A06C-42724FADB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glutMouseFunc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mymouse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void </a:t>
            </a:r>
            <a:r>
              <a:rPr lang="en-US" altLang="en-US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mymouse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(int button, int state, int x, int y)</a:t>
            </a:r>
          </a:p>
          <a:p>
            <a:r>
              <a:rPr lang="en-US" altLang="en-US" dirty="0"/>
              <a:t>Returns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button = (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GLUT_LEFT_BUTTON</a:t>
            </a:r>
            <a:r>
              <a:rPr lang="en-US" altLang="en-US" dirty="0">
                <a:ea typeface="ＭＳ Ｐゴシック" panose="020B0600070205080204" pitchFamily="34" charset="-128"/>
              </a:rPr>
              <a:t>, 					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GLUT_MIDDLE_BUTTON</a:t>
            </a:r>
            <a:r>
              <a:rPr lang="en-US" altLang="en-US" dirty="0">
                <a:ea typeface="ＭＳ Ｐゴシック" panose="020B0600070205080204" pitchFamily="34" charset="-128"/>
              </a:rPr>
              <a:t>, 				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GLUT_RIGHT_BUTTON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state = (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GLUT_UP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GLUT_DOWN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x,y</a:t>
            </a:r>
            <a:r>
              <a:rPr lang="en-US" altLang="en-US" dirty="0">
                <a:ea typeface="ＭＳ Ｐゴシック" panose="020B0600070205080204" pitchFamily="34" charset="-128"/>
              </a:rPr>
              <a:t> = mouse position in window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3CC9278-0B73-9C47-B2F3-0B81AF486F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F473D553-7958-D140-9FF8-227297B47DA3}" type="slidenum">
              <a:rPr lang="es-ES" altLang="en-US" sz="1000">
                <a:latin typeface="Arial" panose="020B0604020202020204" pitchFamily="34" charset="0"/>
              </a:rPr>
              <a:pPr lvl="1"/>
              <a:t>4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8435" name="Footer Placeholder 4">
            <a:extLst>
              <a:ext uri="{FF2B5EF4-FFF2-40B4-BE49-F238E27FC236}">
                <a16:creationId xmlns:a16="http://schemas.microsoft.com/office/drawing/2014/main" id="{CD23F193-B98F-D94A-9C90-E159DE46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33D02B0A-97E2-534E-B2AC-36959A45E6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Positioning</a:t>
            </a:r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228A8FFF-ECF8-7E4D-9A1B-281756B9F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187" y="4229100"/>
            <a:ext cx="2743200" cy="1676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39" name="Text Box 8">
            <a:extLst>
              <a:ext uri="{FF2B5EF4-FFF2-40B4-BE49-F238E27FC236}">
                <a16:creationId xmlns:a16="http://schemas.microsoft.com/office/drawing/2014/main" id="{C015A923-A5E0-AF4B-B266-0BC90425056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381000" y="1447800"/>
            <a:ext cx="7772400" cy="4724400"/>
          </a:xfrm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400" dirty="0"/>
              <a:t>The position in the screen window is usually measured in pixels with the origin at the </a:t>
            </a:r>
            <a:r>
              <a:rPr lang="en-US" altLang="en-US" sz="2400" b="1" dirty="0"/>
              <a:t>top-left </a:t>
            </a:r>
            <a:r>
              <a:rPr lang="en-US" altLang="en-US" sz="2400" dirty="0"/>
              <a:t>corner and y values increasing as we go </a:t>
            </a:r>
            <a:r>
              <a:rPr lang="en-US" altLang="en-US" sz="2400" b="1" dirty="0"/>
              <a:t>down</a:t>
            </a:r>
            <a:r>
              <a:rPr lang="en-US" altLang="en-US" sz="2400" dirty="0"/>
              <a:t> the screen</a:t>
            </a:r>
          </a:p>
          <a:p>
            <a:pPr lvl="1">
              <a:spcBef>
                <a:spcPct val="0"/>
              </a:spcBef>
              <a:buFontTx/>
              <a:buChar char="•"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</a:pPr>
            <a:r>
              <a:rPr lang="en-US" altLang="en-US" sz="2400" dirty="0"/>
              <a:t>OpenGL uses a world coordinate system with origin at the </a:t>
            </a:r>
            <a:r>
              <a:rPr lang="en-US" altLang="en-US" sz="2400" b="1" dirty="0"/>
              <a:t>bottom-left </a:t>
            </a:r>
            <a:r>
              <a:rPr lang="en-US" altLang="en-US" sz="2400" dirty="0"/>
              <a:t>and y values increasing as we go </a:t>
            </a:r>
            <a:r>
              <a:rPr lang="en-US" altLang="en-US" sz="2400" b="1" dirty="0"/>
              <a:t>up</a:t>
            </a:r>
            <a:r>
              <a:rPr lang="en-US" altLang="en-US" sz="2400" dirty="0"/>
              <a:t> the screen</a:t>
            </a:r>
          </a:p>
        </p:txBody>
      </p:sp>
      <p:sp>
        <p:nvSpPr>
          <p:cNvPr id="18441" name="Line 10">
            <a:extLst>
              <a:ext uri="{FF2B5EF4-FFF2-40B4-BE49-F238E27FC236}">
                <a16:creationId xmlns:a16="http://schemas.microsoft.com/office/drawing/2014/main" id="{82783768-B030-F247-A421-8C8E43A52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2787" y="4305300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8442" name="Rectangle 12">
            <a:extLst>
              <a:ext uri="{FF2B5EF4-FFF2-40B4-BE49-F238E27FC236}">
                <a16:creationId xmlns:a16="http://schemas.microsoft.com/office/drawing/2014/main" id="{523A24CD-356C-7345-8A99-B109881C0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064" y="48387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h</a:t>
            </a:r>
          </a:p>
        </p:txBody>
      </p:sp>
      <p:sp>
        <p:nvSpPr>
          <p:cNvPr id="18443" name="Line 13">
            <a:extLst>
              <a:ext uri="{FF2B5EF4-FFF2-40B4-BE49-F238E27FC236}">
                <a16:creationId xmlns:a16="http://schemas.microsoft.com/office/drawing/2014/main" id="{D423046C-A24E-8A43-A6F1-88D357FAE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3387" y="5981700"/>
            <a:ext cx="266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8444" name="Text Box 14">
            <a:extLst>
              <a:ext uri="{FF2B5EF4-FFF2-40B4-BE49-F238E27FC236}">
                <a16:creationId xmlns:a16="http://schemas.microsoft.com/office/drawing/2014/main" id="{89A98F5B-B1F3-4140-B6BA-7A8CBE56C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6380" y="591149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852795D-2D7B-5245-BBC1-FA09B7681D2E}"/>
              </a:ext>
            </a:extLst>
          </p:cNvPr>
          <p:cNvSpPr/>
          <p:nvPr/>
        </p:nvSpPr>
        <p:spPr bwMode="auto">
          <a:xfrm>
            <a:off x="4391115" y="5029200"/>
            <a:ext cx="76200" cy="76200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FB7977-39A6-1341-8F60-9A121EC0F4FC}"/>
              </a:ext>
            </a:extLst>
          </p:cNvPr>
          <p:cNvSpPr/>
          <p:nvPr/>
        </p:nvSpPr>
        <p:spPr bwMode="auto">
          <a:xfrm>
            <a:off x="3019087" y="4185007"/>
            <a:ext cx="76200" cy="76200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43334-1D5A-174B-8977-A2176E353B6D}"/>
              </a:ext>
            </a:extLst>
          </p:cNvPr>
          <p:cNvSpPr txBox="1"/>
          <p:nvPr/>
        </p:nvSpPr>
        <p:spPr>
          <a:xfrm>
            <a:off x="2313073" y="4152900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Screen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786F4E-FFB6-EA48-A85D-E94C2F576A1C}"/>
              </a:ext>
            </a:extLst>
          </p:cNvPr>
          <p:cNvSpPr txBox="1"/>
          <p:nvPr/>
        </p:nvSpPr>
        <p:spPr>
          <a:xfrm>
            <a:off x="4564063" y="4919246"/>
            <a:ext cx="1227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Open GL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AF6A6-7AE1-8D40-BC9C-334519E439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97F2C14E-2C0E-364B-9F2F-255591309853}" type="slidenum">
              <a:rPr lang="es-ES" altLang="en-US" sz="1000">
                <a:latin typeface="Arial" panose="020B0604020202020204" pitchFamily="34" charset="0"/>
              </a:rPr>
              <a:pPr lvl="1"/>
              <a:t>5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9459" name="Footer Placeholder 4">
            <a:extLst>
              <a:ext uri="{FF2B5EF4-FFF2-40B4-BE49-F238E27FC236}">
                <a16:creationId xmlns:a16="http://schemas.microsoft.com/office/drawing/2014/main" id="{4EBAAD16-9957-9C45-A244-DDAA3B2A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EE6D6755-0F7E-0949-9BC0-AA63D44EE7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/>
              <a:t>Obtaining the window size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E58F98C9-CA46-8F41-AEDC-01FAA6F3C6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invert the </a:t>
            </a:r>
            <a:r>
              <a:rPr lang="en-US" altLang="en-US" i="1"/>
              <a:t>y</a:t>
            </a:r>
            <a:r>
              <a:rPr lang="en-US" altLang="en-US"/>
              <a:t> position we need the window height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Height can change during program execution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Track with a global variable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New height returned to reshape callback that we will look at in detail soon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Can also use query functions </a:t>
            </a:r>
          </a:p>
          <a:p>
            <a:pPr lvl="2"/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glGetIntv</a:t>
            </a:r>
          </a:p>
          <a:p>
            <a:pPr lvl="2"/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glGetFloatv</a:t>
            </a:r>
          </a:p>
          <a:p>
            <a:pPr lvl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to obtain any value that is part of the state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C6BAD89-E8F0-F948-B53C-9C43C5CABA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DA13399E-7C52-334C-836D-99B8F95B4A54}" type="slidenum">
              <a:rPr lang="es-ES" altLang="en-US" sz="1000">
                <a:latin typeface="Arial" panose="020B0604020202020204" pitchFamily="34" charset="0"/>
              </a:rPr>
              <a:pPr lvl="1"/>
              <a:t>6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1E218760-3CA5-6342-9BA2-355022FE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A0B116FE-7A20-EB4F-9A52-97EFCDAF9D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Terminating a program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173FB755-D0D5-9B49-A5C8-BCB17F7D99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our original programs, there was no way to terminate them through OpenGL</a:t>
            </a:r>
          </a:p>
          <a:p>
            <a:r>
              <a:rPr lang="en-US" altLang="en-US"/>
              <a:t>We can use the simple mouse callback</a:t>
            </a:r>
          </a:p>
        </p:txBody>
      </p:sp>
      <p:sp>
        <p:nvSpPr>
          <p:cNvPr id="20486" name="Text Box 4">
            <a:extLst>
              <a:ext uri="{FF2B5EF4-FFF2-40B4-BE49-F238E27FC236}">
                <a16:creationId xmlns:a16="http://schemas.microsoft.com/office/drawing/2014/main" id="{12CC2697-9C30-5542-85DD-92F0A170B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3727450"/>
            <a:ext cx="76517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</a:rPr>
              <a:t>void mouse(int btn, int state, int x, int y)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   if(btn==GLUT_RIGHT_BUTTON &amp;&amp; state==GLUT_DOWN)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   	exit(0);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0343E-3806-1649-9C58-414AC6F6F8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B1D2B338-0DFF-B94F-A6E0-9E8B2C97FAFD}" type="slidenum">
              <a:rPr lang="es-ES" altLang="en-US" sz="1000">
                <a:latin typeface="Arial" panose="020B0604020202020204" pitchFamily="34" charset="0"/>
              </a:rPr>
              <a:pPr lvl="1"/>
              <a:t>7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1507" name="Footer Placeholder 4">
            <a:extLst>
              <a:ext uri="{FF2B5EF4-FFF2-40B4-BE49-F238E27FC236}">
                <a16:creationId xmlns:a16="http://schemas.microsoft.com/office/drawing/2014/main" id="{9AECE431-B2BC-674C-9649-3B909950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1508" name="Rectangle 1026">
            <a:extLst>
              <a:ext uri="{FF2B5EF4-FFF2-40B4-BE49-F238E27FC236}">
                <a16:creationId xmlns:a16="http://schemas.microsoft.com/office/drawing/2014/main" id="{3D97987A-8B2F-5148-872A-FF517551D9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the mouse position</a:t>
            </a:r>
          </a:p>
        </p:txBody>
      </p:sp>
      <p:sp>
        <p:nvSpPr>
          <p:cNvPr id="21509" name="Text Box 1029">
            <a:extLst>
              <a:ext uri="{FF2B5EF4-FFF2-40B4-BE49-F238E27FC236}">
                <a16:creationId xmlns:a16="http://schemas.microsoft.com/office/drawing/2014/main" id="{E162D688-C270-494E-AB80-EA035566EE6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381000" y="1524000"/>
            <a:ext cx="8534400" cy="4724400"/>
          </a:xfrm>
          <a:noFill/>
        </p:spPr>
        <p:txBody>
          <a:bodyPr/>
          <a:lstStyle/>
          <a:p>
            <a:r>
              <a:rPr lang="en-US" altLang="en-US"/>
              <a:t>In the next example, we draw a small square at the location of the mouse each time the left mouse button is clicked</a:t>
            </a:r>
          </a:p>
          <a:p>
            <a:r>
              <a:rPr lang="en-US" altLang="en-US"/>
              <a:t>This example does not use the display callback but one is required by GLUT; We can use the empty display callback function</a:t>
            </a:r>
          </a:p>
          <a:p>
            <a:pPr lvl="1"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mydisplay(){}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C77DF-859C-3043-BA4B-534007511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C40A9CD3-C7DD-7349-8A38-4D6FCA451CA3}" type="slidenum">
              <a:rPr lang="es-ES" altLang="en-US" sz="1000">
                <a:latin typeface="Arial" panose="020B0604020202020204" pitchFamily="34" charset="0"/>
              </a:rPr>
              <a:pPr lvl="1"/>
              <a:t>8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2531" name="Footer Placeholder 4">
            <a:extLst>
              <a:ext uri="{FF2B5EF4-FFF2-40B4-BE49-F238E27FC236}">
                <a16:creationId xmlns:a16="http://schemas.microsoft.com/office/drawing/2014/main" id="{DCB200DD-5EE4-784C-91D2-C0EE2D96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3A1021B2-5E43-3643-BD4D-ED726A9034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Drawing squares at cursor location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DE7AABED-1219-4E48-BFF0-A000746FC5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void mymouse(int btn, int state, int x, int y)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if(btn==GLUT_RIGHT_BUTTON &amp;&amp; state==GLUT_DOWN)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	exit(0);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  if(btn==GLUT_LEFT_BUTTON &amp;&amp; state==GLUT_DOWN)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drawSquare(x, y);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void drawSquare(int x, int y)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y=w-y; /* invert y position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glColor3ub( (char) rand()%256, (char) rand )%256, 	(char) rand()%256); /* a random color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glBegin(GL_POLYGON);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glVertex2f(x+size, y+size);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glVertex2f(x-size, y+size);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glVertex2f(x-size, y-size);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glVertex2f(x+size, y-size);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glEnd();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B99AD-FA86-774E-980A-DB5147322F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4E3BE182-48B2-AE45-9121-8FA30DAD9A30}" type="slidenum">
              <a:rPr lang="es-ES" altLang="en-US" sz="1000">
                <a:latin typeface="Arial" panose="020B0604020202020204" pitchFamily="34" charset="0"/>
              </a:rPr>
              <a:pPr lvl="1"/>
              <a:t>9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3555" name="Footer Placeholder 4">
            <a:extLst>
              <a:ext uri="{FF2B5EF4-FFF2-40B4-BE49-F238E27FC236}">
                <a16:creationId xmlns:a16="http://schemas.microsoft.com/office/drawing/2014/main" id="{21F68638-4585-D143-B159-F8E072D8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5E © Addison-Wesley 2009</a:t>
            </a: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8306C710-8AA4-D445-BC94-74C2A72DF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the motion callback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1C6F984A-754B-5A4D-A723-2F8A1989FF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can draw squares (or anything else) continuously as long as a mouse button is depressed by using the motion callback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glutMotionFunc(drawSquare)</a:t>
            </a:r>
          </a:p>
          <a:p>
            <a:r>
              <a:rPr lang="en-US" altLang="en-US"/>
              <a:t>We can draw squares without depressing a button using the passive motion callback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glutPassiveMotionFunc(drawSquare)</a:t>
            </a:r>
          </a:p>
          <a:p>
            <a:pPr lvl="1"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A1">
  <a:themeElements>
    <a:clrScheme name="ULA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L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LA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A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C:\PPT\VENEZUELA\ULA1.PPT</Template>
  <TotalTime>9531</TotalTime>
  <Words>1118</Words>
  <Application>Microsoft Macintosh PowerPoint</Application>
  <PresentationFormat>On-screen Show (4:3)</PresentationFormat>
  <Paragraphs>216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Times New Roman</vt:lpstr>
      <vt:lpstr>ＭＳ Ｐゴシック</vt:lpstr>
      <vt:lpstr>Arial</vt:lpstr>
      <vt:lpstr>Courier New</vt:lpstr>
      <vt:lpstr>ULA1</vt:lpstr>
      <vt:lpstr>Working with Callbacks</vt:lpstr>
      <vt:lpstr>Objectives</vt:lpstr>
      <vt:lpstr>The mouse callback</vt:lpstr>
      <vt:lpstr>Positioning</vt:lpstr>
      <vt:lpstr>Obtaining the window size</vt:lpstr>
      <vt:lpstr>Terminating a program</vt:lpstr>
      <vt:lpstr>Using the mouse position</vt:lpstr>
      <vt:lpstr>Drawing squares at cursor location</vt:lpstr>
      <vt:lpstr>Using the motion callback</vt:lpstr>
      <vt:lpstr>Using the keyboard</vt:lpstr>
      <vt:lpstr>Special and Modifier Keys</vt:lpstr>
      <vt:lpstr>Reshaping the window</vt:lpstr>
      <vt:lpstr>Reshape possiblities</vt:lpstr>
      <vt:lpstr>The Reshape callback</vt:lpstr>
      <vt:lpstr>Example Reshape</vt:lpstr>
      <vt:lpstr>Toolkits and Widgets</vt:lpstr>
      <vt:lpstr>Menus</vt:lpstr>
      <vt:lpstr>Defining a simple menu</vt:lpstr>
      <vt:lpstr>Menu actions</vt:lpstr>
      <vt:lpstr>Other functions in GLUT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Angel</dc:creator>
  <cp:lastModifiedBy>Microsoft Office User</cp:lastModifiedBy>
  <cp:revision>69</cp:revision>
  <dcterms:created xsi:type="dcterms:W3CDTF">2002-08-02T19:17:07Z</dcterms:created>
  <dcterms:modified xsi:type="dcterms:W3CDTF">2019-02-01T15:19:13Z</dcterms:modified>
</cp:coreProperties>
</file>