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78" r:id="rId10"/>
    <p:sldId id="264" r:id="rId11"/>
    <p:sldId id="265" r:id="rId12"/>
    <p:sldId id="281" r:id="rId13"/>
    <p:sldId id="266" r:id="rId14"/>
    <p:sldId id="267" r:id="rId15"/>
    <p:sldId id="268" r:id="rId16"/>
    <p:sldId id="273" r:id="rId17"/>
    <p:sldId id="270" r:id="rId18"/>
    <p:sldId id="271" r:id="rId19"/>
    <p:sldId id="279" r:id="rId20"/>
    <p:sldId id="272" r:id="rId21"/>
    <p:sldId id="280" r:id="rId22"/>
    <p:sldId id="274" r:id="rId2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72" y="-127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B02251-82F6-E344-BDF0-431873BD3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C71AC03-731A-4A4F-A3CB-7A1271ED4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A6C0336-035A-C44F-A3B3-5FFBAD48F9E1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25599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03ADAD0-307C-4B40-BBD5-3E44B2A76813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9557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9D0D4E4-0DBA-D34F-B39D-55BA12ED3C18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7273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1E8F2-8A69-7743-9A53-B18AE6D1F34C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5628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3C26DE-CBB3-3841-B632-E1E48393945E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6072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CD9F256-ADAB-DC46-AAE3-1E3F5442D847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376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4DE9E11-B5EF-674F-A176-75887CB119DF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433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D7D84D3-F5AD-AE4F-824F-DFFA7937B6D7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3869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C029442-40BC-F14F-A23E-8545CB22721A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25637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59B1F38-2650-D746-93D7-9779A53B6816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09236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9915C69-9FEE-6142-81D5-B2E0FE9BC744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7928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charset="0"/>
              </a:defRPr>
            </a:lvl2pPr>
          </a:lstStyle>
          <a:p>
            <a:pPr lvl="1">
              <a:defRPr/>
            </a:pPr>
            <a:fld id="{B719706E-77D4-B447-9C7D-67DD6E9B819E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Implementation III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D67CB66-E5FF-3543-9C7C-A5D9A80358D3}" type="slidenum">
              <a:rPr lang="es-ES" sz="1000">
                <a:latin typeface="Arial" charset="0"/>
              </a:rPr>
              <a:pPr lvl="1"/>
              <a:t>10</a:t>
            </a:fld>
            <a:endParaRPr lang="es-ES" sz="1000">
              <a:latin typeface="Arial" charset="0"/>
            </a:endParaRP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Decision Variable</a:t>
            </a:r>
          </a:p>
        </p:txBody>
      </p:sp>
      <p:pic>
        <p:nvPicPr>
          <p:cNvPr id="33796" name="Picture 4" descr="C:\BOOK\OpenGL\Paul Final\jpeg_new\AN08F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35687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6"/>
          <p:cNvSpPr>
            <a:spLocks noChangeArrowheads="1"/>
          </p:cNvSpPr>
          <p:nvPr>
            <p:ph type="body" idx="1"/>
          </p:nvPr>
        </p:nvSpPr>
        <p:spPr>
          <a:xfrm>
            <a:off x="4114800" y="4267200"/>
            <a:ext cx="228600" cy="304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>
                <a:latin typeface="Times New Roman" charset="0"/>
              </a:rPr>
              <a:t>-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1371600" y="2438400"/>
            <a:ext cx="160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d = </a:t>
            </a:r>
            <a:r>
              <a:rPr lang="en-US">
                <a:latin typeface="Symbol" charset="0"/>
              </a:rPr>
              <a:t>D</a:t>
            </a:r>
            <a:r>
              <a:rPr lang="en-US"/>
              <a:t>x(b-a)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685800" y="3276600"/>
            <a:ext cx="2776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d is an integer</a:t>
            </a:r>
          </a:p>
          <a:p>
            <a:r>
              <a:rPr lang="en-US"/>
              <a:t>d &gt; 0 use upper pixel</a:t>
            </a:r>
          </a:p>
          <a:p>
            <a:r>
              <a:rPr lang="en-US"/>
              <a:t>d &lt; 0 use lower pixel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11929C6-C878-AE41-B943-9833E93F149D}" type="slidenum">
              <a:rPr lang="es-ES" sz="1000">
                <a:latin typeface="Arial" charset="0"/>
              </a:rPr>
              <a:pPr lvl="1"/>
              <a:t>11</a:t>
            </a:fld>
            <a:endParaRPr lang="es-ES" sz="1000">
              <a:latin typeface="Arial" charset="0"/>
            </a:endParaRP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Incremental Form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More efficient if we look at </a:t>
            </a:r>
            <a:r>
              <a:rPr lang="en-US">
                <a:latin typeface="Times New Roman" charset="0"/>
              </a:rPr>
              <a:t>d</a:t>
            </a:r>
            <a:r>
              <a:rPr lang="en-US" baseline="-25000">
                <a:latin typeface="Times New Roman" charset="0"/>
              </a:rPr>
              <a:t>k</a:t>
            </a:r>
            <a:r>
              <a:rPr lang="en-US">
                <a:latin typeface="Arial" charset="0"/>
              </a:rPr>
              <a:t>, the value of the decision variable at </a:t>
            </a:r>
            <a:r>
              <a:rPr lang="en-US">
                <a:latin typeface="Times New Roman" charset="0"/>
              </a:rPr>
              <a:t>x = k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446213" y="2743200"/>
            <a:ext cx="53625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100"/>
              <a:t>d</a:t>
            </a:r>
            <a:r>
              <a:rPr lang="en-US" sz="3100" baseline="-25000"/>
              <a:t>k+1</a:t>
            </a:r>
            <a:r>
              <a:rPr lang="en-US" sz="3100"/>
              <a:t>= d</a:t>
            </a:r>
            <a:r>
              <a:rPr lang="en-US" sz="3100" baseline="-25000"/>
              <a:t>k </a:t>
            </a:r>
            <a:r>
              <a:rPr lang="en-US" sz="3100"/>
              <a:t>+ 2</a:t>
            </a:r>
            <a:r>
              <a:rPr lang="en-US" sz="3100">
                <a:latin typeface="Symbol" charset="0"/>
              </a:rPr>
              <a:t>D</a:t>
            </a:r>
            <a:r>
              <a:rPr lang="en-US" sz="3100"/>
              <a:t>y,   </a:t>
            </a:r>
            <a:r>
              <a:rPr lang="en-US" sz="3100">
                <a:latin typeface="Arial" charset="0"/>
              </a:rPr>
              <a:t>if</a:t>
            </a:r>
            <a:r>
              <a:rPr lang="en-US" sz="3100"/>
              <a:t> d</a:t>
            </a:r>
            <a:r>
              <a:rPr lang="en-US" sz="3100" baseline="-25000"/>
              <a:t>k </a:t>
            </a:r>
            <a:r>
              <a:rPr lang="en-US" sz="3100"/>
              <a:t>&lt;0</a:t>
            </a:r>
          </a:p>
          <a:p>
            <a:r>
              <a:rPr lang="en-US" sz="3100"/>
              <a:t>d</a:t>
            </a:r>
            <a:r>
              <a:rPr lang="en-US" sz="3100" baseline="-25000"/>
              <a:t>k+1</a:t>
            </a:r>
            <a:r>
              <a:rPr lang="en-US" sz="3100"/>
              <a:t>= d</a:t>
            </a:r>
            <a:r>
              <a:rPr lang="en-US" sz="3100" baseline="-25000"/>
              <a:t>k </a:t>
            </a:r>
            <a:r>
              <a:rPr lang="en-US" sz="3100"/>
              <a:t>+ 2(</a:t>
            </a:r>
            <a:r>
              <a:rPr lang="en-US" sz="3100">
                <a:latin typeface="Symbol" charset="0"/>
              </a:rPr>
              <a:t>D</a:t>
            </a:r>
            <a:r>
              <a:rPr lang="en-US" sz="3100"/>
              <a:t>y - </a:t>
            </a:r>
            <a:r>
              <a:rPr lang="en-US" sz="3100">
                <a:latin typeface="Symbol" charset="0"/>
              </a:rPr>
              <a:t>D</a:t>
            </a:r>
            <a:r>
              <a:rPr lang="en-US" sz="3100"/>
              <a:t>x),   </a:t>
            </a:r>
            <a:r>
              <a:rPr lang="en-US" sz="2700">
                <a:latin typeface="Arial" charset="0"/>
              </a:rPr>
              <a:t>otherwise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098550" y="4038600"/>
            <a:ext cx="5892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>
                <a:latin typeface="Arial" charset="0"/>
              </a:rPr>
              <a:t>For each </a:t>
            </a:r>
            <a:r>
              <a:rPr lang="en-US" sz="2800"/>
              <a:t>x</a:t>
            </a:r>
            <a:r>
              <a:rPr lang="en-US" sz="2800">
                <a:latin typeface="Arial" charset="0"/>
              </a:rPr>
              <a:t>, we need do only an</a:t>
            </a:r>
          </a:p>
          <a:p>
            <a:r>
              <a:rPr lang="en-US" sz="2800">
                <a:latin typeface="Arial" charset="0"/>
              </a:rPr>
              <a:t>  integer addition and a test</a:t>
            </a:r>
          </a:p>
          <a:p>
            <a:pPr>
              <a:buFontTx/>
              <a:buChar char="•"/>
            </a:pPr>
            <a:r>
              <a:rPr lang="en-US" sz="2800">
                <a:latin typeface="Arial" charset="0"/>
              </a:rPr>
              <a:t>Single instruction on graphics chips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algn="r"/>
            <a:fld id="{7EB713DA-84BA-C541-9943-C3CEFD9ACAF6}" type="slidenum">
              <a:rPr lang="es-ES" sz="1000">
                <a:latin typeface="Arial" charset="0"/>
              </a:rPr>
              <a:pPr lvl="1" algn="r"/>
              <a:t>12</a:t>
            </a:fld>
            <a:endParaRPr lang="es-ES" sz="1000">
              <a:latin typeface="Arial" charset="0"/>
            </a:endParaRPr>
          </a:p>
        </p:txBody>
      </p:sp>
      <p:sp>
        <p:nvSpPr>
          <p:cNvPr id="37890" name="Footer Placeholder 4"/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r>
              <a:rPr lang="en-US">
                <a:latin typeface="Arial" charset="0"/>
              </a:rPr>
              <a:t>Consider line from (20,10) to (30,18)</a:t>
            </a:r>
          </a:p>
          <a:p>
            <a:pPr>
              <a:buFontTx/>
              <a:buNone/>
            </a:pPr>
            <a:r>
              <a:rPr lang="en-US">
                <a:latin typeface="Symbol" charset="0"/>
              </a:rPr>
              <a:t>	D</a:t>
            </a:r>
            <a:r>
              <a:rPr lang="en-US">
                <a:latin typeface="Arial" charset="0"/>
              </a:rPr>
              <a:t>x = 10,</a:t>
            </a:r>
          </a:p>
          <a:p>
            <a:pPr>
              <a:buFontTx/>
              <a:buNone/>
            </a:pPr>
            <a:r>
              <a:rPr lang="en-US">
                <a:latin typeface="Symbol" charset="0"/>
              </a:rPr>
              <a:t>	D</a:t>
            </a:r>
            <a:r>
              <a:rPr lang="en-US">
                <a:latin typeface="Arial" charset="0"/>
              </a:rPr>
              <a:t>y = 8, 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	2</a:t>
            </a:r>
            <a:r>
              <a:rPr lang="en-US">
                <a:latin typeface="Symbol" charset="0"/>
              </a:rPr>
              <a:t>D</a:t>
            </a:r>
            <a:r>
              <a:rPr lang="en-US">
                <a:latin typeface="Arial" charset="0"/>
              </a:rPr>
              <a:t>y = 16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	2(</a:t>
            </a:r>
            <a:r>
              <a:rPr lang="en-US">
                <a:latin typeface="Symbol" charset="0"/>
              </a:rPr>
              <a:t>D</a:t>
            </a:r>
            <a:r>
              <a:rPr lang="en-US">
                <a:latin typeface="Arial" charset="0"/>
              </a:rPr>
              <a:t>y-</a:t>
            </a:r>
            <a:r>
              <a:rPr lang="en-US">
                <a:latin typeface="Symbol" charset="0"/>
              </a:rPr>
              <a:t>D</a:t>
            </a:r>
            <a:r>
              <a:rPr lang="en-US">
                <a:latin typeface="Arial" charset="0"/>
              </a:rPr>
              <a:t>x) = -4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	d = 2</a:t>
            </a:r>
            <a:r>
              <a:rPr lang="en-US">
                <a:latin typeface="Symbol" charset="0"/>
              </a:rPr>
              <a:t>D</a:t>
            </a:r>
            <a:r>
              <a:rPr lang="en-US">
                <a:latin typeface="Arial" charset="0"/>
              </a:rPr>
              <a:t>y-</a:t>
            </a:r>
            <a:r>
              <a:rPr lang="en-US">
                <a:latin typeface="Symbol" charset="0"/>
              </a:rPr>
              <a:t>D</a:t>
            </a:r>
            <a:r>
              <a:rPr lang="en-US">
                <a:latin typeface="Arial" charset="0"/>
              </a:rPr>
              <a:t>x = 6</a:t>
            </a:r>
          </a:p>
        </p:txBody>
      </p:sp>
      <p:graphicFrame>
        <p:nvGraphicFramePr>
          <p:cNvPr id="58657" name="Group 289"/>
          <p:cNvGraphicFramePr>
            <a:graphicFrameLocks noGrp="1"/>
          </p:cNvGraphicFramePr>
          <p:nvPr/>
        </p:nvGraphicFramePr>
        <p:xfrm>
          <a:off x="5562600" y="1676400"/>
          <a:ext cx="2895600" cy="419100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1AF6BC1-4E5F-C448-BEAA-B2D189FF4CC4}" type="slidenum">
              <a:rPr lang="es-ES" sz="1000">
                <a:latin typeface="Arial" charset="0"/>
              </a:rPr>
              <a:pPr lvl="1"/>
              <a:t>13</a:t>
            </a:fld>
            <a:endParaRPr lang="es-ES" sz="1000">
              <a:latin typeface="Arial" charset="0"/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pic>
        <p:nvPicPr>
          <p:cNvPr id="39939" name="Picture 4" descr="C:\BOOK\OpenGL\Paul Final\jpeg_new\AN08F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29003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Polygon Scan Conversion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Scan Conversion = Fill</a:t>
            </a:r>
          </a:p>
          <a:p>
            <a:r>
              <a:rPr lang="en-US">
                <a:latin typeface="Arial" charset="0"/>
              </a:rPr>
              <a:t>How to tell inside from outside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Convex easy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Nonsimple difficult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Odd even test</a:t>
            </a:r>
          </a:p>
          <a:p>
            <a:pPr lvl="2"/>
            <a:r>
              <a:rPr lang="en-US" sz="2400">
                <a:latin typeface="Arial" charset="0"/>
                <a:ea typeface="ＭＳ Ｐゴシック" charset="0"/>
              </a:rPr>
              <a:t>Count edge crossings</a:t>
            </a:r>
          </a:p>
          <a:p>
            <a:pPr lvl="2"/>
            <a:endParaRPr lang="en-US" sz="24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Winding number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324600" y="5334000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odd-even fill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8E29B82-7466-C746-AF7E-93B2D5675B6A}" type="slidenum">
              <a:rPr lang="es-ES" sz="1000">
                <a:latin typeface="Arial" charset="0"/>
              </a:rPr>
              <a:pPr lvl="1"/>
              <a:t>14</a:t>
            </a:fld>
            <a:endParaRPr lang="es-ES" sz="1000">
              <a:latin typeface="Arial" charset="0"/>
            </a:endParaRP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Winding Number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Count clockwise encirclements of point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Alternate definition of inside: inside if winding number </a:t>
            </a:r>
            <a:r>
              <a:rPr lang="en-US">
                <a:latin typeface="Arial" charset="0"/>
                <a:sym typeface="Symbol" charset="0"/>
              </a:rPr>
              <a:t></a:t>
            </a:r>
            <a:r>
              <a:rPr lang="en-US">
                <a:latin typeface="Arial" charset="0"/>
              </a:rPr>
              <a:t> 0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6096000" y="2590800"/>
            <a:ext cx="53340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629400" y="2590800"/>
            <a:ext cx="9906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 flipV="1">
            <a:off x="5715000" y="3124200"/>
            <a:ext cx="190500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5715000" y="2895600"/>
            <a:ext cx="1752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H="1">
            <a:off x="6096000" y="2895600"/>
            <a:ext cx="13716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4800600" y="3429000"/>
            <a:ext cx="17526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125788" y="3962400"/>
            <a:ext cx="281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winding number</a:t>
            </a:r>
            <a:r>
              <a:rPr lang="en-US"/>
              <a:t> = 2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209800" y="2438400"/>
            <a:ext cx="281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winding number</a:t>
            </a:r>
            <a:r>
              <a:rPr lang="en-US"/>
              <a:t> = 1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5181600" y="2667000"/>
            <a:ext cx="1066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E2CFC72-CB24-7A45-8931-184276D96130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Filling in the Frame Buffer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Fill at end of pipeline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Convex Polygons only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Nonconvex polygons assumed to have been tessellated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Shades (colors) have been computed for vertices (Gouraud shading)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Combine with z-buffer algorithm</a:t>
            </a:r>
          </a:p>
          <a:p>
            <a:pPr lvl="2"/>
            <a:r>
              <a:rPr lang="en-US" sz="2400">
                <a:latin typeface="Arial" charset="0"/>
                <a:ea typeface="ＭＳ Ｐゴシック" charset="0"/>
              </a:rPr>
              <a:t>March across scan lines interpolating shades</a:t>
            </a:r>
          </a:p>
          <a:p>
            <a:pPr lvl="2"/>
            <a:r>
              <a:rPr lang="en-US" sz="2400">
                <a:latin typeface="Arial" charset="0"/>
                <a:ea typeface="ＭＳ Ｐゴシック" charset="0"/>
              </a:rPr>
              <a:t>Incremental work small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9FB7902-9995-E940-88C7-F33101BA98BF}" type="slidenum">
              <a:rPr lang="es-ES" sz="1000">
                <a:latin typeface="Arial" charset="0"/>
              </a:rPr>
              <a:pPr lvl="1"/>
              <a:t>16</a:t>
            </a:fld>
            <a:endParaRPr lang="es-ES" sz="1000">
              <a:latin typeface="Arial" charset="0"/>
            </a:endParaRP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Interpolation</a:t>
            </a:r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2895600" y="3429000"/>
            <a:ext cx="3352800" cy="2286000"/>
          </a:xfrm>
          <a:custGeom>
            <a:avLst/>
            <a:gdLst>
              <a:gd name="T0" fmla="*/ 0 w 2112"/>
              <a:gd name="T1" fmla="*/ 2286000 h 1440"/>
              <a:gd name="T2" fmla="*/ 1066800 w 2112"/>
              <a:gd name="T3" fmla="*/ 0 h 1440"/>
              <a:gd name="T4" fmla="*/ 3352800 w 2112"/>
              <a:gd name="T5" fmla="*/ 685800 h 1440"/>
              <a:gd name="T6" fmla="*/ 0 w 2112"/>
              <a:gd name="T7" fmla="*/ 228600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1440"/>
              <a:gd name="T14" fmla="*/ 2112 w 2112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1440">
                <a:moveTo>
                  <a:pt x="0" y="1440"/>
                </a:moveTo>
                <a:lnTo>
                  <a:pt x="672" y="0"/>
                </a:lnTo>
                <a:lnTo>
                  <a:pt x="2112" y="432"/>
                </a:lnTo>
                <a:lnTo>
                  <a:pt x="0" y="1440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438400" y="44196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3505200" y="44196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 flipV="1">
            <a:off x="5029200" y="4495800"/>
            <a:ext cx="6858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867400" y="53340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span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5814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667000" y="5867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3246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562600" y="457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</a:t>
            </a:r>
            <a:r>
              <a:rPr lang="en-US" baseline="-25000"/>
              <a:t>5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9718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990600" y="4191000"/>
            <a:ext cx="138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scan line</a:t>
            </a:r>
          </a:p>
        </p:txBody>
      </p:sp>
      <p:sp>
        <p:nvSpPr>
          <p:cNvPr id="46095" name="Text Box 15"/>
          <p:cNvSpPr>
            <a:spLocks noChangeArrowheads="1"/>
          </p:cNvSpPr>
          <p:nvPr>
            <p:ph type="body" idx="1"/>
          </p:nvPr>
        </p:nvSpPr>
        <p:spPr>
          <a:xfrm>
            <a:off x="609600" y="1524000"/>
            <a:ext cx="7848600" cy="14478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1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2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3 </a:t>
            </a:r>
            <a:r>
              <a:rPr lang="en-US" sz="2400">
                <a:latin typeface="Arial" charset="0"/>
              </a:rPr>
              <a:t>specified by </a:t>
            </a:r>
            <a:r>
              <a:rPr lang="en-US" sz="2400" b="1">
                <a:latin typeface="Courier New" charset="0"/>
              </a:rPr>
              <a:t>glColor</a:t>
            </a:r>
            <a:r>
              <a:rPr lang="en-US" sz="2400">
                <a:latin typeface="Arial" charset="0"/>
              </a:rPr>
              <a:t> or by vertex shading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4 </a:t>
            </a:r>
            <a:r>
              <a:rPr lang="en-US" sz="2400">
                <a:latin typeface="Arial" charset="0"/>
              </a:rPr>
              <a:t>determined by interpolating between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Arial" charset="0"/>
              </a:rPr>
              <a:t> and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5 </a:t>
            </a:r>
            <a:r>
              <a:rPr lang="en-US" sz="2400">
                <a:latin typeface="Arial" charset="0"/>
              </a:rPr>
              <a:t>determined by interpolating between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2</a:t>
            </a:r>
            <a:r>
              <a:rPr lang="en-US" sz="2400">
                <a:latin typeface="Arial" charset="0"/>
              </a:rPr>
              <a:t> and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</a:rPr>
              <a:t>interpolate between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4</a:t>
            </a:r>
            <a:r>
              <a:rPr lang="en-US" sz="2400">
                <a:latin typeface="Arial" charset="0"/>
              </a:rPr>
              <a:t> and </a:t>
            </a:r>
            <a:r>
              <a:rPr lang="en-US" sz="2400">
                <a:latin typeface="Times New Roman" charset="0"/>
              </a:rPr>
              <a:t>C</a:t>
            </a:r>
            <a:r>
              <a:rPr lang="en-US" sz="2400" baseline="-25000">
                <a:latin typeface="Times New Roman" charset="0"/>
              </a:rPr>
              <a:t>5 </a:t>
            </a:r>
            <a:r>
              <a:rPr lang="en-US" sz="2400">
                <a:latin typeface="Arial" charset="0"/>
              </a:rPr>
              <a:t>along span </a:t>
            </a:r>
            <a:endParaRPr lang="en-US" sz="2400" baseline="-2500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aseline="-250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AC603A22-87FE-C94E-870D-9C677B92011D}" type="slidenum">
              <a:rPr lang="es-ES" sz="1000">
                <a:latin typeface="Arial" charset="0"/>
              </a:rPr>
              <a:pPr lvl="1"/>
              <a:t>17</a:t>
            </a:fld>
            <a:endParaRPr lang="es-ES" sz="1000">
              <a:latin typeface="Arial" charset="0"/>
            </a:endParaRP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Flood Fill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r>
              <a:rPr lang="en-US" sz="2700">
                <a:latin typeface="Arial" charset="0"/>
              </a:rPr>
              <a:t>Fill can be done recursively if we know a seed point located inside (WHITE)</a:t>
            </a:r>
          </a:p>
          <a:p>
            <a:r>
              <a:rPr lang="en-US" sz="2700">
                <a:latin typeface="Arial" charset="0"/>
              </a:rPr>
              <a:t>Scan convert edges into buffer in edge/inside color (BLACK)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810000" y="3505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779463" y="3378200"/>
            <a:ext cx="63912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flood_fill(int x, int y) {</a:t>
            </a:r>
          </a:p>
          <a:p>
            <a:r>
              <a:rPr lang="en-US" b="1">
                <a:latin typeface="Courier New" charset="0"/>
              </a:rPr>
              <a:t>    if(read_pixel(x,y)= = WHITE) {</a:t>
            </a:r>
          </a:p>
          <a:p>
            <a:r>
              <a:rPr lang="en-US" b="1">
                <a:latin typeface="Courier New" charset="0"/>
              </a:rPr>
              <a:t>       write_pixel(x,y,BLACK);</a:t>
            </a:r>
          </a:p>
          <a:p>
            <a:r>
              <a:rPr lang="en-US" b="1">
                <a:latin typeface="Courier New" charset="0"/>
              </a:rPr>
              <a:t>       flood_fill(x-1, y);</a:t>
            </a:r>
          </a:p>
          <a:p>
            <a:r>
              <a:rPr lang="en-US" b="1">
                <a:latin typeface="Courier New" charset="0"/>
              </a:rPr>
              <a:t>       flood_fill(x+1, y);</a:t>
            </a:r>
          </a:p>
          <a:p>
            <a:r>
              <a:rPr lang="en-US" b="1">
                <a:latin typeface="Courier New" charset="0"/>
              </a:rPr>
              <a:t>       flood_fill(x, y+1);</a:t>
            </a:r>
          </a:p>
          <a:p>
            <a:r>
              <a:rPr lang="en-US" b="1">
                <a:latin typeface="Courier New" charset="0"/>
              </a:rPr>
              <a:t>       flood_fill(x, y-1);</a:t>
            </a:r>
          </a:p>
          <a:p>
            <a:r>
              <a:rPr lang="en-US" b="1">
                <a:latin typeface="Courier New" charset="0"/>
              </a:rPr>
              <a:t>}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58E4B52-ECA7-774E-8CDE-8A5246B267BF}" type="slidenum">
              <a:rPr lang="es-ES" sz="1000">
                <a:latin typeface="Arial" charset="0"/>
              </a:rPr>
              <a:pPr lvl="1"/>
              <a:t>18</a:t>
            </a:fld>
            <a:endParaRPr lang="es-ES" sz="1000">
              <a:latin typeface="Arial" charset="0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Scan Line Fill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</a:rPr>
              <a:t>Can also fill by maintaining a data structure of all intersections of polygons with scan lines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Sort by scan line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Fill each span</a:t>
            </a:r>
          </a:p>
        </p:txBody>
      </p:sp>
      <p:pic>
        <p:nvPicPr>
          <p:cNvPr id="50181" name="Picture 4" descr="C:\BOOK\OpenGL\Paul Final\jpeg_new\AN08F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25146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5" descr="C:\BOOK\OpenGL\Paul Final\jpeg_new\AN08F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25908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990600" y="5562600"/>
            <a:ext cx="3354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vertex order generated </a:t>
            </a:r>
          </a:p>
          <a:p>
            <a:r>
              <a:rPr lang="en-US">
                <a:latin typeface="Arial" charset="0"/>
              </a:rPr>
              <a:t>      by vertex list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5867400" y="5791200"/>
            <a:ext cx="198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desired order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594225AE-3FC9-8947-9525-E049000FA521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52229" name="Picture 4" descr="C:\BOOK\OpenGL\Paul Final\jpeg_new\AN08F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3340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5615B65-AB47-244C-A95A-3AE4E56F12B0}" type="slidenum">
              <a:rPr lang="es-ES" sz="1000">
                <a:latin typeface="Arial" charset="0"/>
              </a:rPr>
              <a:pPr lvl="1"/>
              <a:t>2</a:t>
            </a:fld>
            <a:endParaRPr lang="es-ES" sz="1000">
              <a:latin typeface="Arial" charset="0"/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Survey Line Drawing Algorithms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DDA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Bresenham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F5E2232-57E0-FA4E-8BB5-8A4CFDE56078}" type="slidenum">
              <a:rPr lang="es-ES" sz="1000">
                <a:latin typeface="Arial" charset="0"/>
              </a:rPr>
              <a:pPr lvl="1"/>
              <a:t>20</a:t>
            </a:fld>
            <a:endParaRPr lang="es-ES" sz="1000">
              <a:latin typeface="Arial" charset="0"/>
            </a:endParaRP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Aliasing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r>
              <a:rPr lang="en-US">
                <a:latin typeface="Arial" charset="0"/>
              </a:rPr>
              <a:t>Ideal rasterized line should be 1 pixel wide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Choosing best y for each x (or visa versa) produces aliased raster lines</a:t>
            </a:r>
          </a:p>
        </p:txBody>
      </p:sp>
      <p:pic>
        <p:nvPicPr>
          <p:cNvPr id="54277" name="Picture 4" descr="C:\BOOK\OpenGL\Paul Final\jpeg_new\AN08F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235267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474CE4C-1F3C-6D43-A8FC-FD51EF8A2A6D}" type="slidenum">
              <a:rPr lang="es-ES" sz="1000">
                <a:latin typeface="Arial" charset="0"/>
              </a:rPr>
              <a:pPr lvl="1"/>
              <a:t>21</a:t>
            </a:fld>
            <a:endParaRPr lang="es-ES" sz="1000">
              <a:latin typeface="Arial" charset="0"/>
            </a:endParaRP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Antialiasing by Area Averaging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</a:rPr>
              <a:t>Color multiple pixels for each x depending on coverage by ideal line</a:t>
            </a:r>
          </a:p>
        </p:txBody>
      </p:sp>
      <p:pic>
        <p:nvPicPr>
          <p:cNvPr id="56325" name="Picture 4" descr="C:\BOOK\OpenGL\Paul Final\jpeg_new\AN08F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1" b="20909"/>
          <a:stretch>
            <a:fillRect/>
          </a:stretch>
        </p:blipFill>
        <p:spPr bwMode="auto">
          <a:xfrm>
            <a:off x="1676400" y="4038600"/>
            <a:ext cx="5527675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5" descr="C:\BOOK\OpenGL\Paul Final\jpeg_new\AN08F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8" r="50000" b="20909"/>
          <a:stretch>
            <a:fillRect/>
          </a:stretch>
        </p:blipFill>
        <p:spPr bwMode="auto">
          <a:xfrm>
            <a:off x="2667000" y="2514600"/>
            <a:ext cx="39624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1295400" y="2895600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6858000" y="2819400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antialiased</a:t>
            </a:r>
          </a:p>
        </p:txBody>
      </p:sp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3794125" y="59436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magnified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1EF634F-9FBC-CC45-B162-C6F8D9C058B5}" type="slidenum">
              <a:rPr lang="es-ES" sz="1000">
                <a:latin typeface="Arial" charset="0"/>
              </a:rPr>
              <a:pPr lvl="1"/>
              <a:t>22</a:t>
            </a:fld>
            <a:endParaRPr lang="es-ES" sz="1000">
              <a:latin typeface="Arial" charset="0"/>
            </a:endParaRP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Polygon Aliasing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Aliasing problems can be serious for polygons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Jaggedness of edges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Small polygons neglected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Need compositing so color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of one polygon does not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totally determine color of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pixel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8373" name="Picture 4" descr="C:\BOOK\OpenGL\Paul Final\jpeg_new\AN08F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308927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Line 5"/>
          <p:cNvSpPr>
            <a:spLocks noChangeShapeType="1"/>
          </p:cNvSpPr>
          <p:nvPr/>
        </p:nvSpPr>
        <p:spPr bwMode="auto">
          <a:xfrm flipV="1">
            <a:off x="4648200" y="4114800"/>
            <a:ext cx="228600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2524125" y="5865813"/>
            <a:ext cx="610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All three polygons should contribute to color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FB22819-4936-9F4A-BB3E-42E34BD39515}" type="slidenum">
              <a:rPr lang="es-ES" sz="1000">
                <a:latin typeface="Arial" charset="0"/>
              </a:rPr>
              <a:pPr lvl="1"/>
              <a:t>3</a:t>
            </a:fld>
            <a:endParaRPr lang="es-ES" sz="1000">
              <a:latin typeface="Arial" charset="0"/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Rasterization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Rasterization (scan conversion)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Determine which pixels that are inside primitive specified by a set of vertices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Produces a set of fragments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Fragments have a location (pixel location) and other attributes such color and texture coordinates that are determined by interpolating values at vertices</a:t>
            </a:r>
          </a:p>
          <a:p>
            <a:r>
              <a:rPr lang="en-US">
                <a:latin typeface="Arial" charset="0"/>
              </a:rPr>
              <a:t>Pixel colors determined later using color, texture, and other vertex properties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639F811-6375-BC4A-A7B0-36EAB8B74405}" type="slidenum">
              <a:rPr lang="es-ES" sz="1000">
                <a:latin typeface="Arial" charset="0"/>
              </a:rPr>
              <a:pPr lvl="1"/>
              <a:t>4</a:t>
            </a:fld>
            <a:endParaRPr lang="es-ES" sz="1000">
              <a:latin typeface="Arial" charset="0"/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Scan Conversion of Line Segments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Start with line segment in window coordinates with integer values for endpoints</a:t>
            </a:r>
          </a:p>
          <a:p>
            <a:r>
              <a:rPr lang="en-US">
                <a:latin typeface="Arial" charset="0"/>
              </a:rPr>
              <a:t>Assume implementation has a </a:t>
            </a:r>
            <a:r>
              <a:rPr lang="en-US" b="1">
                <a:latin typeface="Courier New" charset="0"/>
              </a:rPr>
              <a:t>write_pixel</a:t>
            </a:r>
            <a:r>
              <a:rPr lang="en-US">
                <a:latin typeface="Arial" charset="0"/>
              </a:rPr>
              <a:t> function</a:t>
            </a:r>
          </a:p>
        </p:txBody>
      </p:sp>
      <p:pic>
        <p:nvPicPr>
          <p:cNvPr id="21509" name="Picture 5" descr="C:\BOOK\OpenGL\Paul Final\jpeg\AN08F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500313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429000" y="4267200"/>
            <a:ext cx="152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y = mx + h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953000" y="4495800"/>
            <a:ext cx="16764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graphicFrame>
        <p:nvGraphicFramePr>
          <p:cNvPr id="21512" name="Object 2"/>
          <p:cNvGraphicFramePr>
            <a:graphicFrameLocks noChangeAspect="1"/>
          </p:cNvGraphicFramePr>
          <p:nvPr/>
        </p:nvGraphicFramePr>
        <p:xfrm>
          <a:off x="1447800" y="4724400"/>
          <a:ext cx="1524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507780" imgH="393529" progId="Equation.3">
                  <p:embed/>
                </p:oleObj>
              </mc:Choice>
              <mc:Fallback>
                <p:oleObj name="Equation" r:id="rId5" imgW="507780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1524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E4271996-B192-DB44-BF99-1F026D03987C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DDA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u="sng">
                <a:latin typeface="Arial" charset="0"/>
              </a:rPr>
              <a:t>D</a:t>
            </a:r>
            <a:r>
              <a:rPr lang="en-US" sz="2700">
                <a:latin typeface="Arial" charset="0"/>
              </a:rPr>
              <a:t>igital </a:t>
            </a:r>
            <a:r>
              <a:rPr lang="en-US" sz="2700" u="sng">
                <a:latin typeface="Arial" charset="0"/>
              </a:rPr>
              <a:t>D</a:t>
            </a:r>
            <a:r>
              <a:rPr lang="en-US" sz="2700">
                <a:latin typeface="Arial" charset="0"/>
              </a:rPr>
              <a:t>ifferential </a:t>
            </a:r>
            <a:r>
              <a:rPr lang="en-US" sz="2700" u="sng">
                <a:latin typeface="Arial" charset="0"/>
              </a:rPr>
              <a:t>A</a:t>
            </a:r>
            <a:r>
              <a:rPr lang="en-US" sz="2700">
                <a:latin typeface="Arial" charset="0"/>
              </a:rPr>
              <a:t>nalyzer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DDA was a mechanical device for numerical solution of differential equations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Line </a:t>
            </a:r>
            <a:r>
              <a:rPr lang="en-US">
                <a:latin typeface="Times New Roman" charset="0"/>
                <a:ea typeface="ＭＳ Ｐゴシック" charset="0"/>
              </a:rPr>
              <a:t>y=mx+ h</a:t>
            </a:r>
            <a:r>
              <a:rPr lang="en-US">
                <a:latin typeface="Arial" charset="0"/>
                <a:ea typeface="ＭＳ Ｐゴシック" charset="0"/>
              </a:rPr>
              <a:t> satisfies differential equation</a:t>
            </a:r>
          </a:p>
          <a:p>
            <a:pPr lvl="1">
              <a:buFontTx/>
              <a:buNone/>
            </a:pPr>
            <a:r>
              <a:rPr lang="en-US" sz="2300">
                <a:latin typeface="Arial" charset="0"/>
                <a:ea typeface="ＭＳ Ｐゴシック" charset="0"/>
              </a:rPr>
              <a:t>        dy/dx = m = </a:t>
            </a:r>
            <a:r>
              <a:rPr lang="en-US" sz="2300">
                <a:latin typeface="Symbol" charset="0"/>
                <a:ea typeface="ＭＳ Ｐゴシック" charset="0"/>
              </a:rPr>
              <a:t>D</a:t>
            </a:r>
            <a:r>
              <a:rPr lang="en-US" sz="2300">
                <a:latin typeface="Arial" charset="0"/>
                <a:ea typeface="ＭＳ Ｐゴシック" charset="0"/>
              </a:rPr>
              <a:t>y/</a:t>
            </a:r>
            <a:r>
              <a:rPr lang="en-US" sz="2300">
                <a:latin typeface="Symbol" charset="0"/>
                <a:ea typeface="ＭＳ Ｐゴシック" charset="0"/>
              </a:rPr>
              <a:t>D</a:t>
            </a:r>
            <a:r>
              <a:rPr lang="en-US" sz="2300">
                <a:latin typeface="Arial" charset="0"/>
                <a:ea typeface="ＭＳ Ｐゴシック" charset="0"/>
              </a:rPr>
              <a:t>x = y</a:t>
            </a:r>
            <a:r>
              <a:rPr lang="en-US" sz="2300" baseline="-25000">
                <a:latin typeface="Arial" charset="0"/>
                <a:ea typeface="ＭＳ Ｐゴシック" charset="0"/>
              </a:rPr>
              <a:t>2</a:t>
            </a:r>
            <a:r>
              <a:rPr lang="en-US" sz="2300">
                <a:latin typeface="Arial" charset="0"/>
                <a:ea typeface="ＭＳ Ｐゴシック" charset="0"/>
              </a:rPr>
              <a:t>-y</a:t>
            </a:r>
            <a:r>
              <a:rPr lang="en-US" sz="2300" baseline="-25000">
                <a:latin typeface="Arial" charset="0"/>
                <a:ea typeface="ＭＳ Ｐゴシック" charset="0"/>
              </a:rPr>
              <a:t>1</a:t>
            </a:r>
            <a:r>
              <a:rPr lang="en-US" sz="2300">
                <a:latin typeface="Arial" charset="0"/>
                <a:ea typeface="ＭＳ Ｐゴシック" charset="0"/>
              </a:rPr>
              <a:t>/x</a:t>
            </a:r>
            <a:r>
              <a:rPr lang="en-US" sz="2300" baseline="-25000">
                <a:latin typeface="Arial" charset="0"/>
                <a:ea typeface="ＭＳ Ｐゴシック" charset="0"/>
              </a:rPr>
              <a:t>2</a:t>
            </a:r>
            <a:r>
              <a:rPr lang="en-US" sz="2300">
                <a:latin typeface="Arial" charset="0"/>
                <a:ea typeface="ＭＳ Ｐゴシック" charset="0"/>
              </a:rPr>
              <a:t>-x</a:t>
            </a:r>
            <a:r>
              <a:rPr lang="en-US" sz="2300" baseline="-25000">
                <a:latin typeface="Arial" charset="0"/>
                <a:ea typeface="ＭＳ Ｐゴシック" charset="0"/>
              </a:rPr>
              <a:t>1</a:t>
            </a:r>
          </a:p>
          <a:p>
            <a:r>
              <a:rPr lang="en-US" sz="2800">
                <a:latin typeface="Arial" charset="0"/>
              </a:rPr>
              <a:t>Along scan line </a:t>
            </a:r>
            <a:r>
              <a:rPr lang="en-US" sz="2800">
                <a:latin typeface="Symbol" charset="0"/>
              </a:rPr>
              <a:t>D</a:t>
            </a:r>
            <a:r>
              <a:rPr lang="en-US" sz="2800">
                <a:latin typeface="Arial" charset="0"/>
              </a:rPr>
              <a:t>x = 1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19200" y="4572000"/>
            <a:ext cx="72031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 smtClean="0">
                <a:latin typeface="Courier New" charset="0"/>
              </a:rPr>
              <a:t>Y = y1;</a:t>
            </a:r>
          </a:p>
          <a:p>
            <a:r>
              <a:rPr lang="en-US" b="1" dirty="0" smtClean="0"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(x=x1; x&lt;=x2</a:t>
            </a:r>
            <a:r>
              <a:rPr lang="en-US" b="1" dirty="0" smtClean="0">
                <a:latin typeface="Courier New" charset="0"/>
              </a:rPr>
              <a:t>,x</a:t>
            </a:r>
            <a:r>
              <a:rPr lang="en-US" b="1" dirty="0">
                <a:latin typeface="Courier New" charset="0"/>
              </a:rPr>
              <a:t>++) {</a:t>
            </a:r>
          </a:p>
          <a:p>
            <a:r>
              <a:rPr lang="en-US" b="1" dirty="0">
                <a:latin typeface="Courier New" charset="0"/>
              </a:rPr>
              <a:t>   y+=m;</a:t>
            </a:r>
          </a:p>
          <a:p>
            <a:r>
              <a:rPr lang="en-US" b="1" dirty="0">
                <a:latin typeface="Courier New" charset="0"/>
              </a:rPr>
              <a:t>  </a:t>
            </a:r>
            <a:r>
              <a:rPr lang="en-US" b="1" dirty="0" err="1">
                <a:latin typeface="Courier New" charset="0"/>
              </a:rPr>
              <a:t>write_pixel</a:t>
            </a:r>
            <a:r>
              <a:rPr lang="en-US" b="1" dirty="0">
                <a:latin typeface="Courier New" charset="0"/>
              </a:rPr>
              <a:t>(x, round(y), </a:t>
            </a:r>
            <a:r>
              <a:rPr lang="en-US" b="1" dirty="0" err="1">
                <a:latin typeface="Courier New" charset="0"/>
              </a:rPr>
              <a:t>line_color</a:t>
            </a:r>
            <a:r>
              <a:rPr lang="en-US" b="1" dirty="0">
                <a:latin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9AB6E59-8A5E-9942-A9C6-0C9F7A93AD62}" type="slidenum">
              <a:rPr lang="es-ES" sz="1000">
                <a:latin typeface="Arial" charset="0"/>
              </a:rPr>
              <a:pPr lvl="1"/>
              <a:t>6</a:t>
            </a:fld>
            <a:endParaRPr lang="es-ES" sz="1000">
              <a:latin typeface="Arial" charset="0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Problem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DDA = for each x plot pixel at closest 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Problems for steep lines</a:t>
            </a:r>
          </a:p>
        </p:txBody>
      </p:sp>
      <p:pic>
        <p:nvPicPr>
          <p:cNvPr id="25605" name="Picture 4" descr="C:\BOOK\OpenGL\Paul Final\jpeg_new\AN08F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074988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363D14A-576A-0F4D-AAFF-539A76C6C35F}" type="slidenum">
              <a:rPr lang="es-ES" sz="1000">
                <a:latin typeface="Arial" charset="0"/>
              </a:rPr>
              <a:pPr lvl="1"/>
              <a:t>7</a:t>
            </a:fld>
            <a:endParaRPr lang="es-ES" sz="1000">
              <a:latin typeface="Arial" charset="0"/>
            </a:endParaRP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Symmetry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 for 1 </a:t>
            </a:r>
            <a:r>
              <a:rPr lang="en-US">
                <a:latin typeface="Arial" charset="0"/>
                <a:sym typeface="Symbol" charset="0"/>
              </a:rPr>
              <a:t></a:t>
            </a:r>
            <a:r>
              <a:rPr lang="en-US">
                <a:latin typeface="Arial" charset="0"/>
              </a:rPr>
              <a:t> m </a:t>
            </a:r>
            <a:r>
              <a:rPr lang="en-US">
                <a:latin typeface="Arial" charset="0"/>
                <a:sym typeface="Symbol" charset="0"/>
              </a:rPr>
              <a:t></a:t>
            </a:r>
            <a:r>
              <a:rPr lang="en-US">
                <a:latin typeface="Arial" charset="0"/>
              </a:rPr>
              <a:t> 0</a:t>
            </a:r>
          </a:p>
          <a:p>
            <a:r>
              <a:rPr lang="en-US">
                <a:latin typeface="Arial" charset="0"/>
              </a:rPr>
              <a:t>For m &gt; 1, swap role of x and 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For each y, plot closest x</a:t>
            </a:r>
          </a:p>
        </p:txBody>
      </p:sp>
      <p:pic>
        <p:nvPicPr>
          <p:cNvPr id="27653" name="Picture 4" descr="C:\BOOK\OpenGL\Paul Final\jpeg_new\AN08F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47BE0DC2-B7C9-DC45-93BB-DDB48A3A52EC}" type="slidenum">
              <a:rPr lang="es-ES" sz="1000">
                <a:latin typeface="Arial" charset="0"/>
              </a:rPr>
              <a:pPr lvl="1"/>
              <a:t>8</a:t>
            </a:fld>
            <a:endParaRPr lang="es-ES" sz="1000">
              <a:latin typeface="Arial" charset="0"/>
            </a:endParaRP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Bresenham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Algorithm</a:t>
            </a:r>
            <a:endParaRPr lang="en-US">
              <a:latin typeface="Arial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</a:rPr>
              <a:t>DDA requires one floating point addition per step</a:t>
            </a:r>
          </a:p>
          <a:p>
            <a:r>
              <a:rPr lang="en-US" sz="2700">
                <a:latin typeface="Arial" charset="0"/>
              </a:rPr>
              <a:t>We can eliminate all fp through Bresenham</a:t>
            </a:r>
            <a:r>
              <a:rPr lang="ja-JP" altLang="en-US" sz="2700">
                <a:latin typeface="Arial" charset="0"/>
              </a:rPr>
              <a:t>’</a:t>
            </a:r>
            <a:r>
              <a:rPr lang="en-US" altLang="ja-JP" sz="2700">
                <a:latin typeface="Arial" charset="0"/>
              </a:rPr>
              <a:t>s algorithm</a:t>
            </a:r>
          </a:p>
          <a:p>
            <a:r>
              <a:rPr lang="en-US" sz="2700">
                <a:latin typeface="Arial" charset="0"/>
              </a:rPr>
              <a:t>Consider only 1 </a:t>
            </a:r>
            <a:r>
              <a:rPr lang="en-US" sz="2700">
                <a:latin typeface="Arial" charset="0"/>
                <a:sym typeface="Symbol" charset="0"/>
              </a:rPr>
              <a:t></a:t>
            </a:r>
            <a:r>
              <a:rPr lang="en-US" sz="2700">
                <a:latin typeface="Arial" charset="0"/>
              </a:rPr>
              <a:t> m </a:t>
            </a:r>
            <a:r>
              <a:rPr lang="en-US" sz="2700">
                <a:latin typeface="Arial" charset="0"/>
                <a:sym typeface="Symbol" charset="0"/>
              </a:rPr>
              <a:t></a:t>
            </a:r>
            <a:r>
              <a:rPr lang="en-US" sz="2700">
                <a:latin typeface="Arial" charset="0"/>
              </a:rPr>
              <a:t> 0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Other cases by symmetry</a:t>
            </a:r>
          </a:p>
          <a:p>
            <a:r>
              <a:rPr lang="en-US" sz="2700">
                <a:latin typeface="Arial" charset="0"/>
              </a:rPr>
              <a:t>Assume pixel centers are at half integers</a:t>
            </a:r>
          </a:p>
          <a:p>
            <a:r>
              <a:rPr lang="en-US" sz="2700">
                <a:latin typeface="Arial" charset="0"/>
              </a:rPr>
              <a:t>If we start at a pixel that has been written, there are only two candidates for the next pixel to be written into the frame buffer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1CC19D6E-5200-1E4B-887B-A95C2FA933D3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Angel: Interactive Computer Graphics 5E © Addison-Wesley 2009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>
                <a:latin typeface="Arial" charset="0"/>
              </a:rPr>
              <a:t>Candidate Pixels</a:t>
            </a:r>
          </a:p>
        </p:txBody>
      </p:sp>
      <p:pic>
        <p:nvPicPr>
          <p:cNvPr id="31748" name="Picture 4" descr="C:\BOOK\OpenGL\Paul Final\jpeg_new\AN08F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9530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09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700">
                <a:latin typeface="Arial" charset="0"/>
              </a:rPr>
              <a:t>1 </a:t>
            </a:r>
            <a:r>
              <a:rPr lang="en-US" sz="2700">
                <a:latin typeface="Arial" charset="0"/>
                <a:sym typeface="Symbol" charset="0"/>
              </a:rPr>
              <a:t></a:t>
            </a:r>
            <a:r>
              <a:rPr lang="en-US" sz="2700">
                <a:latin typeface="Arial" charset="0"/>
              </a:rPr>
              <a:t> m </a:t>
            </a:r>
            <a:r>
              <a:rPr lang="en-US" sz="2700">
                <a:latin typeface="Arial" charset="0"/>
                <a:sym typeface="Symbol" charset="0"/>
              </a:rPr>
              <a:t></a:t>
            </a:r>
            <a:r>
              <a:rPr lang="en-US" sz="2700">
                <a:latin typeface="Arial" charset="0"/>
              </a:rPr>
              <a:t> 0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1447800" y="3962400"/>
            <a:ext cx="1828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1000" y="4648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last pixel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 flipV="1">
            <a:off x="4724400" y="3124200"/>
            <a:ext cx="19812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4876800" y="3810000"/>
            <a:ext cx="17526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629400" y="3505200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candidates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 flipV="1">
            <a:off x="3810000" y="4114800"/>
            <a:ext cx="1828800" cy="1143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532438" y="5257800"/>
            <a:ext cx="35417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Note that line could have</a:t>
            </a:r>
          </a:p>
          <a:p>
            <a:r>
              <a:rPr lang="en-US">
                <a:latin typeface="Arial" charset="0"/>
              </a:rPr>
              <a:t>passed through any</a:t>
            </a:r>
          </a:p>
          <a:p>
            <a:r>
              <a:rPr lang="en-US">
                <a:latin typeface="Arial" charset="0"/>
              </a:rPr>
              <a:t>part of this pixel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30485</TotalTime>
  <Words>1072</Words>
  <Application>Microsoft Macintosh PowerPoint</Application>
  <PresentationFormat>On-screen Show (4:3)</PresentationFormat>
  <Paragraphs>223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ＭＳ Ｐゴシック</vt:lpstr>
      <vt:lpstr>Arial</vt:lpstr>
      <vt:lpstr>Courier New</vt:lpstr>
      <vt:lpstr>Symbol</vt:lpstr>
      <vt:lpstr>ULA1</vt:lpstr>
      <vt:lpstr>Microsoft Equation 3.0</vt:lpstr>
      <vt:lpstr>Implementation III</vt:lpstr>
      <vt:lpstr>Objectives</vt:lpstr>
      <vt:lpstr>Rasterization</vt:lpstr>
      <vt:lpstr>Scan Conversion of Line Segments</vt:lpstr>
      <vt:lpstr>DDA Algorithm</vt:lpstr>
      <vt:lpstr>Problem</vt:lpstr>
      <vt:lpstr>Using Symmetry</vt:lpstr>
      <vt:lpstr>Bresenham’s Algorithm</vt:lpstr>
      <vt:lpstr>Candidate Pixels</vt:lpstr>
      <vt:lpstr>Decision Variable</vt:lpstr>
      <vt:lpstr>Incremental Form</vt:lpstr>
      <vt:lpstr>Example</vt:lpstr>
      <vt:lpstr>Polygon Scan Conversion</vt:lpstr>
      <vt:lpstr>Winding Number</vt:lpstr>
      <vt:lpstr>Filling in the Frame Buffer</vt:lpstr>
      <vt:lpstr>Using Interpolation</vt:lpstr>
      <vt:lpstr>Flood Fill</vt:lpstr>
      <vt:lpstr>Scan Line Fill </vt:lpstr>
      <vt:lpstr>Data Structure</vt:lpstr>
      <vt:lpstr>Aliasing</vt:lpstr>
      <vt:lpstr>Antialiasing by Area Averaging</vt:lpstr>
      <vt:lpstr>Polygon Aliasing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John Gauch</cp:lastModifiedBy>
  <cp:revision>243</cp:revision>
  <cp:lastPrinted>2013-04-18T14:30:09Z</cp:lastPrinted>
  <dcterms:created xsi:type="dcterms:W3CDTF">2002-08-02T19:17:07Z</dcterms:created>
  <dcterms:modified xsi:type="dcterms:W3CDTF">2018-03-16T15:32:28Z</dcterms:modified>
</cp:coreProperties>
</file>