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7" roundtripDataSignature="AMtx7miRD99S0wPGyr8lkiN6PBFf/YAJ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F789C4-2163-467C-A5AA-696B471FDA02}">
  <a:tblStyle styleId="{1AF789C4-2163-467C-A5AA-696B471FDA0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CEBB6FAB-423F-4C5A-AA8B-353118399CAF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24DE67D3-C1B7-4E38-89A2-E2881B95153F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4E6"/>
          </a:solidFill>
        </a:fill>
      </a:tcStyle>
    </a:wholeTbl>
    <a:band1H>
      <a:tcTxStyle b="off" i="off"/>
      <a:tcStyle>
        <a:fill>
          <a:solidFill>
            <a:srgbClr val="FFE8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FE8C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4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customschemas.google.com/relationships/presentationmetadata" Target="meta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9" name="Google Shape;53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1" name="Google Shape;56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5" name="Google Shape;57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5" name="Google Shape;58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4" name="Google Shape;59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3" name="Google Shape;603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3" name="Google Shape;61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3" name="Google Shape;623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on the task, it may be more important to have a high precision than recall, or vice versa.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5" name="Google Shape;635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4" name="Google Shape;644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5" name="Google Shape;655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5" name="Google Shape;665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1" name="Google Shape;681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2" name="Google Shape;692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3" name="Google Shape;703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7" name="Google Shape;717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5" name="Google Shape;735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4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5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5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4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4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4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4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4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4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4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5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5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524000" y="1735138"/>
            <a:ext cx="9144000" cy="238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Introduction to Machine Learning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0" y="4358880"/>
            <a:ext cx="9144000" cy="2016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Vanessa Nilsen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Funded by Citrine Informatics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0" y="0"/>
            <a:ext cx="12192000" cy="35718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 txBox="1"/>
          <p:nvPr>
            <p:ph idx="1" type="subTitle"/>
          </p:nvPr>
        </p:nvSpPr>
        <p:spPr>
          <a:xfrm>
            <a:off x="1207726" y="1813124"/>
            <a:ext cx="3720230" cy="1320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 of Predictor are Known</a:t>
            </a:r>
            <a:endParaRPr/>
          </a:p>
        </p:txBody>
      </p:sp>
      <p:sp>
        <p:nvSpPr>
          <p:cNvPr id="210" name="Google Shape;210;p10"/>
          <p:cNvSpPr/>
          <p:nvPr/>
        </p:nvSpPr>
        <p:spPr>
          <a:xfrm>
            <a:off x="0" y="0"/>
            <a:ext cx="12192000" cy="35718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0"/>
          <p:cNvSpPr txBox="1"/>
          <p:nvPr/>
        </p:nvSpPr>
        <p:spPr>
          <a:xfrm>
            <a:off x="6843713" y="574357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0"/>
          <p:cNvSpPr txBox="1"/>
          <p:nvPr>
            <p:ph type="ctrTitle"/>
          </p:nvPr>
        </p:nvSpPr>
        <p:spPr>
          <a:xfrm>
            <a:off x="0" y="178594"/>
            <a:ext cx="12192000" cy="10223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Broad Classes of ML Tasks</a:t>
            </a:r>
            <a:endParaRPr/>
          </a:p>
        </p:txBody>
      </p:sp>
      <p:sp>
        <p:nvSpPr>
          <p:cNvPr id="213" name="Google Shape;213;p10"/>
          <p:cNvSpPr txBox="1"/>
          <p:nvPr/>
        </p:nvSpPr>
        <p:spPr>
          <a:xfrm>
            <a:off x="6890626" y="1839537"/>
            <a:ext cx="4127325" cy="1320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 of Predictor aren’t Known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0"/>
          <p:cNvSpPr txBox="1"/>
          <p:nvPr/>
        </p:nvSpPr>
        <p:spPr>
          <a:xfrm>
            <a:off x="1703386" y="4778177"/>
            <a:ext cx="2728913" cy="679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Supervised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0"/>
          <p:cNvSpPr txBox="1"/>
          <p:nvPr/>
        </p:nvSpPr>
        <p:spPr>
          <a:xfrm>
            <a:off x="7449044" y="4769428"/>
            <a:ext cx="3010491" cy="679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Unsupervised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0"/>
          <p:cNvSpPr/>
          <p:nvPr/>
        </p:nvSpPr>
        <p:spPr>
          <a:xfrm>
            <a:off x="2769391" y="3133923"/>
            <a:ext cx="596900" cy="1320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0"/>
          <p:cNvSpPr/>
          <p:nvPr/>
        </p:nvSpPr>
        <p:spPr>
          <a:xfrm>
            <a:off x="8655840" y="3133923"/>
            <a:ext cx="596900" cy="1320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/>
          <p:nvPr/>
        </p:nvSpPr>
        <p:spPr>
          <a:xfrm>
            <a:off x="9554188" y="1490559"/>
            <a:ext cx="1553227" cy="140234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k means clustering" id="224" name="Google Shape;22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8547" y="1217392"/>
            <a:ext cx="1821036" cy="195950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1"/>
          <p:cNvSpPr txBox="1"/>
          <p:nvPr>
            <p:ph idx="1" type="subTitle"/>
          </p:nvPr>
        </p:nvSpPr>
        <p:spPr>
          <a:xfrm>
            <a:off x="661987" y="1379538"/>
            <a:ext cx="4819651" cy="5061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Clustering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K-Nearest Neighbors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Vector Machines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Neural Networks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Bayesian Networks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Markov Models</a:t>
            </a:r>
            <a:endParaRPr/>
          </a:p>
          <a:p>
            <a:pPr indent="-20193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1"/>
          <p:cNvSpPr/>
          <p:nvPr/>
        </p:nvSpPr>
        <p:spPr>
          <a:xfrm>
            <a:off x="0" y="0"/>
            <a:ext cx="12192000" cy="35718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1"/>
          <p:cNvSpPr txBox="1"/>
          <p:nvPr>
            <p:ph type="ctrTitle"/>
          </p:nvPr>
        </p:nvSpPr>
        <p:spPr>
          <a:xfrm>
            <a:off x="0" y="178594"/>
            <a:ext cx="12192000" cy="10223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Algorithms</a:t>
            </a:r>
            <a:endParaRPr/>
          </a:p>
        </p:txBody>
      </p:sp>
      <p:sp>
        <p:nvSpPr>
          <p:cNvPr id="228" name="Google Shape;228;p11"/>
          <p:cNvSpPr/>
          <p:nvPr/>
        </p:nvSpPr>
        <p:spPr>
          <a:xfrm>
            <a:off x="9979940" y="6211669"/>
            <a:ext cx="22120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https://commons.wikimedia.org/wiki/File:Colored_neural_network.svg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93935" y="3725318"/>
            <a:ext cx="1984070" cy="2362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5439" y="4489451"/>
            <a:ext cx="2164569" cy="21300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decision tree transparent" id="231" name="Google Shape;231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82877" y="1696731"/>
            <a:ext cx="2965732" cy="2102122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1"/>
          <p:cNvSpPr/>
          <p:nvPr/>
        </p:nvSpPr>
        <p:spPr>
          <a:xfrm>
            <a:off x="4721725" y="3849124"/>
            <a:ext cx="32525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https://en.wikipedia.org/wiki/File:GEP_decision_tree_with_numeric_and_nominal_attributes.png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1"/>
          <p:cNvSpPr/>
          <p:nvPr/>
        </p:nvSpPr>
        <p:spPr>
          <a:xfrm>
            <a:off x="9512605" y="3036488"/>
            <a:ext cx="17649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https://commons.wikimedia.org/wiki/File:KMeans-Gaussian-data.svg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k nearest neighbor" id="234" name="Google Shape;234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08475" y="4434837"/>
            <a:ext cx="1800072" cy="165298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1"/>
          <p:cNvSpPr/>
          <p:nvPr/>
        </p:nvSpPr>
        <p:spPr>
          <a:xfrm>
            <a:off x="7572060" y="6160129"/>
            <a:ext cx="18364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http://www.byclb.com/TR/Tutorials/neural_networks/ch11_1.htm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"/>
          <p:cNvSpPr/>
          <p:nvPr/>
        </p:nvSpPr>
        <p:spPr>
          <a:xfrm>
            <a:off x="9554188" y="1490559"/>
            <a:ext cx="1553227" cy="140234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k means clustering" id="242" name="Google Shape;24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8547" y="1217392"/>
            <a:ext cx="1821036" cy="1959502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2"/>
          <p:cNvSpPr txBox="1"/>
          <p:nvPr>
            <p:ph idx="1" type="subTitle"/>
          </p:nvPr>
        </p:nvSpPr>
        <p:spPr>
          <a:xfrm>
            <a:off x="661987" y="1379538"/>
            <a:ext cx="4819651" cy="5061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K-Means Clustering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K-Nearest Neighbors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Trees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Forests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Support Vector Machines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Neural Networks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Bayesian Networks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Markov Models</a:t>
            </a:r>
            <a:endParaRPr/>
          </a:p>
        </p:txBody>
      </p:sp>
      <p:sp>
        <p:nvSpPr>
          <p:cNvPr id="244" name="Google Shape;244;p12"/>
          <p:cNvSpPr/>
          <p:nvPr/>
        </p:nvSpPr>
        <p:spPr>
          <a:xfrm>
            <a:off x="0" y="0"/>
            <a:ext cx="12192000" cy="35718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2"/>
          <p:cNvSpPr txBox="1"/>
          <p:nvPr>
            <p:ph type="ctrTitle"/>
          </p:nvPr>
        </p:nvSpPr>
        <p:spPr>
          <a:xfrm>
            <a:off x="0" y="178594"/>
            <a:ext cx="12192000" cy="10223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Algorithms</a:t>
            </a:r>
            <a:endParaRPr/>
          </a:p>
        </p:txBody>
      </p:sp>
      <p:sp>
        <p:nvSpPr>
          <p:cNvPr id="246" name="Google Shape;246;p12"/>
          <p:cNvSpPr/>
          <p:nvPr/>
        </p:nvSpPr>
        <p:spPr>
          <a:xfrm>
            <a:off x="9979940" y="6211669"/>
            <a:ext cx="22120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https://commons.wikimedia.org/wiki/File:Colored_neural_network.svg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93935" y="3725318"/>
            <a:ext cx="1984070" cy="2362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5439" y="4489451"/>
            <a:ext cx="2164569" cy="21300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decision tree transparent" id="249" name="Google Shape;249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82877" y="1696731"/>
            <a:ext cx="2965732" cy="2102122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2"/>
          <p:cNvSpPr/>
          <p:nvPr/>
        </p:nvSpPr>
        <p:spPr>
          <a:xfrm>
            <a:off x="4721725" y="3849124"/>
            <a:ext cx="32525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https://en.wikipedia.org/wiki/File:GEP_decision_tree_with_numeric_and_nominal_attributes.png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2"/>
          <p:cNvSpPr/>
          <p:nvPr/>
        </p:nvSpPr>
        <p:spPr>
          <a:xfrm>
            <a:off x="9512605" y="3036488"/>
            <a:ext cx="17649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https://commons.wikimedia.org/wiki/File:KMeans-Gaussian-data.svg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k nearest neighbor" id="252" name="Google Shape;252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08475" y="4434837"/>
            <a:ext cx="1800072" cy="1652984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2"/>
          <p:cNvSpPr/>
          <p:nvPr/>
        </p:nvSpPr>
        <p:spPr>
          <a:xfrm>
            <a:off x="7572060" y="6160129"/>
            <a:ext cx="18364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http://www.byclb.com/TR/Tutorials/neural_networks/ch11_1.htm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"/>
          <p:cNvSpPr/>
          <p:nvPr/>
        </p:nvSpPr>
        <p:spPr>
          <a:xfrm>
            <a:off x="0" y="0"/>
            <a:ext cx="12192000" cy="35718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3"/>
          <p:cNvSpPr txBox="1"/>
          <p:nvPr>
            <p:ph type="ctrTitle"/>
          </p:nvPr>
        </p:nvSpPr>
        <p:spPr>
          <a:xfrm>
            <a:off x="0" y="178594"/>
            <a:ext cx="12192000" cy="10223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What’s a Decision Tree?</a:t>
            </a:r>
            <a:endParaRPr/>
          </a:p>
        </p:txBody>
      </p:sp>
      <p:sp>
        <p:nvSpPr>
          <p:cNvPr id="261" name="Google Shape;261;p13"/>
          <p:cNvSpPr txBox="1"/>
          <p:nvPr/>
        </p:nvSpPr>
        <p:spPr>
          <a:xfrm>
            <a:off x="429301" y="1721548"/>
            <a:ext cx="7128019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Anatomy: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Circles: Nodes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Uppermost node: Root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Arrows between nodes: Arcs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Nodes w/o arcs from them: Leaves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non-leaf node associated with a feature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leaf node contains a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arc associated with a possible value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parent 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3"/>
          <p:cNvSpPr/>
          <p:nvPr/>
        </p:nvSpPr>
        <p:spPr>
          <a:xfrm>
            <a:off x="9202525" y="1874439"/>
            <a:ext cx="830475" cy="830661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3" name="Google Shape;263;p13"/>
          <p:cNvCxnSpPr>
            <a:stCxn id="262" idx="3"/>
          </p:cNvCxnSpPr>
          <p:nvPr/>
        </p:nvCxnSpPr>
        <p:spPr>
          <a:xfrm flipH="1">
            <a:off x="9055045" y="2583453"/>
            <a:ext cx="269100" cy="591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4" name="Google Shape;264;p13"/>
          <p:cNvCxnSpPr>
            <a:stCxn id="262" idx="5"/>
          </p:cNvCxnSpPr>
          <p:nvPr/>
        </p:nvCxnSpPr>
        <p:spPr>
          <a:xfrm>
            <a:off x="9911380" y="2583453"/>
            <a:ext cx="269100" cy="591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5" name="Google Shape;265;p13"/>
          <p:cNvSpPr/>
          <p:nvPr/>
        </p:nvSpPr>
        <p:spPr>
          <a:xfrm>
            <a:off x="8493670" y="3167258"/>
            <a:ext cx="830475" cy="830661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3"/>
          <p:cNvSpPr/>
          <p:nvPr/>
        </p:nvSpPr>
        <p:spPr>
          <a:xfrm>
            <a:off x="9937185" y="3167258"/>
            <a:ext cx="830475" cy="830661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3"/>
          <p:cNvSpPr/>
          <p:nvPr/>
        </p:nvSpPr>
        <p:spPr>
          <a:xfrm>
            <a:off x="7842250" y="4443602"/>
            <a:ext cx="830475" cy="830661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3"/>
          <p:cNvSpPr/>
          <p:nvPr/>
        </p:nvSpPr>
        <p:spPr>
          <a:xfrm>
            <a:off x="9202525" y="4443601"/>
            <a:ext cx="830475" cy="830661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9" name="Google Shape;269;p13"/>
          <p:cNvCxnSpPr>
            <a:stCxn id="265" idx="3"/>
          </p:cNvCxnSpPr>
          <p:nvPr/>
        </p:nvCxnSpPr>
        <p:spPr>
          <a:xfrm flipH="1">
            <a:off x="8389091" y="3876272"/>
            <a:ext cx="226200" cy="584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0" name="Google Shape;270;p13"/>
          <p:cNvCxnSpPr/>
          <p:nvPr/>
        </p:nvCxnSpPr>
        <p:spPr>
          <a:xfrm>
            <a:off x="9214195" y="3852054"/>
            <a:ext cx="269045" cy="59154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1" name="Google Shape;271;p13"/>
          <p:cNvSpPr txBox="1"/>
          <p:nvPr/>
        </p:nvSpPr>
        <p:spPr>
          <a:xfrm>
            <a:off x="8011265" y="3876272"/>
            <a:ext cx="4924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3"/>
          <p:cNvSpPr txBox="1"/>
          <p:nvPr/>
        </p:nvSpPr>
        <p:spPr>
          <a:xfrm>
            <a:off x="10214194" y="4674265"/>
            <a:ext cx="812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3"/>
          <p:cNvSpPr txBox="1"/>
          <p:nvPr/>
        </p:nvSpPr>
        <p:spPr>
          <a:xfrm>
            <a:off x="10180425" y="2105103"/>
            <a:ext cx="6256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/>
          <p:nvPr/>
        </p:nvSpPr>
        <p:spPr>
          <a:xfrm>
            <a:off x="0" y="0"/>
            <a:ext cx="12192000" cy="35718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4"/>
          <p:cNvSpPr txBox="1"/>
          <p:nvPr>
            <p:ph type="ctrTitle"/>
          </p:nvPr>
        </p:nvSpPr>
        <p:spPr>
          <a:xfrm>
            <a:off x="0" y="178594"/>
            <a:ext cx="12192000" cy="10223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Decision Trees Work?</a:t>
            </a:r>
            <a:endParaRPr/>
          </a:p>
        </p:txBody>
      </p:sp>
      <p:sp>
        <p:nvSpPr>
          <p:cNvPr id="281" name="Google Shape;281;p14"/>
          <p:cNvSpPr txBox="1"/>
          <p:nvPr/>
        </p:nvSpPr>
        <p:spPr>
          <a:xfrm>
            <a:off x="542427" y="1698736"/>
            <a:ext cx="7132212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trees in ML analyze a dataset by splitting on features until only the class label or target label remains at a leaf node.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listed at each node can be framed as a question and arcs are possible answers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the “ask a question and select an answer” process until a leaf node is reached.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order questions are asked is based in information theory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25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reduces impurity (entropy)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25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 reduces variance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4"/>
          <p:cNvSpPr/>
          <p:nvPr/>
        </p:nvSpPr>
        <p:spPr>
          <a:xfrm>
            <a:off x="9342225" y="1698736"/>
            <a:ext cx="830475" cy="830661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Hungry?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3" name="Google Shape;283;p14"/>
          <p:cNvCxnSpPr>
            <a:stCxn id="282" idx="3"/>
          </p:cNvCxnSpPr>
          <p:nvPr/>
        </p:nvCxnSpPr>
        <p:spPr>
          <a:xfrm flipH="1">
            <a:off x="9194745" y="2407749"/>
            <a:ext cx="269100" cy="591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4" name="Google Shape;284;p14"/>
          <p:cNvCxnSpPr>
            <a:stCxn id="282" idx="5"/>
          </p:cNvCxnSpPr>
          <p:nvPr/>
        </p:nvCxnSpPr>
        <p:spPr>
          <a:xfrm>
            <a:off x="10051080" y="2407749"/>
            <a:ext cx="269100" cy="591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5" name="Google Shape;285;p14"/>
          <p:cNvSpPr/>
          <p:nvPr/>
        </p:nvSpPr>
        <p:spPr>
          <a:xfrm>
            <a:off x="8633370" y="2991555"/>
            <a:ext cx="830475" cy="830661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4"/>
          <p:cNvSpPr/>
          <p:nvPr/>
        </p:nvSpPr>
        <p:spPr>
          <a:xfrm>
            <a:off x="10045256" y="3000286"/>
            <a:ext cx="830475" cy="830661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4"/>
          <p:cNvSpPr txBox="1"/>
          <p:nvPr/>
        </p:nvSpPr>
        <p:spPr>
          <a:xfrm>
            <a:off x="10320125" y="1662889"/>
            <a:ext cx="14054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4"/>
          <p:cNvSpPr txBox="1"/>
          <p:nvPr/>
        </p:nvSpPr>
        <p:spPr>
          <a:xfrm rot="-4005165">
            <a:off x="8955571" y="2405172"/>
            <a:ext cx="4855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4"/>
          <p:cNvSpPr txBox="1"/>
          <p:nvPr/>
        </p:nvSpPr>
        <p:spPr>
          <a:xfrm rot="3943420">
            <a:off x="10111087" y="2414110"/>
            <a:ext cx="4555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4"/>
          <p:cNvSpPr/>
          <p:nvPr/>
        </p:nvSpPr>
        <p:spPr>
          <a:xfrm>
            <a:off x="9342225" y="4217130"/>
            <a:ext cx="830475" cy="830661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Density?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1" name="Google Shape;291;p14"/>
          <p:cNvCxnSpPr/>
          <p:nvPr/>
        </p:nvCxnSpPr>
        <p:spPr>
          <a:xfrm flipH="1">
            <a:off x="9194800" y="4926144"/>
            <a:ext cx="269045" cy="59154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2" name="Google Shape;292;p14"/>
          <p:cNvCxnSpPr/>
          <p:nvPr/>
        </p:nvCxnSpPr>
        <p:spPr>
          <a:xfrm>
            <a:off x="10051080" y="4926144"/>
            <a:ext cx="269045" cy="59154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3" name="Google Shape;293;p14"/>
          <p:cNvSpPr/>
          <p:nvPr/>
        </p:nvSpPr>
        <p:spPr>
          <a:xfrm>
            <a:off x="8633370" y="5509949"/>
            <a:ext cx="830475" cy="830661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4"/>
          <p:cNvSpPr/>
          <p:nvPr/>
        </p:nvSpPr>
        <p:spPr>
          <a:xfrm>
            <a:off x="10045256" y="5518680"/>
            <a:ext cx="830475" cy="830661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4"/>
          <p:cNvSpPr txBox="1"/>
          <p:nvPr/>
        </p:nvSpPr>
        <p:spPr>
          <a:xfrm>
            <a:off x="10338873" y="4355295"/>
            <a:ext cx="11988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4"/>
          <p:cNvSpPr txBox="1"/>
          <p:nvPr/>
        </p:nvSpPr>
        <p:spPr>
          <a:xfrm rot="-4005165">
            <a:off x="8989778" y="4923566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4"/>
          <p:cNvSpPr txBox="1"/>
          <p:nvPr/>
        </p:nvSpPr>
        <p:spPr>
          <a:xfrm rot="3943420">
            <a:off x="10130322" y="4932504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≥1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"/>
          <p:cNvSpPr/>
          <p:nvPr/>
        </p:nvSpPr>
        <p:spPr>
          <a:xfrm>
            <a:off x="0" y="0"/>
            <a:ext cx="12192000" cy="35718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5"/>
          <p:cNvSpPr txBox="1"/>
          <p:nvPr>
            <p:ph type="ctrTitle"/>
          </p:nvPr>
        </p:nvSpPr>
        <p:spPr>
          <a:xfrm>
            <a:off x="0" y="178594"/>
            <a:ext cx="12192000" cy="10223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Hyperparameters</a:t>
            </a:r>
            <a:endParaRPr/>
          </a:p>
        </p:txBody>
      </p:sp>
      <p:sp>
        <p:nvSpPr>
          <p:cNvPr id="305" name="Google Shape;305;p15"/>
          <p:cNvSpPr txBox="1"/>
          <p:nvPr/>
        </p:nvSpPr>
        <p:spPr>
          <a:xfrm>
            <a:off x="448216" y="5117870"/>
            <a:ext cx="28968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Tree Depth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5"/>
          <p:cNvSpPr/>
          <p:nvPr/>
        </p:nvSpPr>
        <p:spPr>
          <a:xfrm>
            <a:off x="5683799" y="2230363"/>
            <a:ext cx="830475" cy="830661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7" name="Google Shape;307;p15"/>
          <p:cNvCxnSpPr>
            <a:stCxn id="306" idx="3"/>
          </p:cNvCxnSpPr>
          <p:nvPr/>
        </p:nvCxnSpPr>
        <p:spPr>
          <a:xfrm flipH="1">
            <a:off x="5536319" y="2939377"/>
            <a:ext cx="269100" cy="591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8" name="Google Shape;308;p15"/>
          <p:cNvCxnSpPr>
            <a:stCxn id="306" idx="5"/>
          </p:cNvCxnSpPr>
          <p:nvPr/>
        </p:nvCxnSpPr>
        <p:spPr>
          <a:xfrm>
            <a:off x="6392654" y="2939377"/>
            <a:ext cx="269100" cy="591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9" name="Google Shape;309;p15"/>
          <p:cNvSpPr/>
          <p:nvPr/>
        </p:nvSpPr>
        <p:spPr>
          <a:xfrm>
            <a:off x="4974944" y="3523182"/>
            <a:ext cx="830475" cy="830661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5"/>
          <p:cNvSpPr/>
          <p:nvPr/>
        </p:nvSpPr>
        <p:spPr>
          <a:xfrm>
            <a:off x="6418459" y="3523182"/>
            <a:ext cx="830475" cy="830661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5"/>
          <p:cNvSpPr/>
          <p:nvPr/>
        </p:nvSpPr>
        <p:spPr>
          <a:xfrm>
            <a:off x="4323524" y="4799526"/>
            <a:ext cx="830475" cy="830661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5"/>
          <p:cNvSpPr/>
          <p:nvPr/>
        </p:nvSpPr>
        <p:spPr>
          <a:xfrm>
            <a:off x="5683799" y="4799525"/>
            <a:ext cx="830475" cy="830661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3" name="Google Shape;313;p15"/>
          <p:cNvCxnSpPr>
            <a:stCxn id="309" idx="3"/>
          </p:cNvCxnSpPr>
          <p:nvPr/>
        </p:nvCxnSpPr>
        <p:spPr>
          <a:xfrm flipH="1">
            <a:off x="4870364" y="4232196"/>
            <a:ext cx="226200" cy="584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4" name="Google Shape;314;p15"/>
          <p:cNvCxnSpPr/>
          <p:nvPr/>
        </p:nvCxnSpPr>
        <p:spPr>
          <a:xfrm>
            <a:off x="5695469" y="4207978"/>
            <a:ext cx="269045" cy="59154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5" name="Google Shape;315;p15"/>
          <p:cNvSpPr txBox="1"/>
          <p:nvPr/>
        </p:nvSpPr>
        <p:spPr>
          <a:xfrm>
            <a:off x="4492539" y="4232196"/>
            <a:ext cx="4924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5"/>
          <p:cNvSpPr txBox="1"/>
          <p:nvPr/>
        </p:nvSpPr>
        <p:spPr>
          <a:xfrm>
            <a:off x="6568500" y="5030189"/>
            <a:ext cx="812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5"/>
          <p:cNvSpPr txBox="1"/>
          <p:nvPr/>
        </p:nvSpPr>
        <p:spPr>
          <a:xfrm>
            <a:off x="5783158" y="1835045"/>
            <a:ext cx="6256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5"/>
          <p:cNvSpPr/>
          <p:nvPr/>
        </p:nvSpPr>
        <p:spPr>
          <a:xfrm>
            <a:off x="3609935" y="2004164"/>
            <a:ext cx="882603" cy="4070959"/>
          </a:xfrm>
          <a:custGeom>
            <a:rect b="b" l="l" r="r" t="t"/>
            <a:pathLst>
              <a:path extrusionOk="0" h="4465528" w="882603">
                <a:moveTo>
                  <a:pt x="882603" y="4465528"/>
                </a:moveTo>
                <a:cubicBezTo>
                  <a:pt x="640628" y="4465528"/>
                  <a:pt x="444469" y="4432836"/>
                  <a:pt x="444469" y="4392509"/>
                </a:cubicBezTo>
                <a:lnTo>
                  <a:pt x="431943" y="4053164"/>
                </a:lnTo>
                <a:cubicBezTo>
                  <a:pt x="431943" y="4012837"/>
                  <a:pt x="430131" y="4157929"/>
                  <a:pt x="432219" y="3842359"/>
                </a:cubicBezTo>
                <a:cubicBezTo>
                  <a:pt x="434307" y="3526789"/>
                  <a:pt x="444469" y="2200072"/>
                  <a:pt x="444469" y="2159745"/>
                </a:cubicBezTo>
                <a:lnTo>
                  <a:pt x="444469" y="73019"/>
                </a:lnTo>
                <a:cubicBezTo>
                  <a:pt x="444469" y="32692"/>
                  <a:pt x="640628" y="0"/>
                  <a:pt x="882603" y="0"/>
                </a:cubicBezTo>
                <a:lnTo>
                  <a:pt x="882603" y="4465528"/>
                </a:lnTo>
                <a:close/>
              </a:path>
              <a:path extrusionOk="0" fill="none" h="4465528" w="882603">
                <a:moveTo>
                  <a:pt x="882603" y="4465528"/>
                </a:moveTo>
                <a:cubicBezTo>
                  <a:pt x="640628" y="4465528"/>
                  <a:pt x="444469" y="4432836"/>
                  <a:pt x="444469" y="4392509"/>
                </a:cubicBezTo>
                <a:lnTo>
                  <a:pt x="444469" y="3808906"/>
                </a:lnTo>
                <a:cubicBezTo>
                  <a:pt x="444469" y="3768579"/>
                  <a:pt x="6334" y="3711168"/>
                  <a:pt x="71" y="3648206"/>
                </a:cubicBezTo>
                <a:cubicBezTo>
                  <a:pt x="-6192" y="3585245"/>
                  <a:pt x="406891" y="3471464"/>
                  <a:pt x="406891" y="3431137"/>
                </a:cubicBezTo>
                <a:lnTo>
                  <a:pt x="444469" y="73019"/>
                </a:lnTo>
                <a:cubicBezTo>
                  <a:pt x="444469" y="32692"/>
                  <a:pt x="640628" y="0"/>
                  <a:pt x="882603" y="0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5"/>
          <p:cNvSpPr/>
          <p:nvPr/>
        </p:nvSpPr>
        <p:spPr>
          <a:xfrm rot="-2364341">
            <a:off x="6444253" y="5593679"/>
            <a:ext cx="427015" cy="65135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5"/>
          <p:cNvSpPr txBox="1"/>
          <p:nvPr/>
        </p:nvSpPr>
        <p:spPr>
          <a:xfrm>
            <a:off x="6833696" y="6119266"/>
            <a:ext cx="33831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Min/Max Impurity at Leaf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5"/>
          <p:cNvSpPr/>
          <p:nvPr/>
        </p:nvSpPr>
        <p:spPr>
          <a:xfrm rot="-5400000">
            <a:off x="6888001" y="2851341"/>
            <a:ext cx="427015" cy="65135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5"/>
          <p:cNvSpPr txBox="1"/>
          <p:nvPr/>
        </p:nvSpPr>
        <p:spPr>
          <a:xfrm>
            <a:off x="7483552" y="2918072"/>
            <a:ext cx="18965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Criterion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6"/>
          <p:cNvSpPr/>
          <p:nvPr/>
        </p:nvSpPr>
        <p:spPr>
          <a:xfrm>
            <a:off x="0" y="0"/>
            <a:ext cx="12192000" cy="35718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6"/>
          <p:cNvSpPr txBox="1"/>
          <p:nvPr>
            <p:ph type="ctrTitle"/>
          </p:nvPr>
        </p:nvSpPr>
        <p:spPr>
          <a:xfrm>
            <a:off x="0" y="178594"/>
            <a:ext cx="12192000" cy="10223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Pros &amp; Cons of Decision Trees</a:t>
            </a:r>
            <a:endParaRPr/>
          </a:p>
        </p:txBody>
      </p:sp>
      <p:sp>
        <p:nvSpPr>
          <p:cNvPr id="330" name="Google Shape;330;p16"/>
          <p:cNvSpPr txBox="1"/>
          <p:nvPr/>
        </p:nvSpPr>
        <p:spPr>
          <a:xfrm>
            <a:off x="429301" y="1874439"/>
            <a:ext cx="6214095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visualize and understand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quickly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to implement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confined to making a physical equation for new predictions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Overfit easily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only split on 1 attribute at a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6"/>
          <p:cNvSpPr/>
          <p:nvPr/>
        </p:nvSpPr>
        <p:spPr>
          <a:xfrm>
            <a:off x="9202525" y="1874439"/>
            <a:ext cx="830475" cy="830661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2" name="Google Shape;332;p16"/>
          <p:cNvCxnSpPr>
            <a:stCxn id="331" idx="3"/>
          </p:cNvCxnSpPr>
          <p:nvPr/>
        </p:nvCxnSpPr>
        <p:spPr>
          <a:xfrm flipH="1">
            <a:off x="9055045" y="2583453"/>
            <a:ext cx="269100" cy="591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3" name="Google Shape;333;p16"/>
          <p:cNvCxnSpPr>
            <a:stCxn id="331" idx="5"/>
          </p:cNvCxnSpPr>
          <p:nvPr/>
        </p:nvCxnSpPr>
        <p:spPr>
          <a:xfrm>
            <a:off x="9911380" y="2583453"/>
            <a:ext cx="269100" cy="591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4" name="Google Shape;334;p16"/>
          <p:cNvSpPr/>
          <p:nvPr/>
        </p:nvSpPr>
        <p:spPr>
          <a:xfrm>
            <a:off x="8493670" y="3167258"/>
            <a:ext cx="830475" cy="830661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6"/>
          <p:cNvSpPr/>
          <p:nvPr/>
        </p:nvSpPr>
        <p:spPr>
          <a:xfrm>
            <a:off x="9937185" y="3167258"/>
            <a:ext cx="830475" cy="830661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6"/>
          <p:cNvSpPr/>
          <p:nvPr/>
        </p:nvSpPr>
        <p:spPr>
          <a:xfrm>
            <a:off x="7842250" y="4443602"/>
            <a:ext cx="830475" cy="830661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6"/>
          <p:cNvSpPr/>
          <p:nvPr/>
        </p:nvSpPr>
        <p:spPr>
          <a:xfrm>
            <a:off x="9202525" y="4443601"/>
            <a:ext cx="830475" cy="830661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8" name="Google Shape;338;p16"/>
          <p:cNvCxnSpPr>
            <a:stCxn id="334" idx="3"/>
          </p:cNvCxnSpPr>
          <p:nvPr/>
        </p:nvCxnSpPr>
        <p:spPr>
          <a:xfrm flipH="1">
            <a:off x="8389091" y="3876272"/>
            <a:ext cx="226200" cy="584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9" name="Google Shape;339;p16"/>
          <p:cNvCxnSpPr/>
          <p:nvPr/>
        </p:nvCxnSpPr>
        <p:spPr>
          <a:xfrm>
            <a:off x="9214195" y="3852054"/>
            <a:ext cx="269045" cy="59154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0" name="Google Shape;340;p16"/>
          <p:cNvSpPr txBox="1"/>
          <p:nvPr/>
        </p:nvSpPr>
        <p:spPr>
          <a:xfrm>
            <a:off x="8011265" y="3876272"/>
            <a:ext cx="4924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6"/>
          <p:cNvSpPr txBox="1"/>
          <p:nvPr/>
        </p:nvSpPr>
        <p:spPr>
          <a:xfrm>
            <a:off x="10214194" y="4674265"/>
            <a:ext cx="812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6"/>
          <p:cNvSpPr txBox="1"/>
          <p:nvPr/>
        </p:nvSpPr>
        <p:spPr>
          <a:xfrm>
            <a:off x="10180425" y="2105103"/>
            <a:ext cx="6256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7"/>
          <p:cNvSpPr txBox="1"/>
          <p:nvPr>
            <p:ph idx="1" type="subTitle"/>
          </p:nvPr>
        </p:nvSpPr>
        <p:spPr>
          <a:xfrm>
            <a:off x="166687" y="1520349"/>
            <a:ext cx="7313613" cy="51010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data into k subgroups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model with k-1 of the subgroups and test using the remaining subset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training and testing, using different subgroups as testing set, until all subgroups have been used for testing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results from each of the k round of cross validation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values of k: 5 or 10</a:t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0" y="0"/>
            <a:ext cx="12192000" cy="35718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7"/>
          <p:cNvSpPr txBox="1"/>
          <p:nvPr>
            <p:ph type="ctrTitle"/>
          </p:nvPr>
        </p:nvSpPr>
        <p:spPr>
          <a:xfrm>
            <a:off x="0" y="178594"/>
            <a:ext cx="12192000" cy="10223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K-fold Cross Validation</a:t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8888190" y="2565400"/>
            <a:ext cx="457200" cy="457200"/>
          </a:xfrm>
          <a:prstGeom prst="rect">
            <a:avLst/>
          </a:prstGeom>
          <a:solidFill>
            <a:srgbClr val="FFD96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7"/>
          <p:cNvSpPr/>
          <p:nvPr/>
        </p:nvSpPr>
        <p:spPr>
          <a:xfrm>
            <a:off x="9434290" y="2565400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7"/>
          <p:cNvSpPr/>
          <p:nvPr/>
        </p:nvSpPr>
        <p:spPr>
          <a:xfrm>
            <a:off x="9980390" y="2565400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7"/>
          <p:cNvSpPr/>
          <p:nvPr/>
        </p:nvSpPr>
        <p:spPr>
          <a:xfrm>
            <a:off x="10526490" y="2565400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7"/>
          <p:cNvSpPr/>
          <p:nvPr/>
        </p:nvSpPr>
        <p:spPr>
          <a:xfrm>
            <a:off x="11072590" y="2565400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7"/>
          <p:cNvSpPr/>
          <p:nvPr/>
        </p:nvSpPr>
        <p:spPr>
          <a:xfrm>
            <a:off x="8888190" y="3111500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7"/>
          <p:cNvSpPr/>
          <p:nvPr/>
        </p:nvSpPr>
        <p:spPr>
          <a:xfrm>
            <a:off x="9434290" y="3111500"/>
            <a:ext cx="457200" cy="457200"/>
          </a:xfrm>
          <a:prstGeom prst="rect">
            <a:avLst/>
          </a:prstGeom>
          <a:solidFill>
            <a:srgbClr val="FFD96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7"/>
          <p:cNvSpPr/>
          <p:nvPr/>
        </p:nvSpPr>
        <p:spPr>
          <a:xfrm>
            <a:off x="9980390" y="3111500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7"/>
          <p:cNvSpPr/>
          <p:nvPr/>
        </p:nvSpPr>
        <p:spPr>
          <a:xfrm>
            <a:off x="10526490" y="3111500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7"/>
          <p:cNvSpPr/>
          <p:nvPr/>
        </p:nvSpPr>
        <p:spPr>
          <a:xfrm>
            <a:off x="11072590" y="3111500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7"/>
          <p:cNvSpPr/>
          <p:nvPr/>
        </p:nvSpPr>
        <p:spPr>
          <a:xfrm>
            <a:off x="8888190" y="3657600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7"/>
          <p:cNvSpPr/>
          <p:nvPr/>
        </p:nvSpPr>
        <p:spPr>
          <a:xfrm>
            <a:off x="9434290" y="3657600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7"/>
          <p:cNvSpPr/>
          <p:nvPr/>
        </p:nvSpPr>
        <p:spPr>
          <a:xfrm>
            <a:off x="9980390" y="3657600"/>
            <a:ext cx="457200" cy="457200"/>
          </a:xfrm>
          <a:prstGeom prst="rect">
            <a:avLst/>
          </a:prstGeom>
          <a:solidFill>
            <a:srgbClr val="FFD96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7"/>
          <p:cNvSpPr/>
          <p:nvPr/>
        </p:nvSpPr>
        <p:spPr>
          <a:xfrm>
            <a:off x="10526490" y="3657600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7"/>
          <p:cNvSpPr/>
          <p:nvPr/>
        </p:nvSpPr>
        <p:spPr>
          <a:xfrm>
            <a:off x="11072590" y="3657600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7"/>
          <p:cNvSpPr/>
          <p:nvPr/>
        </p:nvSpPr>
        <p:spPr>
          <a:xfrm>
            <a:off x="8888190" y="4203700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7"/>
          <p:cNvSpPr/>
          <p:nvPr/>
        </p:nvSpPr>
        <p:spPr>
          <a:xfrm>
            <a:off x="9434290" y="4203700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7"/>
          <p:cNvSpPr/>
          <p:nvPr/>
        </p:nvSpPr>
        <p:spPr>
          <a:xfrm>
            <a:off x="9980390" y="4203700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7"/>
          <p:cNvSpPr/>
          <p:nvPr/>
        </p:nvSpPr>
        <p:spPr>
          <a:xfrm>
            <a:off x="10526490" y="4203700"/>
            <a:ext cx="457200" cy="457200"/>
          </a:xfrm>
          <a:prstGeom prst="rect">
            <a:avLst/>
          </a:prstGeom>
          <a:solidFill>
            <a:srgbClr val="FFD96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7"/>
          <p:cNvSpPr/>
          <p:nvPr/>
        </p:nvSpPr>
        <p:spPr>
          <a:xfrm>
            <a:off x="11072590" y="4203700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7"/>
          <p:cNvSpPr/>
          <p:nvPr/>
        </p:nvSpPr>
        <p:spPr>
          <a:xfrm>
            <a:off x="8888190" y="4749800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7"/>
          <p:cNvSpPr/>
          <p:nvPr/>
        </p:nvSpPr>
        <p:spPr>
          <a:xfrm>
            <a:off x="9434290" y="4749800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7"/>
          <p:cNvSpPr/>
          <p:nvPr/>
        </p:nvSpPr>
        <p:spPr>
          <a:xfrm>
            <a:off x="9980390" y="4749800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7"/>
          <p:cNvSpPr/>
          <p:nvPr/>
        </p:nvSpPr>
        <p:spPr>
          <a:xfrm>
            <a:off x="10526490" y="4749800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7"/>
          <p:cNvSpPr/>
          <p:nvPr/>
        </p:nvSpPr>
        <p:spPr>
          <a:xfrm>
            <a:off x="11072590" y="4749800"/>
            <a:ext cx="457200" cy="457200"/>
          </a:xfrm>
          <a:prstGeom prst="rect">
            <a:avLst/>
          </a:prstGeom>
          <a:solidFill>
            <a:srgbClr val="FFD96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7"/>
          <p:cNvSpPr txBox="1"/>
          <p:nvPr/>
        </p:nvSpPr>
        <p:spPr>
          <a:xfrm>
            <a:off x="7883150" y="2604114"/>
            <a:ext cx="9832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Round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7"/>
          <p:cNvSpPr txBox="1"/>
          <p:nvPr/>
        </p:nvSpPr>
        <p:spPr>
          <a:xfrm>
            <a:off x="7883150" y="4793734"/>
            <a:ext cx="9832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Round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7"/>
          <p:cNvSpPr txBox="1"/>
          <p:nvPr/>
        </p:nvSpPr>
        <p:spPr>
          <a:xfrm>
            <a:off x="7883150" y="3160346"/>
            <a:ext cx="9832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Round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7"/>
          <p:cNvSpPr txBox="1"/>
          <p:nvPr/>
        </p:nvSpPr>
        <p:spPr>
          <a:xfrm>
            <a:off x="7883149" y="3701534"/>
            <a:ext cx="9832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Round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7"/>
          <p:cNvSpPr txBox="1"/>
          <p:nvPr/>
        </p:nvSpPr>
        <p:spPr>
          <a:xfrm>
            <a:off x="7883150" y="4247634"/>
            <a:ext cx="9832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Round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8"/>
          <p:cNvSpPr/>
          <p:nvPr/>
        </p:nvSpPr>
        <p:spPr>
          <a:xfrm>
            <a:off x="0" y="0"/>
            <a:ext cx="12192000" cy="35718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8"/>
          <p:cNvSpPr txBox="1"/>
          <p:nvPr>
            <p:ph type="ctrTitle"/>
          </p:nvPr>
        </p:nvSpPr>
        <p:spPr>
          <a:xfrm>
            <a:off x="0" y="178594"/>
            <a:ext cx="12192000" cy="10223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endParaRPr/>
          </a:p>
        </p:txBody>
      </p:sp>
      <p:sp>
        <p:nvSpPr>
          <p:cNvPr id="388" name="Google Shape;388;p18"/>
          <p:cNvSpPr txBox="1"/>
          <p:nvPr/>
        </p:nvSpPr>
        <p:spPr>
          <a:xfrm>
            <a:off x="429302" y="1548763"/>
            <a:ext cx="1137648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Overfitting occurs when a model has “memorized” the training data, not learned the pattern of the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18"/>
          <p:cNvPicPr preferRelativeResize="0"/>
          <p:nvPr/>
        </p:nvPicPr>
        <p:blipFill rotWithShape="1">
          <a:blip r:embed="rId3">
            <a:alphaModFix/>
          </a:blip>
          <a:srcRect b="0" l="0" r="0" t="3892"/>
          <a:stretch/>
        </p:blipFill>
        <p:spPr>
          <a:xfrm>
            <a:off x="1785324" y="2705436"/>
            <a:ext cx="9256529" cy="3830797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18"/>
          <p:cNvSpPr/>
          <p:nvPr/>
        </p:nvSpPr>
        <p:spPr>
          <a:xfrm>
            <a:off x="1785324" y="6536233"/>
            <a:ext cx="92242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http://scikit-learn.org/stable/auto_examples/model_selection/plot_underfitting_overfitting.html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8"/>
          <p:cNvSpPr txBox="1"/>
          <p:nvPr/>
        </p:nvSpPr>
        <p:spPr>
          <a:xfrm>
            <a:off x="2104373" y="3074768"/>
            <a:ext cx="13277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Underfit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8"/>
          <p:cNvSpPr txBox="1"/>
          <p:nvPr/>
        </p:nvSpPr>
        <p:spPr>
          <a:xfrm>
            <a:off x="5170197" y="3126155"/>
            <a:ext cx="13277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Good Fit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8"/>
          <p:cNvSpPr txBox="1"/>
          <p:nvPr/>
        </p:nvSpPr>
        <p:spPr>
          <a:xfrm>
            <a:off x="8555070" y="3061869"/>
            <a:ext cx="13277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9"/>
          <p:cNvSpPr txBox="1"/>
          <p:nvPr>
            <p:ph idx="1" type="subTitle"/>
          </p:nvPr>
        </p:nvSpPr>
        <p:spPr>
          <a:xfrm>
            <a:off x="166687" y="1629967"/>
            <a:ext cx="10958513" cy="51010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well will a model predict on new data?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Splitting data into “training” and “testing” subsets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way to assess model’s performance on unknown data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tell if a model is overfitting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computationally expensive</a:t>
            </a:r>
            <a:endParaRPr/>
          </a:p>
        </p:txBody>
      </p:sp>
      <p:sp>
        <p:nvSpPr>
          <p:cNvPr id="400" name="Google Shape;400;p19"/>
          <p:cNvSpPr/>
          <p:nvPr/>
        </p:nvSpPr>
        <p:spPr>
          <a:xfrm>
            <a:off x="0" y="0"/>
            <a:ext cx="12192000" cy="35718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9"/>
          <p:cNvSpPr txBox="1"/>
          <p:nvPr/>
        </p:nvSpPr>
        <p:spPr>
          <a:xfrm>
            <a:off x="6843713" y="574357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9"/>
          <p:cNvSpPr txBox="1"/>
          <p:nvPr>
            <p:ph type="ctrTitle"/>
          </p:nvPr>
        </p:nvSpPr>
        <p:spPr>
          <a:xfrm>
            <a:off x="0" y="178594"/>
            <a:ext cx="12192000" cy="10223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 Validation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idx="1" type="subTitle"/>
          </p:nvPr>
        </p:nvSpPr>
        <p:spPr>
          <a:xfrm>
            <a:off x="166687" y="2059108"/>
            <a:ext cx="12025313" cy="3869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“… [E]very aspect of learning or any other feature of intelligence can in principle be so precisely described that a machine can be made to simulate it.”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-John McCarthy (1956)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“Just as electricity transformed almost everything 100 years ago, today I actually have a hard time thinking of an industry that I don’t think AI will transform in the next several years.”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-Andrew Ng (2017)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0" y="0"/>
            <a:ext cx="12192000" cy="35718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6843713" y="574357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>
            <p:ph type="ctrTitle"/>
          </p:nvPr>
        </p:nvSpPr>
        <p:spPr>
          <a:xfrm>
            <a:off x="0" y="178594"/>
            <a:ext cx="12192000" cy="10223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Machine Learning?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0"/>
          <p:cNvSpPr txBox="1"/>
          <p:nvPr>
            <p:ph idx="1" type="subTitle"/>
          </p:nvPr>
        </p:nvSpPr>
        <p:spPr>
          <a:xfrm>
            <a:off x="738187" y="1644253"/>
            <a:ext cx="4819651" cy="466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Ensemble of Decision Trees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multiple decision trees and have them vote on the final output of the model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utilize bagging (</a:t>
            </a:r>
            <a:r>
              <a:rPr b="1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ootstrap </a:t>
            </a:r>
            <a:r>
              <a:rPr b="1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gregat</a:t>
            </a:r>
            <a:r>
              <a:rPr b="1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on data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Hyperparameters: All for decision trees + # of trees in forest</a:t>
            </a:r>
            <a:endParaRPr/>
          </a:p>
        </p:txBody>
      </p:sp>
      <p:sp>
        <p:nvSpPr>
          <p:cNvPr id="409" name="Google Shape;409;p20"/>
          <p:cNvSpPr/>
          <p:nvPr/>
        </p:nvSpPr>
        <p:spPr>
          <a:xfrm>
            <a:off x="0" y="0"/>
            <a:ext cx="12192000" cy="35718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0"/>
          <p:cNvSpPr txBox="1"/>
          <p:nvPr>
            <p:ph type="ctrTitle"/>
          </p:nvPr>
        </p:nvSpPr>
        <p:spPr>
          <a:xfrm>
            <a:off x="0" y="178594"/>
            <a:ext cx="12192000" cy="10223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Forests</a:t>
            </a:r>
            <a:endParaRPr/>
          </a:p>
        </p:txBody>
      </p:sp>
      <p:sp>
        <p:nvSpPr>
          <p:cNvPr id="411" name="Google Shape;411;p20"/>
          <p:cNvSpPr/>
          <p:nvPr/>
        </p:nvSpPr>
        <p:spPr>
          <a:xfrm>
            <a:off x="8618296" y="2146038"/>
            <a:ext cx="381000" cy="38774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0"/>
          <p:cNvSpPr/>
          <p:nvPr/>
        </p:nvSpPr>
        <p:spPr>
          <a:xfrm>
            <a:off x="7785450" y="3383531"/>
            <a:ext cx="381000" cy="38774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0"/>
          <p:cNvSpPr/>
          <p:nvPr/>
        </p:nvSpPr>
        <p:spPr>
          <a:xfrm>
            <a:off x="8436941" y="3389802"/>
            <a:ext cx="381000" cy="38774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4" name="Google Shape;414;p20"/>
          <p:cNvCxnSpPr>
            <a:endCxn id="415" idx="7"/>
          </p:cNvCxnSpPr>
          <p:nvPr/>
        </p:nvCxnSpPr>
        <p:spPr>
          <a:xfrm flipH="1">
            <a:off x="8440117" y="2477020"/>
            <a:ext cx="234000" cy="352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6" name="Google Shape;416;p20"/>
          <p:cNvCxnSpPr>
            <a:endCxn id="417" idx="1"/>
          </p:cNvCxnSpPr>
          <p:nvPr/>
        </p:nvCxnSpPr>
        <p:spPr>
          <a:xfrm>
            <a:off x="8940194" y="2471617"/>
            <a:ext cx="295800" cy="34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5" name="Google Shape;415;p20"/>
          <p:cNvSpPr/>
          <p:nvPr/>
        </p:nvSpPr>
        <p:spPr>
          <a:xfrm>
            <a:off x="8114913" y="2772736"/>
            <a:ext cx="381000" cy="38774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8" name="Google Shape;418;p20"/>
          <p:cNvCxnSpPr/>
          <p:nvPr/>
        </p:nvCxnSpPr>
        <p:spPr>
          <a:xfrm flipH="1">
            <a:off x="8030775" y="3103699"/>
            <a:ext cx="139934" cy="29431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9" name="Google Shape;419;p20"/>
          <p:cNvCxnSpPr/>
          <p:nvPr/>
        </p:nvCxnSpPr>
        <p:spPr>
          <a:xfrm>
            <a:off x="8436941" y="3098455"/>
            <a:ext cx="139934" cy="29431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7" name="Google Shape;417;p20"/>
          <p:cNvSpPr/>
          <p:nvPr/>
        </p:nvSpPr>
        <p:spPr>
          <a:xfrm>
            <a:off x="9180198" y="2756833"/>
            <a:ext cx="381000" cy="38774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0"/>
          <p:cNvSpPr/>
          <p:nvPr/>
        </p:nvSpPr>
        <p:spPr>
          <a:xfrm>
            <a:off x="11009155" y="2541098"/>
            <a:ext cx="381000" cy="38774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0"/>
          <p:cNvSpPr/>
          <p:nvPr/>
        </p:nvSpPr>
        <p:spPr>
          <a:xfrm>
            <a:off x="10349940" y="3771926"/>
            <a:ext cx="381000" cy="38774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20"/>
          <p:cNvSpPr/>
          <p:nvPr/>
        </p:nvSpPr>
        <p:spPr>
          <a:xfrm>
            <a:off x="11001431" y="3778197"/>
            <a:ext cx="381000" cy="38774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3" name="Google Shape;423;p20"/>
          <p:cNvCxnSpPr/>
          <p:nvPr/>
        </p:nvCxnSpPr>
        <p:spPr>
          <a:xfrm flipH="1">
            <a:off x="10925017" y="2872061"/>
            <a:ext cx="139934" cy="29431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4" name="Google Shape;424;p20"/>
          <p:cNvCxnSpPr/>
          <p:nvPr/>
        </p:nvCxnSpPr>
        <p:spPr>
          <a:xfrm>
            <a:off x="11331183" y="2866817"/>
            <a:ext cx="139934" cy="29431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25" name="Google Shape;425;p20"/>
          <p:cNvSpPr/>
          <p:nvPr/>
        </p:nvSpPr>
        <p:spPr>
          <a:xfrm>
            <a:off x="10679403" y="3161131"/>
            <a:ext cx="381000" cy="38774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6" name="Google Shape;426;p20"/>
          <p:cNvCxnSpPr/>
          <p:nvPr/>
        </p:nvCxnSpPr>
        <p:spPr>
          <a:xfrm flipH="1">
            <a:off x="10595265" y="3492094"/>
            <a:ext cx="139934" cy="29431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7" name="Google Shape;427;p20"/>
          <p:cNvCxnSpPr/>
          <p:nvPr/>
        </p:nvCxnSpPr>
        <p:spPr>
          <a:xfrm>
            <a:off x="11001431" y="3486850"/>
            <a:ext cx="139934" cy="29431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28" name="Google Shape;428;p20"/>
          <p:cNvSpPr/>
          <p:nvPr/>
        </p:nvSpPr>
        <p:spPr>
          <a:xfrm>
            <a:off x="11365040" y="3151893"/>
            <a:ext cx="381000" cy="38774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0"/>
          <p:cNvSpPr/>
          <p:nvPr/>
        </p:nvSpPr>
        <p:spPr>
          <a:xfrm>
            <a:off x="10803736" y="4463488"/>
            <a:ext cx="381000" cy="38774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20"/>
          <p:cNvSpPr/>
          <p:nvPr/>
        </p:nvSpPr>
        <p:spPr>
          <a:xfrm>
            <a:off x="10844385" y="5696255"/>
            <a:ext cx="381000" cy="38774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0"/>
          <p:cNvSpPr/>
          <p:nvPr/>
        </p:nvSpPr>
        <p:spPr>
          <a:xfrm>
            <a:off x="11495876" y="5702526"/>
            <a:ext cx="381000" cy="38774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2" name="Google Shape;432;p20"/>
          <p:cNvCxnSpPr/>
          <p:nvPr/>
        </p:nvCxnSpPr>
        <p:spPr>
          <a:xfrm flipH="1">
            <a:off x="10719598" y="4794451"/>
            <a:ext cx="139934" cy="29431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3" name="Google Shape;433;p20"/>
          <p:cNvCxnSpPr/>
          <p:nvPr/>
        </p:nvCxnSpPr>
        <p:spPr>
          <a:xfrm>
            <a:off x="11125764" y="4789207"/>
            <a:ext cx="139934" cy="29431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4" name="Google Shape;434;p20"/>
          <p:cNvSpPr/>
          <p:nvPr/>
        </p:nvSpPr>
        <p:spPr>
          <a:xfrm>
            <a:off x="10473984" y="5083521"/>
            <a:ext cx="381000" cy="38774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5" name="Google Shape;435;p20"/>
          <p:cNvCxnSpPr/>
          <p:nvPr/>
        </p:nvCxnSpPr>
        <p:spPr>
          <a:xfrm flipH="1">
            <a:off x="11089710" y="5416423"/>
            <a:ext cx="139934" cy="29431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6" name="Google Shape;436;p20"/>
          <p:cNvCxnSpPr>
            <a:stCxn id="437" idx="5"/>
          </p:cNvCxnSpPr>
          <p:nvPr/>
        </p:nvCxnSpPr>
        <p:spPr>
          <a:xfrm>
            <a:off x="11484825" y="5405246"/>
            <a:ext cx="150900" cy="30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7" name="Google Shape;437;p20"/>
          <p:cNvSpPr/>
          <p:nvPr/>
        </p:nvSpPr>
        <p:spPr>
          <a:xfrm>
            <a:off x="11159621" y="5074283"/>
            <a:ext cx="381000" cy="38774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0"/>
          <p:cNvSpPr/>
          <p:nvPr/>
        </p:nvSpPr>
        <p:spPr>
          <a:xfrm>
            <a:off x="9502226" y="3383137"/>
            <a:ext cx="381000" cy="38774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9" name="Google Shape;439;p20"/>
          <p:cNvCxnSpPr/>
          <p:nvPr/>
        </p:nvCxnSpPr>
        <p:spPr>
          <a:xfrm>
            <a:off x="9502226" y="3091790"/>
            <a:ext cx="139934" cy="29431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40" name="Google Shape;440;p20"/>
          <p:cNvSpPr/>
          <p:nvPr/>
        </p:nvSpPr>
        <p:spPr>
          <a:xfrm>
            <a:off x="8865343" y="3385076"/>
            <a:ext cx="381000" cy="38774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1" name="Google Shape;441;p20"/>
          <p:cNvCxnSpPr/>
          <p:nvPr/>
        </p:nvCxnSpPr>
        <p:spPr>
          <a:xfrm flipH="1">
            <a:off x="9110668" y="3105244"/>
            <a:ext cx="139934" cy="29431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42" name="Google Shape;442;p20"/>
          <p:cNvSpPr/>
          <p:nvPr/>
        </p:nvSpPr>
        <p:spPr>
          <a:xfrm>
            <a:off x="8346726" y="4095945"/>
            <a:ext cx="381000" cy="38774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0"/>
          <p:cNvSpPr/>
          <p:nvPr/>
        </p:nvSpPr>
        <p:spPr>
          <a:xfrm>
            <a:off x="8265040" y="5970832"/>
            <a:ext cx="381000" cy="38774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20"/>
          <p:cNvSpPr/>
          <p:nvPr/>
        </p:nvSpPr>
        <p:spPr>
          <a:xfrm>
            <a:off x="8916531" y="5977103"/>
            <a:ext cx="381000" cy="38774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5" name="Google Shape;445;p20"/>
          <p:cNvCxnSpPr>
            <a:endCxn id="446" idx="7"/>
          </p:cNvCxnSpPr>
          <p:nvPr/>
        </p:nvCxnSpPr>
        <p:spPr>
          <a:xfrm flipH="1">
            <a:off x="8168547" y="4426927"/>
            <a:ext cx="234000" cy="352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7" name="Google Shape;447;p20"/>
          <p:cNvCxnSpPr>
            <a:endCxn id="448" idx="1"/>
          </p:cNvCxnSpPr>
          <p:nvPr/>
        </p:nvCxnSpPr>
        <p:spPr>
          <a:xfrm>
            <a:off x="8668624" y="4421524"/>
            <a:ext cx="295800" cy="34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46" name="Google Shape;446;p20"/>
          <p:cNvSpPr/>
          <p:nvPr/>
        </p:nvSpPr>
        <p:spPr>
          <a:xfrm>
            <a:off x="7843343" y="4722643"/>
            <a:ext cx="381000" cy="38774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9" name="Google Shape;449;p20"/>
          <p:cNvCxnSpPr/>
          <p:nvPr/>
        </p:nvCxnSpPr>
        <p:spPr>
          <a:xfrm flipH="1">
            <a:off x="8510365" y="5691000"/>
            <a:ext cx="139934" cy="29431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0" name="Google Shape;450;p20"/>
          <p:cNvCxnSpPr/>
          <p:nvPr/>
        </p:nvCxnSpPr>
        <p:spPr>
          <a:xfrm>
            <a:off x="8916531" y="5685756"/>
            <a:ext cx="139934" cy="29431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48" name="Google Shape;448;p20"/>
          <p:cNvSpPr/>
          <p:nvPr/>
        </p:nvSpPr>
        <p:spPr>
          <a:xfrm>
            <a:off x="8908628" y="4706740"/>
            <a:ext cx="381000" cy="38774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20"/>
          <p:cNvSpPr/>
          <p:nvPr/>
        </p:nvSpPr>
        <p:spPr>
          <a:xfrm>
            <a:off x="9230656" y="5333044"/>
            <a:ext cx="381000" cy="38774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2" name="Google Shape;452;p20"/>
          <p:cNvCxnSpPr/>
          <p:nvPr/>
        </p:nvCxnSpPr>
        <p:spPr>
          <a:xfrm>
            <a:off x="9230656" y="5041697"/>
            <a:ext cx="139934" cy="29431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53" name="Google Shape;453;p20"/>
          <p:cNvSpPr/>
          <p:nvPr/>
        </p:nvSpPr>
        <p:spPr>
          <a:xfrm>
            <a:off x="8593773" y="5334983"/>
            <a:ext cx="381000" cy="38774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4" name="Google Shape;454;p20"/>
          <p:cNvCxnSpPr/>
          <p:nvPr/>
        </p:nvCxnSpPr>
        <p:spPr>
          <a:xfrm flipH="1">
            <a:off x="8839098" y="5055151"/>
            <a:ext cx="139934" cy="29431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1"/>
          <p:cNvSpPr txBox="1"/>
          <p:nvPr>
            <p:ph idx="1" type="subTitle"/>
          </p:nvPr>
        </p:nvSpPr>
        <p:spPr>
          <a:xfrm>
            <a:off x="738187" y="1650516"/>
            <a:ext cx="4819651" cy="4775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Pros: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Unlikely to overfit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order for overfitting to happen: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majority of classifiers would have to misclassify an instance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majority of weights would have to be incorrect in regression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easy to visualize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1"/>
          <p:cNvSpPr/>
          <p:nvPr/>
        </p:nvSpPr>
        <p:spPr>
          <a:xfrm>
            <a:off x="0" y="0"/>
            <a:ext cx="12192000" cy="35718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21"/>
          <p:cNvSpPr txBox="1"/>
          <p:nvPr/>
        </p:nvSpPr>
        <p:spPr>
          <a:xfrm>
            <a:off x="6843713" y="574357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1"/>
          <p:cNvSpPr txBox="1"/>
          <p:nvPr>
            <p:ph type="ctrTitle"/>
          </p:nvPr>
        </p:nvSpPr>
        <p:spPr>
          <a:xfrm>
            <a:off x="0" y="178594"/>
            <a:ext cx="12192000" cy="10223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Forests</a:t>
            </a:r>
            <a:endParaRPr/>
          </a:p>
        </p:txBody>
      </p:sp>
      <p:sp>
        <p:nvSpPr>
          <p:cNvPr id="464" name="Google Shape;464;p21"/>
          <p:cNvSpPr/>
          <p:nvPr/>
        </p:nvSpPr>
        <p:spPr>
          <a:xfrm>
            <a:off x="7687659" y="2001833"/>
            <a:ext cx="381000" cy="38774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1"/>
          <p:cNvSpPr/>
          <p:nvPr/>
        </p:nvSpPr>
        <p:spPr>
          <a:xfrm>
            <a:off x="7028444" y="3232661"/>
            <a:ext cx="381000" cy="38774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1"/>
          <p:cNvSpPr/>
          <p:nvPr/>
        </p:nvSpPr>
        <p:spPr>
          <a:xfrm>
            <a:off x="7679935" y="3238932"/>
            <a:ext cx="381000" cy="38774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7" name="Google Shape;467;p21"/>
          <p:cNvCxnSpPr/>
          <p:nvPr/>
        </p:nvCxnSpPr>
        <p:spPr>
          <a:xfrm flipH="1">
            <a:off x="7603521" y="2332796"/>
            <a:ext cx="139934" cy="29431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8" name="Google Shape;468;p21"/>
          <p:cNvCxnSpPr/>
          <p:nvPr/>
        </p:nvCxnSpPr>
        <p:spPr>
          <a:xfrm>
            <a:off x="8009687" y="2327552"/>
            <a:ext cx="139934" cy="29431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9" name="Google Shape;469;p21"/>
          <p:cNvSpPr/>
          <p:nvPr/>
        </p:nvSpPr>
        <p:spPr>
          <a:xfrm>
            <a:off x="7357907" y="2621866"/>
            <a:ext cx="381000" cy="38774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0" name="Google Shape;470;p21"/>
          <p:cNvCxnSpPr/>
          <p:nvPr/>
        </p:nvCxnSpPr>
        <p:spPr>
          <a:xfrm flipH="1">
            <a:off x="7273769" y="2952829"/>
            <a:ext cx="139934" cy="29431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1" name="Google Shape;471;p21"/>
          <p:cNvCxnSpPr/>
          <p:nvPr/>
        </p:nvCxnSpPr>
        <p:spPr>
          <a:xfrm>
            <a:off x="7679935" y="2947585"/>
            <a:ext cx="139934" cy="29431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72" name="Google Shape;472;p21"/>
          <p:cNvSpPr/>
          <p:nvPr/>
        </p:nvSpPr>
        <p:spPr>
          <a:xfrm>
            <a:off x="8043544" y="2612628"/>
            <a:ext cx="381000" cy="38774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21"/>
          <p:cNvSpPr/>
          <p:nvPr/>
        </p:nvSpPr>
        <p:spPr>
          <a:xfrm>
            <a:off x="10008729" y="1995561"/>
            <a:ext cx="381000" cy="38774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1"/>
          <p:cNvSpPr/>
          <p:nvPr/>
        </p:nvSpPr>
        <p:spPr>
          <a:xfrm>
            <a:off x="9349514" y="3226389"/>
            <a:ext cx="381000" cy="38774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1"/>
          <p:cNvSpPr/>
          <p:nvPr/>
        </p:nvSpPr>
        <p:spPr>
          <a:xfrm>
            <a:off x="10001005" y="3232660"/>
            <a:ext cx="381000" cy="38774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6" name="Google Shape;476;p21"/>
          <p:cNvCxnSpPr/>
          <p:nvPr/>
        </p:nvCxnSpPr>
        <p:spPr>
          <a:xfrm flipH="1">
            <a:off x="9924591" y="2326524"/>
            <a:ext cx="139934" cy="29431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7" name="Google Shape;477;p21"/>
          <p:cNvCxnSpPr/>
          <p:nvPr/>
        </p:nvCxnSpPr>
        <p:spPr>
          <a:xfrm>
            <a:off x="10330757" y="2321280"/>
            <a:ext cx="139934" cy="29431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78" name="Google Shape;478;p21"/>
          <p:cNvSpPr/>
          <p:nvPr/>
        </p:nvSpPr>
        <p:spPr>
          <a:xfrm>
            <a:off x="9678977" y="2615594"/>
            <a:ext cx="381000" cy="38774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9" name="Google Shape;479;p21"/>
          <p:cNvCxnSpPr/>
          <p:nvPr/>
        </p:nvCxnSpPr>
        <p:spPr>
          <a:xfrm flipH="1">
            <a:off x="9594839" y="2946557"/>
            <a:ext cx="139934" cy="29431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0" name="Google Shape;480;p21"/>
          <p:cNvCxnSpPr/>
          <p:nvPr/>
        </p:nvCxnSpPr>
        <p:spPr>
          <a:xfrm>
            <a:off x="10001005" y="2941313"/>
            <a:ext cx="139934" cy="29431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81" name="Google Shape;481;p21"/>
          <p:cNvSpPr/>
          <p:nvPr/>
        </p:nvSpPr>
        <p:spPr>
          <a:xfrm>
            <a:off x="10364614" y="2606356"/>
            <a:ext cx="381000" cy="38774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21"/>
          <p:cNvSpPr/>
          <p:nvPr/>
        </p:nvSpPr>
        <p:spPr>
          <a:xfrm>
            <a:off x="7687659" y="4218185"/>
            <a:ext cx="381000" cy="38774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21"/>
          <p:cNvSpPr/>
          <p:nvPr/>
        </p:nvSpPr>
        <p:spPr>
          <a:xfrm>
            <a:off x="7028444" y="5449013"/>
            <a:ext cx="381000" cy="38774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21"/>
          <p:cNvSpPr/>
          <p:nvPr/>
        </p:nvSpPr>
        <p:spPr>
          <a:xfrm>
            <a:off x="7679935" y="5455284"/>
            <a:ext cx="381000" cy="38774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5" name="Google Shape;485;p21"/>
          <p:cNvCxnSpPr/>
          <p:nvPr/>
        </p:nvCxnSpPr>
        <p:spPr>
          <a:xfrm flipH="1">
            <a:off x="7603521" y="4549148"/>
            <a:ext cx="139934" cy="29431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6" name="Google Shape;486;p21"/>
          <p:cNvCxnSpPr/>
          <p:nvPr/>
        </p:nvCxnSpPr>
        <p:spPr>
          <a:xfrm>
            <a:off x="8009687" y="4543904"/>
            <a:ext cx="139934" cy="29431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87" name="Google Shape;487;p21"/>
          <p:cNvSpPr/>
          <p:nvPr/>
        </p:nvSpPr>
        <p:spPr>
          <a:xfrm>
            <a:off x="7357907" y="4838218"/>
            <a:ext cx="381000" cy="38774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8" name="Google Shape;488;p21"/>
          <p:cNvCxnSpPr/>
          <p:nvPr/>
        </p:nvCxnSpPr>
        <p:spPr>
          <a:xfrm flipH="1">
            <a:off x="7273769" y="5169181"/>
            <a:ext cx="139934" cy="29431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9" name="Google Shape;489;p21"/>
          <p:cNvCxnSpPr/>
          <p:nvPr/>
        </p:nvCxnSpPr>
        <p:spPr>
          <a:xfrm>
            <a:off x="7679935" y="5163937"/>
            <a:ext cx="139934" cy="29431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90" name="Google Shape;490;p21"/>
          <p:cNvSpPr/>
          <p:nvPr/>
        </p:nvSpPr>
        <p:spPr>
          <a:xfrm>
            <a:off x="8043544" y="4828980"/>
            <a:ext cx="381000" cy="38774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1"/>
          <p:cNvSpPr/>
          <p:nvPr/>
        </p:nvSpPr>
        <p:spPr>
          <a:xfrm>
            <a:off x="10007980" y="4211913"/>
            <a:ext cx="381000" cy="38774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1"/>
          <p:cNvSpPr/>
          <p:nvPr/>
        </p:nvSpPr>
        <p:spPr>
          <a:xfrm>
            <a:off x="9348765" y="5442741"/>
            <a:ext cx="381000" cy="38774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1"/>
          <p:cNvSpPr/>
          <p:nvPr/>
        </p:nvSpPr>
        <p:spPr>
          <a:xfrm>
            <a:off x="10000256" y="5449012"/>
            <a:ext cx="381000" cy="38774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4" name="Google Shape;494;p21"/>
          <p:cNvCxnSpPr/>
          <p:nvPr/>
        </p:nvCxnSpPr>
        <p:spPr>
          <a:xfrm flipH="1">
            <a:off x="9923842" y="4542876"/>
            <a:ext cx="139934" cy="29431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5" name="Google Shape;495;p21"/>
          <p:cNvCxnSpPr/>
          <p:nvPr/>
        </p:nvCxnSpPr>
        <p:spPr>
          <a:xfrm>
            <a:off x="10330008" y="4537632"/>
            <a:ext cx="139934" cy="29431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96" name="Google Shape;496;p21"/>
          <p:cNvSpPr/>
          <p:nvPr/>
        </p:nvSpPr>
        <p:spPr>
          <a:xfrm>
            <a:off x="9678228" y="4831946"/>
            <a:ext cx="381000" cy="38774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7" name="Google Shape;497;p21"/>
          <p:cNvCxnSpPr/>
          <p:nvPr/>
        </p:nvCxnSpPr>
        <p:spPr>
          <a:xfrm flipH="1">
            <a:off x="9594090" y="5162909"/>
            <a:ext cx="139934" cy="29431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8" name="Google Shape;498;p21"/>
          <p:cNvCxnSpPr/>
          <p:nvPr/>
        </p:nvCxnSpPr>
        <p:spPr>
          <a:xfrm>
            <a:off x="10000256" y="5157665"/>
            <a:ext cx="139934" cy="29431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99" name="Google Shape;499;p21"/>
          <p:cNvSpPr/>
          <p:nvPr/>
        </p:nvSpPr>
        <p:spPr>
          <a:xfrm>
            <a:off x="10363865" y="4822708"/>
            <a:ext cx="381000" cy="38774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2"/>
          <p:cNvSpPr txBox="1"/>
          <p:nvPr>
            <p:ph idx="1" type="subTitle"/>
          </p:nvPr>
        </p:nvSpPr>
        <p:spPr>
          <a:xfrm>
            <a:off x="738187" y="1644254"/>
            <a:ext cx="5192713" cy="509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ML algorithm used for complex tasks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Inspired by how brains function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 in many “flavors”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Perceptrons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Convolution NN’s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NN’s</a:t>
            </a:r>
            <a:endParaRPr/>
          </a:p>
          <a:p>
            <a:pPr indent="-215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Hyperparameters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nodes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Degree of connectivity of nodes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layers in network</a:t>
            </a:r>
            <a:endParaRPr/>
          </a:p>
        </p:txBody>
      </p:sp>
      <p:sp>
        <p:nvSpPr>
          <p:cNvPr id="506" name="Google Shape;506;p22"/>
          <p:cNvSpPr/>
          <p:nvPr/>
        </p:nvSpPr>
        <p:spPr>
          <a:xfrm>
            <a:off x="0" y="0"/>
            <a:ext cx="12192000" cy="35718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22"/>
          <p:cNvSpPr txBox="1"/>
          <p:nvPr/>
        </p:nvSpPr>
        <p:spPr>
          <a:xfrm>
            <a:off x="6337826" y="57609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22"/>
          <p:cNvSpPr txBox="1"/>
          <p:nvPr>
            <p:ph type="ctrTitle"/>
          </p:nvPr>
        </p:nvSpPr>
        <p:spPr>
          <a:xfrm>
            <a:off x="0" y="178594"/>
            <a:ext cx="12192000" cy="10223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Neural Networks</a:t>
            </a:r>
            <a:endParaRPr/>
          </a:p>
        </p:txBody>
      </p:sp>
      <p:pic>
        <p:nvPicPr>
          <p:cNvPr id="509" name="Google Shape;50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7892" y="4685720"/>
            <a:ext cx="1533638" cy="1533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7384" y="1714224"/>
            <a:ext cx="3546706" cy="92698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22"/>
          <p:cNvSpPr/>
          <p:nvPr/>
        </p:nvSpPr>
        <p:spPr>
          <a:xfrm>
            <a:off x="8085148" y="2655362"/>
            <a:ext cx="35902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https://en.wikipedia.org/wiki/AlphaGo</a:t>
            </a:r>
            <a:endParaRPr b="0" i="0" sz="14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22"/>
          <p:cNvSpPr/>
          <p:nvPr/>
        </p:nvSpPr>
        <p:spPr>
          <a:xfrm>
            <a:off x="6047891" y="6236757"/>
            <a:ext cx="249651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http://logos.wikia.com/wiki/Siri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3" name="Google Shape;51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10247" y="3499001"/>
            <a:ext cx="3417420" cy="696544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22"/>
          <p:cNvSpPr/>
          <p:nvPr/>
        </p:nvSpPr>
        <p:spPr>
          <a:xfrm>
            <a:off x="7988091" y="4065124"/>
            <a:ext cx="28892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https://www.tensorflow.org/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5" name="Google Shape;515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050295" y="4012280"/>
            <a:ext cx="2849844" cy="284572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22"/>
          <p:cNvSpPr/>
          <p:nvPr/>
        </p:nvSpPr>
        <p:spPr>
          <a:xfrm>
            <a:off x="9490638" y="6219358"/>
            <a:ext cx="240950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http://fortune.com/2016/02/02/new-uber-logo/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3"/>
          <p:cNvSpPr/>
          <p:nvPr/>
        </p:nvSpPr>
        <p:spPr>
          <a:xfrm>
            <a:off x="0" y="0"/>
            <a:ext cx="12192000" cy="35718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3"/>
          <p:cNvSpPr txBox="1"/>
          <p:nvPr>
            <p:ph type="ctrTitle"/>
          </p:nvPr>
        </p:nvSpPr>
        <p:spPr>
          <a:xfrm>
            <a:off x="0" y="178594"/>
            <a:ext cx="12192000" cy="10223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Structure</a:t>
            </a:r>
            <a:endParaRPr/>
          </a:p>
        </p:txBody>
      </p:sp>
      <p:pic>
        <p:nvPicPr>
          <p:cNvPr id="524" name="Google Shape;52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8100" y="2240696"/>
            <a:ext cx="70358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23"/>
          <p:cNvSpPr/>
          <p:nvPr/>
        </p:nvSpPr>
        <p:spPr>
          <a:xfrm>
            <a:off x="2578100" y="6197431"/>
            <a:ext cx="7035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https://www.quora.com/What-is-the-intuition-behind-neural-networks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3"/>
          <p:cNvSpPr txBox="1"/>
          <p:nvPr/>
        </p:nvSpPr>
        <p:spPr>
          <a:xfrm>
            <a:off x="2941402" y="1352262"/>
            <a:ext cx="73930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3"/>
          <p:cNvSpPr txBox="1"/>
          <p:nvPr/>
        </p:nvSpPr>
        <p:spPr>
          <a:xfrm>
            <a:off x="8413749" y="1352262"/>
            <a:ext cx="9316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Layer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23"/>
          <p:cNvSpPr/>
          <p:nvPr/>
        </p:nvSpPr>
        <p:spPr>
          <a:xfrm>
            <a:off x="3152305" y="2240696"/>
            <a:ext cx="317500" cy="51520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23"/>
          <p:cNvSpPr/>
          <p:nvPr/>
        </p:nvSpPr>
        <p:spPr>
          <a:xfrm>
            <a:off x="8720832" y="2206883"/>
            <a:ext cx="317500" cy="80661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23"/>
          <p:cNvSpPr/>
          <p:nvPr/>
        </p:nvSpPr>
        <p:spPr>
          <a:xfrm rot="-5400000">
            <a:off x="5697474" y="90671"/>
            <a:ext cx="795694" cy="4026763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23"/>
          <p:cNvSpPr txBox="1"/>
          <p:nvPr/>
        </p:nvSpPr>
        <p:spPr>
          <a:xfrm>
            <a:off x="5239605" y="1239291"/>
            <a:ext cx="171143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Layers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3"/>
          <p:cNvSpPr txBox="1"/>
          <p:nvPr/>
        </p:nvSpPr>
        <p:spPr>
          <a:xfrm>
            <a:off x="3611939" y="5715177"/>
            <a:ext cx="5597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3" name="Google Shape;533;p23"/>
          <p:cNvCxnSpPr/>
          <p:nvPr/>
        </p:nvCxnSpPr>
        <p:spPr>
          <a:xfrm rot="10800000">
            <a:off x="3891823" y="5181600"/>
            <a:ext cx="0" cy="53357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4" name="Google Shape;534;p23"/>
          <p:cNvCxnSpPr>
            <a:stCxn id="532" idx="3"/>
          </p:cNvCxnSpPr>
          <p:nvPr/>
        </p:nvCxnSpPr>
        <p:spPr>
          <a:xfrm flipH="1" rot="10800000">
            <a:off x="4171708" y="5181643"/>
            <a:ext cx="590700" cy="71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35" name="Google Shape;535;p23"/>
          <p:cNvSpPr txBox="1"/>
          <p:nvPr/>
        </p:nvSpPr>
        <p:spPr>
          <a:xfrm>
            <a:off x="1435100" y="3914863"/>
            <a:ext cx="8477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3"/>
          <p:cNvSpPr txBox="1"/>
          <p:nvPr/>
        </p:nvSpPr>
        <p:spPr>
          <a:xfrm>
            <a:off x="9817100" y="3914863"/>
            <a:ext cx="19027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4"/>
          <p:cNvSpPr txBox="1"/>
          <p:nvPr>
            <p:ph idx="1" type="subTitle"/>
          </p:nvPr>
        </p:nvSpPr>
        <p:spPr>
          <a:xfrm>
            <a:off x="738187" y="1644254"/>
            <a:ext cx="5305426" cy="39421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Outputs from units in previous layers combined with their weights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contains an activation function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Threshold Unit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Hyperbolic Tangent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Sigmoid (Logistic) 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Rectified Linear Unit</a:t>
            </a:r>
            <a:endParaRPr/>
          </a:p>
          <a:p>
            <a:pPr indent="-215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is output of activation function</a:t>
            </a:r>
            <a:endParaRPr/>
          </a:p>
          <a:p>
            <a:pPr indent="-215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24"/>
          <p:cNvSpPr/>
          <p:nvPr/>
        </p:nvSpPr>
        <p:spPr>
          <a:xfrm>
            <a:off x="0" y="0"/>
            <a:ext cx="12192000" cy="35718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24"/>
          <p:cNvSpPr txBox="1"/>
          <p:nvPr/>
        </p:nvSpPr>
        <p:spPr>
          <a:xfrm>
            <a:off x="6843713" y="574357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24"/>
          <p:cNvSpPr txBox="1"/>
          <p:nvPr>
            <p:ph type="ctrTitle"/>
          </p:nvPr>
        </p:nvSpPr>
        <p:spPr>
          <a:xfrm>
            <a:off x="0" y="178594"/>
            <a:ext cx="12192000" cy="10223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Layers</a:t>
            </a:r>
            <a:endParaRPr/>
          </a:p>
        </p:txBody>
      </p:sp>
      <p:sp>
        <p:nvSpPr>
          <p:cNvPr id="546" name="Google Shape;546;p24"/>
          <p:cNvSpPr/>
          <p:nvPr/>
        </p:nvSpPr>
        <p:spPr>
          <a:xfrm>
            <a:off x="9829800" y="3023533"/>
            <a:ext cx="1219200" cy="12192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7" name="Google Shape;547;p24"/>
          <p:cNvCxnSpPr>
            <a:endCxn id="546" idx="1"/>
          </p:cNvCxnSpPr>
          <p:nvPr/>
        </p:nvCxnSpPr>
        <p:spPr>
          <a:xfrm>
            <a:off x="7886748" y="2287081"/>
            <a:ext cx="2121600" cy="915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48" name="Google Shape;548;p24"/>
          <p:cNvCxnSpPr>
            <a:endCxn id="546" idx="2"/>
          </p:cNvCxnSpPr>
          <p:nvPr/>
        </p:nvCxnSpPr>
        <p:spPr>
          <a:xfrm>
            <a:off x="7848600" y="3633133"/>
            <a:ext cx="198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49" name="Google Shape;549;p24"/>
          <p:cNvCxnSpPr>
            <a:endCxn id="546" idx="3"/>
          </p:cNvCxnSpPr>
          <p:nvPr/>
        </p:nvCxnSpPr>
        <p:spPr>
          <a:xfrm flipH="1" rot="10800000">
            <a:off x="7886748" y="4064185"/>
            <a:ext cx="2121600" cy="915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50" name="Google Shape;550;p24"/>
          <p:cNvSpPr txBox="1"/>
          <p:nvPr/>
        </p:nvSpPr>
        <p:spPr>
          <a:xfrm>
            <a:off x="7466764" y="1886823"/>
            <a:ext cx="3818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24"/>
          <p:cNvSpPr txBox="1"/>
          <p:nvPr/>
        </p:nvSpPr>
        <p:spPr>
          <a:xfrm>
            <a:off x="7454064" y="3404046"/>
            <a:ext cx="3818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24"/>
          <p:cNvSpPr txBox="1"/>
          <p:nvPr/>
        </p:nvSpPr>
        <p:spPr>
          <a:xfrm>
            <a:off x="7504864" y="4779278"/>
            <a:ext cx="3818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24"/>
          <p:cNvSpPr txBox="1"/>
          <p:nvPr/>
        </p:nvSpPr>
        <p:spPr>
          <a:xfrm>
            <a:off x="8756606" y="2286933"/>
            <a:ext cx="4539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24"/>
          <p:cNvSpPr txBox="1"/>
          <p:nvPr/>
        </p:nvSpPr>
        <p:spPr>
          <a:xfrm>
            <a:off x="8756606" y="3202066"/>
            <a:ext cx="4539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24"/>
          <p:cNvSpPr txBox="1"/>
          <p:nvPr/>
        </p:nvSpPr>
        <p:spPr>
          <a:xfrm>
            <a:off x="8756606" y="4033227"/>
            <a:ext cx="4539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6" name="Google Shape;556;p24"/>
          <p:cNvCxnSpPr>
            <a:endCxn id="546" idx="4"/>
          </p:cNvCxnSpPr>
          <p:nvPr/>
        </p:nvCxnSpPr>
        <p:spPr>
          <a:xfrm rot="10800000">
            <a:off x="10439400" y="4242733"/>
            <a:ext cx="0" cy="1531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57" name="Google Shape;557;p24"/>
          <p:cNvSpPr txBox="1"/>
          <p:nvPr/>
        </p:nvSpPr>
        <p:spPr>
          <a:xfrm>
            <a:off x="9947663" y="5774353"/>
            <a:ext cx="98347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threshold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8" name="Google Shape;558;p24"/>
          <p:cNvCxnSpPr/>
          <p:nvPr/>
        </p:nvCxnSpPr>
        <p:spPr>
          <a:xfrm>
            <a:off x="11049000" y="3633133"/>
            <a:ext cx="798513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5"/>
          <p:cNvSpPr txBox="1"/>
          <p:nvPr>
            <p:ph idx="1" type="subTitle"/>
          </p:nvPr>
        </p:nvSpPr>
        <p:spPr>
          <a:xfrm>
            <a:off x="738187" y="1644253"/>
            <a:ext cx="5305426" cy="4468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involves sending data through the NN and updating the weights (w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to reduce error on the training set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“Back Propagation” can be used to update the weights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observed at output layer can be pushed back and distributed throughout hidden layers</a:t>
            </a:r>
            <a:endParaRPr/>
          </a:p>
          <a:p>
            <a:pPr indent="-215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 is to find global minimum of the error.</a:t>
            </a:r>
            <a:endParaRPr/>
          </a:p>
          <a:p>
            <a:pPr indent="-215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25"/>
          <p:cNvSpPr/>
          <p:nvPr/>
        </p:nvSpPr>
        <p:spPr>
          <a:xfrm>
            <a:off x="0" y="0"/>
            <a:ext cx="12192000" cy="35718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25"/>
          <p:cNvSpPr txBox="1"/>
          <p:nvPr/>
        </p:nvSpPr>
        <p:spPr>
          <a:xfrm>
            <a:off x="6843713" y="574357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25"/>
          <p:cNvSpPr txBox="1"/>
          <p:nvPr>
            <p:ph type="ctrTitle"/>
          </p:nvPr>
        </p:nvSpPr>
        <p:spPr>
          <a:xfrm>
            <a:off x="0" y="178594"/>
            <a:ext cx="12192000" cy="10223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Layers</a:t>
            </a:r>
            <a:endParaRPr/>
          </a:p>
        </p:txBody>
      </p:sp>
      <p:pic>
        <p:nvPicPr>
          <p:cNvPr id="568" name="Google Shape;56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69" y="3975285"/>
            <a:ext cx="3149462" cy="2362096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25"/>
          <p:cNvSpPr/>
          <p:nvPr/>
        </p:nvSpPr>
        <p:spPr>
          <a:xfrm>
            <a:off x="8382069" y="6337381"/>
            <a:ext cx="314861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https://www.mathworks.com/help/matlab/ref/surf.html</a:t>
            </a:r>
            <a:endParaRPr b="0" i="0" sz="10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0" name="Google Shape;57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55487" y="1716090"/>
            <a:ext cx="2280813" cy="2156295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25"/>
          <p:cNvSpPr/>
          <p:nvPr/>
        </p:nvSpPr>
        <p:spPr>
          <a:xfrm rot="10800000">
            <a:off x="10416593" y="5393809"/>
            <a:ext cx="492707" cy="3402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25"/>
          <p:cNvSpPr txBox="1"/>
          <p:nvPr/>
        </p:nvSpPr>
        <p:spPr>
          <a:xfrm>
            <a:off x="10909300" y="5393809"/>
            <a:ext cx="11208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6"/>
          <p:cNvSpPr txBox="1"/>
          <p:nvPr>
            <p:ph idx="1" type="subTitle"/>
          </p:nvPr>
        </p:nvSpPr>
        <p:spPr>
          <a:xfrm>
            <a:off x="738187" y="1644254"/>
            <a:ext cx="6105526" cy="4718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Gives predictions or value of regression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node at previous layer connected to every output node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nodes can contain simple activation functions to classify a sample or predict a regression value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data points, all nodes in output layer produce an output value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26"/>
          <p:cNvSpPr/>
          <p:nvPr/>
        </p:nvSpPr>
        <p:spPr>
          <a:xfrm>
            <a:off x="0" y="0"/>
            <a:ext cx="12192000" cy="35718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26"/>
          <p:cNvSpPr txBox="1"/>
          <p:nvPr/>
        </p:nvSpPr>
        <p:spPr>
          <a:xfrm>
            <a:off x="6843713" y="574357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26"/>
          <p:cNvSpPr txBox="1"/>
          <p:nvPr>
            <p:ph type="ctrTitle"/>
          </p:nvPr>
        </p:nvSpPr>
        <p:spPr>
          <a:xfrm>
            <a:off x="0" y="178594"/>
            <a:ext cx="12192000" cy="10223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Layers</a:t>
            </a:r>
            <a:endParaRPr/>
          </a:p>
        </p:txBody>
      </p:sp>
      <p:pic>
        <p:nvPicPr>
          <p:cNvPr id="582" name="Google Shape;582;p26"/>
          <p:cNvPicPr preferRelativeResize="0"/>
          <p:nvPr/>
        </p:nvPicPr>
        <p:blipFill rotWithShape="1">
          <a:blip r:embed="rId3">
            <a:alphaModFix/>
          </a:blip>
          <a:srcRect b="0" l="74007" r="0" t="0"/>
          <a:stretch/>
        </p:blipFill>
        <p:spPr>
          <a:xfrm>
            <a:off x="8915400" y="1644254"/>
            <a:ext cx="2349500" cy="4894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7"/>
          <p:cNvSpPr txBox="1"/>
          <p:nvPr>
            <p:ph idx="1" type="subTitle"/>
          </p:nvPr>
        </p:nvSpPr>
        <p:spPr>
          <a:xfrm>
            <a:off x="738187" y="1644254"/>
            <a:ext cx="5192713" cy="39421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Pros: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Capable of performing complex tasks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Robust and tolerant to faults</a:t>
            </a:r>
            <a:endParaRPr/>
          </a:p>
          <a:p>
            <a:pPr indent="-215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Cons: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a long time to train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parameters to tune properly</a:t>
            </a:r>
            <a:endParaRPr/>
          </a:p>
          <a:p>
            <a:pPr indent="-342900" lvl="2" marL="12573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hidden layers</a:t>
            </a:r>
            <a:endParaRPr/>
          </a:p>
          <a:p>
            <a:pPr indent="-342900" lvl="2" marL="12573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nodes in hidden layers</a:t>
            </a:r>
            <a:endParaRPr/>
          </a:p>
          <a:p>
            <a:pPr indent="-342900" lvl="2" marL="12573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Back-propagation requires labelled data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NN’s require a lot of data</a:t>
            </a: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0" y="0"/>
            <a:ext cx="12192000" cy="35718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27"/>
          <p:cNvSpPr txBox="1"/>
          <p:nvPr/>
        </p:nvSpPr>
        <p:spPr>
          <a:xfrm>
            <a:off x="6843713" y="574357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27"/>
          <p:cNvSpPr txBox="1"/>
          <p:nvPr>
            <p:ph type="ctrTitle"/>
          </p:nvPr>
        </p:nvSpPr>
        <p:spPr>
          <a:xfrm>
            <a:off x="0" y="178594"/>
            <a:ext cx="12192000" cy="10223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Neural Networks Recap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8"/>
          <p:cNvSpPr txBox="1"/>
          <p:nvPr>
            <p:ph idx="1" type="subTitle"/>
          </p:nvPr>
        </p:nvSpPr>
        <p:spPr>
          <a:xfrm>
            <a:off x="166687" y="1629967"/>
            <a:ext cx="6551613" cy="4821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class labels are predicted correctly?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for assessment: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Confusion Matrix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 Score</a:t>
            </a:r>
            <a:endParaRPr/>
          </a:p>
        </p:txBody>
      </p:sp>
      <p:sp>
        <p:nvSpPr>
          <p:cNvPr id="598" name="Google Shape;598;p28"/>
          <p:cNvSpPr/>
          <p:nvPr/>
        </p:nvSpPr>
        <p:spPr>
          <a:xfrm>
            <a:off x="0" y="0"/>
            <a:ext cx="12192000" cy="35718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28"/>
          <p:cNvSpPr txBox="1"/>
          <p:nvPr/>
        </p:nvSpPr>
        <p:spPr>
          <a:xfrm>
            <a:off x="6843713" y="574357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28"/>
          <p:cNvSpPr txBox="1"/>
          <p:nvPr>
            <p:ph type="ctrTitle"/>
          </p:nvPr>
        </p:nvSpPr>
        <p:spPr>
          <a:xfrm>
            <a:off x="0" y="178594"/>
            <a:ext cx="12192000" cy="10223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Assessing Classifier Performance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9"/>
          <p:cNvSpPr txBox="1"/>
          <p:nvPr>
            <p:ph idx="1" type="subTitle"/>
          </p:nvPr>
        </p:nvSpPr>
        <p:spPr>
          <a:xfrm>
            <a:off x="166687" y="1680766"/>
            <a:ext cx="5510213" cy="4935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Summarizes the prediction results of model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classifying 30 compounds with: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metals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non-metals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Useful for calculating: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positive rate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 positive rate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negative rate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 negative rate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29"/>
          <p:cNvSpPr/>
          <p:nvPr/>
        </p:nvSpPr>
        <p:spPr>
          <a:xfrm>
            <a:off x="0" y="0"/>
            <a:ext cx="12192000" cy="35718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29"/>
          <p:cNvSpPr txBox="1"/>
          <p:nvPr/>
        </p:nvSpPr>
        <p:spPr>
          <a:xfrm>
            <a:off x="6843713" y="574357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29"/>
          <p:cNvSpPr txBox="1"/>
          <p:nvPr>
            <p:ph type="ctrTitle"/>
          </p:nvPr>
        </p:nvSpPr>
        <p:spPr>
          <a:xfrm>
            <a:off x="0" y="178594"/>
            <a:ext cx="12192000" cy="10223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Confusion Matrix</a:t>
            </a:r>
            <a:endParaRPr/>
          </a:p>
        </p:txBody>
      </p:sp>
      <p:graphicFrame>
        <p:nvGraphicFramePr>
          <p:cNvPr id="610" name="Google Shape;610;p29"/>
          <p:cNvGraphicFramePr/>
          <p:nvPr/>
        </p:nvGraphicFramePr>
        <p:xfrm>
          <a:off x="5591787" y="2430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{CEBB6FAB-423F-4C5A-AA8B-353118399CAF}</a:tableStyleId>
              </a:tblPr>
              <a:tblGrid>
                <a:gridCol w="787025"/>
                <a:gridCol w="1305075"/>
                <a:gridCol w="1272375"/>
                <a:gridCol w="1352100"/>
                <a:gridCol w="1352100"/>
              </a:tblGrid>
              <a:tr h="365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Actual Class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Metal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Non-Metal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Total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657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Predicted Class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Metal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7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</a:tr>
              <a:tr h="6401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Non-Metal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16</a:t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19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E2F3"/>
                    </a:solidFill>
                  </a:tcPr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Total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idx="1" type="subTitle"/>
          </p:nvPr>
        </p:nvSpPr>
        <p:spPr>
          <a:xfrm>
            <a:off x="166687" y="2059108"/>
            <a:ext cx="12025313" cy="3869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Formal Definitions: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Intelligence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Developing computer systems to perform tasks that usually require a human to complete.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Developing computer systems that don’t require explicit programming to learn about the task they’re completing.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0" y="0"/>
            <a:ext cx="12192000" cy="35718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6843713" y="574357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 txBox="1"/>
          <p:nvPr>
            <p:ph type="ctrTitle"/>
          </p:nvPr>
        </p:nvSpPr>
        <p:spPr>
          <a:xfrm>
            <a:off x="0" y="178594"/>
            <a:ext cx="12192000" cy="10223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Machine Learning?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0"/>
          <p:cNvSpPr/>
          <p:nvPr/>
        </p:nvSpPr>
        <p:spPr>
          <a:xfrm>
            <a:off x="0" y="0"/>
            <a:ext cx="12192000" cy="35718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30"/>
          <p:cNvSpPr txBox="1"/>
          <p:nvPr/>
        </p:nvSpPr>
        <p:spPr>
          <a:xfrm>
            <a:off x="6843713" y="574357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30"/>
          <p:cNvSpPr txBox="1"/>
          <p:nvPr>
            <p:ph type="ctrTitle"/>
          </p:nvPr>
        </p:nvSpPr>
        <p:spPr>
          <a:xfrm>
            <a:off x="0" y="178594"/>
            <a:ext cx="12192000" cy="10223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Confusion Matrix</a:t>
            </a:r>
            <a:endParaRPr/>
          </a:p>
        </p:txBody>
      </p:sp>
      <p:graphicFrame>
        <p:nvGraphicFramePr>
          <p:cNvPr id="619" name="Google Shape;619;p30"/>
          <p:cNvGraphicFramePr/>
          <p:nvPr/>
        </p:nvGraphicFramePr>
        <p:xfrm>
          <a:off x="2774949" y="3013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{CEBB6FAB-423F-4C5A-AA8B-353118399CAF}</a:tableStyleId>
              </a:tblPr>
              <a:tblGrid>
                <a:gridCol w="777525"/>
                <a:gridCol w="1318100"/>
                <a:gridCol w="2273250"/>
                <a:gridCol w="2273250"/>
              </a:tblGrid>
              <a:tr h="502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Actual Class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</a:tr>
              <a:tr h="74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Metal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Non-Metal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7425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Predicted Class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Metal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# True Positive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# False Positive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D8E2F3"/>
                    </a:solidFill>
                  </a:tcPr>
                </a:tc>
              </a:tr>
              <a:tr h="7425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Non-Metal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# False Negative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# True Negative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D8E2F3"/>
                    </a:solidFill>
                  </a:tcPr>
                </a:tc>
              </a:tr>
            </a:tbl>
          </a:graphicData>
        </a:graphic>
      </p:graphicFrame>
      <p:sp>
        <p:nvSpPr>
          <p:cNvPr id="620" name="Google Shape;620;p30"/>
          <p:cNvSpPr txBox="1"/>
          <p:nvPr/>
        </p:nvSpPr>
        <p:spPr>
          <a:xfrm>
            <a:off x="368300" y="1543594"/>
            <a:ext cx="45322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we’re trying to predict if an alloy is a metal…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1"/>
          <p:cNvSpPr txBox="1"/>
          <p:nvPr>
            <p:ph idx="1" type="subTitle"/>
          </p:nvPr>
        </p:nvSpPr>
        <p:spPr>
          <a:xfrm>
            <a:off x="166688" y="1629967"/>
            <a:ext cx="5441010" cy="4821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Precision: Positive Predictive Value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Recall: True Positive Rate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 Score: The harmonic mean of precision and recall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 range from 0 to 1, with best performance at 1.</a:t>
            </a:r>
            <a:endParaRPr/>
          </a:p>
        </p:txBody>
      </p:sp>
      <p:sp>
        <p:nvSpPr>
          <p:cNvPr id="627" name="Google Shape;627;p31"/>
          <p:cNvSpPr/>
          <p:nvPr/>
        </p:nvSpPr>
        <p:spPr>
          <a:xfrm>
            <a:off x="0" y="0"/>
            <a:ext cx="12192000" cy="35718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31"/>
          <p:cNvSpPr txBox="1"/>
          <p:nvPr/>
        </p:nvSpPr>
        <p:spPr>
          <a:xfrm>
            <a:off x="6843713" y="574357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31"/>
          <p:cNvSpPr txBox="1"/>
          <p:nvPr>
            <p:ph type="ctrTitle"/>
          </p:nvPr>
        </p:nvSpPr>
        <p:spPr>
          <a:xfrm>
            <a:off x="0" y="178594"/>
            <a:ext cx="12192000" cy="10223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Precision, Recall, and the F1 Score</a:t>
            </a:r>
            <a:endParaRPr/>
          </a:p>
        </p:txBody>
      </p:sp>
      <p:sp>
        <p:nvSpPr>
          <p:cNvPr id="630" name="Google Shape;630;p31"/>
          <p:cNvSpPr txBox="1"/>
          <p:nvPr/>
        </p:nvSpPr>
        <p:spPr>
          <a:xfrm>
            <a:off x="6177765" y="1629967"/>
            <a:ext cx="4549515" cy="52315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31"/>
          <p:cNvSpPr txBox="1"/>
          <p:nvPr/>
        </p:nvSpPr>
        <p:spPr>
          <a:xfrm>
            <a:off x="6177765" y="2861857"/>
            <a:ext cx="4314001" cy="56714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31"/>
          <p:cNvSpPr txBox="1"/>
          <p:nvPr/>
        </p:nvSpPr>
        <p:spPr>
          <a:xfrm>
            <a:off x="6177765" y="4355514"/>
            <a:ext cx="2771464" cy="79060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2"/>
          <p:cNvSpPr txBox="1"/>
          <p:nvPr>
            <p:ph idx="1" type="subTitle"/>
          </p:nvPr>
        </p:nvSpPr>
        <p:spPr>
          <a:xfrm>
            <a:off x="166687" y="1629967"/>
            <a:ext cx="10958513" cy="510103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719" r="0" t="-16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39" name="Google Shape;639;p32"/>
          <p:cNvSpPr/>
          <p:nvPr/>
        </p:nvSpPr>
        <p:spPr>
          <a:xfrm>
            <a:off x="0" y="0"/>
            <a:ext cx="12192000" cy="35718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32"/>
          <p:cNvSpPr txBox="1"/>
          <p:nvPr/>
        </p:nvSpPr>
        <p:spPr>
          <a:xfrm>
            <a:off x="6843713" y="574357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32"/>
          <p:cNvSpPr txBox="1"/>
          <p:nvPr>
            <p:ph type="ctrTitle"/>
          </p:nvPr>
        </p:nvSpPr>
        <p:spPr>
          <a:xfrm>
            <a:off x="0" y="178594"/>
            <a:ext cx="12192000" cy="10223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RMSE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3"/>
          <p:cNvSpPr/>
          <p:nvPr/>
        </p:nvSpPr>
        <p:spPr>
          <a:xfrm>
            <a:off x="0" y="0"/>
            <a:ext cx="12192000" cy="35718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33"/>
          <p:cNvSpPr txBox="1"/>
          <p:nvPr/>
        </p:nvSpPr>
        <p:spPr>
          <a:xfrm>
            <a:off x="6843713" y="574357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33"/>
          <p:cNvSpPr txBox="1"/>
          <p:nvPr>
            <p:ph type="ctrTitle"/>
          </p:nvPr>
        </p:nvSpPr>
        <p:spPr>
          <a:xfrm>
            <a:off x="0" y="178594"/>
            <a:ext cx="12192000" cy="10223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RMSE vs. RMSE/StD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50" name="Google Shape;650;p33"/>
          <p:cNvGraphicFramePr/>
          <p:nvPr/>
        </p:nvGraphicFramePr>
        <p:xfrm>
          <a:off x="506260" y="27717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{24DE67D3-C1B7-4E38-89A2-E2881B95153F}</a:tableStyleId>
              </a:tblPr>
              <a:tblGrid>
                <a:gridCol w="1753575"/>
                <a:gridCol w="1089850"/>
                <a:gridCol w="1089850"/>
                <a:gridCol w="1491375"/>
              </a:tblGrid>
              <a:tr h="463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# Training Examples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Mean of Data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RMSE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RMSE/STD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463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19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316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35.2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0.406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42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49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356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35.4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0.512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463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437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552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55.1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0.296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651" name="Google Shape;65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0413" y="1285807"/>
            <a:ext cx="4506622" cy="2599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0413" y="3975105"/>
            <a:ext cx="4506622" cy="2785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4"/>
          <p:cNvSpPr txBox="1"/>
          <p:nvPr>
            <p:ph idx="1" type="subTitle"/>
          </p:nvPr>
        </p:nvSpPr>
        <p:spPr>
          <a:xfrm>
            <a:off x="166687" y="1629967"/>
            <a:ext cx="6208713" cy="51010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Plots predicted values of model vs. actual values of class label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 way to visually assess regression performance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point on plot is an data point from data set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(x, y) coordinates of point correspond to actual value of class label for data point and predicted value of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Perfect prediction would be all data on y = x line (green)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34"/>
          <p:cNvSpPr/>
          <p:nvPr/>
        </p:nvSpPr>
        <p:spPr>
          <a:xfrm>
            <a:off x="0" y="0"/>
            <a:ext cx="12192000" cy="35718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34"/>
          <p:cNvSpPr txBox="1"/>
          <p:nvPr>
            <p:ph type="ctrTitle"/>
          </p:nvPr>
        </p:nvSpPr>
        <p:spPr>
          <a:xfrm>
            <a:off x="0" y="178594"/>
            <a:ext cx="12192000" cy="10223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Parity Plots</a:t>
            </a:r>
            <a:endParaRPr/>
          </a:p>
        </p:txBody>
      </p:sp>
      <p:pic>
        <p:nvPicPr>
          <p:cNvPr id="661" name="Google Shape;661;p34"/>
          <p:cNvPicPr preferRelativeResize="0"/>
          <p:nvPr/>
        </p:nvPicPr>
        <p:blipFill rotWithShape="1">
          <a:blip r:embed="rId3">
            <a:alphaModFix/>
          </a:blip>
          <a:srcRect b="0" l="2886" r="0" t="0"/>
          <a:stretch/>
        </p:blipFill>
        <p:spPr>
          <a:xfrm>
            <a:off x="6843713" y="2016717"/>
            <a:ext cx="4699000" cy="391152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34"/>
          <p:cNvSpPr txBox="1"/>
          <p:nvPr/>
        </p:nvSpPr>
        <p:spPr>
          <a:xfrm>
            <a:off x="7768395" y="5928241"/>
            <a:ext cx="3597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Parity plot from Citrination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5"/>
          <p:cNvSpPr txBox="1"/>
          <p:nvPr>
            <p:ph idx="1" type="subTitle"/>
          </p:nvPr>
        </p:nvSpPr>
        <p:spPr>
          <a:xfrm>
            <a:off x="166687" y="1629967"/>
            <a:ext cx="5903913" cy="51010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Low-Dimensional Data</a:t>
            </a:r>
            <a:endParaRPr/>
          </a:p>
          <a:p>
            <a:pPr indent="-342900" lvl="0" marL="3429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contains 3 or fewer dimensions</a:t>
            </a:r>
            <a:endParaRPr/>
          </a:p>
        </p:txBody>
      </p:sp>
      <p:sp>
        <p:nvSpPr>
          <p:cNvPr id="669" name="Google Shape;669;p35"/>
          <p:cNvSpPr/>
          <p:nvPr/>
        </p:nvSpPr>
        <p:spPr>
          <a:xfrm>
            <a:off x="0" y="0"/>
            <a:ext cx="12192000" cy="35718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35"/>
          <p:cNvSpPr txBox="1"/>
          <p:nvPr/>
        </p:nvSpPr>
        <p:spPr>
          <a:xfrm>
            <a:off x="6843713" y="574357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35"/>
          <p:cNvSpPr txBox="1"/>
          <p:nvPr>
            <p:ph type="ctrTitle"/>
          </p:nvPr>
        </p:nvSpPr>
        <p:spPr>
          <a:xfrm>
            <a:off x="0" y="178594"/>
            <a:ext cx="12192000" cy="10223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Visualizing High-Dimensional Data</a:t>
            </a:r>
            <a:endParaRPr/>
          </a:p>
        </p:txBody>
      </p:sp>
      <p:sp>
        <p:nvSpPr>
          <p:cNvPr id="672" name="Google Shape;672;p35"/>
          <p:cNvSpPr txBox="1"/>
          <p:nvPr/>
        </p:nvSpPr>
        <p:spPr>
          <a:xfrm>
            <a:off x="6288087" y="1629967"/>
            <a:ext cx="5903913" cy="2141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High-Dimensional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contains 4 or more dimensions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3" name="Google Shape;673;p35"/>
          <p:cNvPicPr preferRelativeResize="0"/>
          <p:nvPr/>
        </p:nvPicPr>
        <p:blipFill rotWithShape="1">
          <a:blip r:embed="rId3">
            <a:alphaModFix/>
          </a:blip>
          <a:srcRect b="0" l="2204" r="0" t="0"/>
          <a:stretch/>
        </p:blipFill>
        <p:spPr>
          <a:xfrm>
            <a:off x="1092200" y="2930918"/>
            <a:ext cx="1805015" cy="1464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6814" y="2930918"/>
            <a:ext cx="1831445" cy="1464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84414" y="4494007"/>
            <a:ext cx="2447810" cy="2236993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35"/>
          <p:cNvSpPr txBox="1"/>
          <p:nvPr/>
        </p:nvSpPr>
        <p:spPr>
          <a:xfrm>
            <a:off x="8969776" y="3986175"/>
            <a:ext cx="54053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7" name="Google Shape;677;p35"/>
          <p:cNvCxnSpPr/>
          <p:nvPr/>
        </p:nvCxnSpPr>
        <p:spPr>
          <a:xfrm>
            <a:off x="1079500" y="3302000"/>
            <a:ext cx="1805015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8" name="Google Shape;678;p35"/>
          <p:cNvCxnSpPr/>
          <p:nvPr/>
        </p:nvCxnSpPr>
        <p:spPr>
          <a:xfrm flipH="1" rot="10800000">
            <a:off x="4305300" y="2930918"/>
            <a:ext cx="750915" cy="146427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6"/>
          <p:cNvSpPr txBox="1"/>
          <p:nvPr>
            <p:ph idx="1" type="subTitle"/>
          </p:nvPr>
        </p:nvSpPr>
        <p:spPr>
          <a:xfrm>
            <a:off x="166687" y="1629967"/>
            <a:ext cx="6335713" cy="51010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Principal Component Analysis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method reduce dimensionality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 linear projection of data such that variance of data set is maximized.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Clusters that are far apart are different, but close together are sometimes harder to interpret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data isn’t linearly separable, PCA plot may not give much information</a:t>
            </a:r>
            <a:endParaRPr/>
          </a:p>
        </p:txBody>
      </p:sp>
      <p:sp>
        <p:nvSpPr>
          <p:cNvPr id="685" name="Google Shape;685;p36"/>
          <p:cNvSpPr/>
          <p:nvPr/>
        </p:nvSpPr>
        <p:spPr>
          <a:xfrm>
            <a:off x="0" y="0"/>
            <a:ext cx="12192000" cy="35718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36"/>
          <p:cNvSpPr txBox="1"/>
          <p:nvPr/>
        </p:nvSpPr>
        <p:spPr>
          <a:xfrm>
            <a:off x="6869113" y="533717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36"/>
          <p:cNvSpPr txBox="1"/>
          <p:nvPr>
            <p:ph type="ctrTitle"/>
          </p:nvPr>
        </p:nvSpPr>
        <p:spPr>
          <a:xfrm>
            <a:off x="0" y="178594"/>
            <a:ext cx="12192000" cy="10223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PCA</a:t>
            </a:r>
            <a:endParaRPr/>
          </a:p>
        </p:txBody>
      </p:sp>
      <p:pic>
        <p:nvPicPr>
          <p:cNvPr id="688" name="Google Shape;68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9113" y="2285008"/>
            <a:ext cx="4937471" cy="3052167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36"/>
          <p:cNvSpPr/>
          <p:nvPr/>
        </p:nvSpPr>
        <p:spPr>
          <a:xfrm>
            <a:off x="6869113" y="5337175"/>
            <a:ext cx="49374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http://www.nehalemlabs.net/prototype/blog/2015/04/13/dimensionality-reduction-101-linear-algebra-hidden-variables-and-generative-models/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7"/>
          <p:cNvSpPr txBox="1"/>
          <p:nvPr>
            <p:ph idx="1" type="subTitle"/>
          </p:nvPr>
        </p:nvSpPr>
        <p:spPr>
          <a:xfrm>
            <a:off x="166687" y="1629967"/>
            <a:ext cx="6335713" cy="51010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t-Distributed Stochastic Neighbor Embedding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reduce high dimensional data to 2-3 dimensions through non-linear methods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scatter plots by creating probability distributions to determine how likely 2 points are to be paired (near one another)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Near points are alike. Far points don’t tell much.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preserve local structure by tuning “perplexity” of distributions</a:t>
            </a:r>
            <a:endParaRPr/>
          </a:p>
        </p:txBody>
      </p:sp>
      <p:sp>
        <p:nvSpPr>
          <p:cNvPr id="696" name="Google Shape;696;p37"/>
          <p:cNvSpPr/>
          <p:nvPr/>
        </p:nvSpPr>
        <p:spPr>
          <a:xfrm>
            <a:off x="0" y="0"/>
            <a:ext cx="12192000" cy="35718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37"/>
          <p:cNvSpPr txBox="1"/>
          <p:nvPr/>
        </p:nvSpPr>
        <p:spPr>
          <a:xfrm>
            <a:off x="6869113" y="533717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37"/>
          <p:cNvSpPr txBox="1"/>
          <p:nvPr>
            <p:ph type="ctrTitle"/>
          </p:nvPr>
        </p:nvSpPr>
        <p:spPr>
          <a:xfrm>
            <a:off x="0" y="178594"/>
            <a:ext cx="12192000" cy="10223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Visualization: t-SNE</a:t>
            </a:r>
            <a:endParaRPr/>
          </a:p>
        </p:txBody>
      </p:sp>
      <p:pic>
        <p:nvPicPr>
          <p:cNvPr id="699" name="Google Shape;69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512" y="1955997"/>
            <a:ext cx="5154647" cy="3636171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37"/>
          <p:cNvSpPr txBox="1"/>
          <p:nvPr/>
        </p:nvSpPr>
        <p:spPr>
          <a:xfrm>
            <a:off x="8125224" y="5706507"/>
            <a:ext cx="2725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t-SNE plot from Citrination.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8"/>
          <p:cNvSpPr/>
          <p:nvPr/>
        </p:nvSpPr>
        <p:spPr>
          <a:xfrm>
            <a:off x="0" y="0"/>
            <a:ext cx="12192000" cy="35718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38"/>
          <p:cNvSpPr txBox="1"/>
          <p:nvPr/>
        </p:nvSpPr>
        <p:spPr>
          <a:xfrm>
            <a:off x="6869113" y="533717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38"/>
          <p:cNvSpPr txBox="1"/>
          <p:nvPr>
            <p:ph type="ctrTitle"/>
          </p:nvPr>
        </p:nvSpPr>
        <p:spPr>
          <a:xfrm>
            <a:off x="0" y="178594"/>
            <a:ext cx="12192000" cy="10223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Visualization: t-SNE</a:t>
            </a:r>
            <a:endParaRPr/>
          </a:p>
        </p:txBody>
      </p:sp>
      <p:pic>
        <p:nvPicPr>
          <p:cNvPr id="709" name="Google Shape;70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8192" y="1289845"/>
            <a:ext cx="7713400" cy="5441156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38"/>
          <p:cNvSpPr/>
          <p:nvPr/>
        </p:nvSpPr>
        <p:spPr>
          <a:xfrm>
            <a:off x="4368800" y="1600200"/>
            <a:ext cx="736600" cy="1104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38"/>
          <p:cNvSpPr/>
          <p:nvPr/>
        </p:nvSpPr>
        <p:spPr>
          <a:xfrm>
            <a:off x="3759200" y="4457699"/>
            <a:ext cx="1498600" cy="1054101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38"/>
          <p:cNvSpPr txBox="1"/>
          <p:nvPr/>
        </p:nvSpPr>
        <p:spPr>
          <a:xfrm>
            <a:off x="7346515" y="2449923"/>
            <a:ext cx="161377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Clusters of similar data points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8"/>
          <p:cNvSpPr/>
          <p:nvPr/>
        </p:nvSpPr>
        <p:spPr>
          <a:xfrm rot="-4644489">
            <a:off x="5959780" y="1558799"/>
            <a:ext cx="532356" cy="1782248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38"/>
          <p:cNvSpPr/>
          <p:nvPr/>
        </p:nvSpPr>
        <p:spPr>
          <a:xfrm rot="-7284416">
            <a:off x="6079998" y="3170941"/>
            <a:ext cx="532356" cy="2019084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9"/>
          <p:cNvSpPr/>
          <p:nvPr/>
        </p:nvSpPr>
        <p:spPr>
          <a:xfrm>
            <a:off x="0" y="0"/>
            <a:ext cx="12192000" cy="35718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39"/>
          <p:cNvSpPr txBox="1"/>
          <p:nvPr/>
        </p:nvSpPr>
        <p:spPr>
          <a:xfrm>
            <a:off x="6869113" y="533717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39"/>
          <p:cNvSpPr txBox="1"/>
          <p:nvPr>
            <p:ph type="ctrTitle"/>
          </p:nvPr>
        </p:nvSpPr>
        <p:spPr>
          <a:xfrm>
            <a:off x="0" y="178594"/>
            <a:ext cx="12192000" cy="10223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Visualization: t-SNE</a:t>
            </a:r>
            <a:endParaRPr/>
          </a:p>
        </p:txBody>
      </p:sp>
      <p:pic>
        <p:nvPicPr>
          <p:cNvPr id="723" name="Google Shape;72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8192" y="1289845"/>
            <a:ext cx="7713400" cy="5441156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39"/>
          <p:cNvSpPr txBox="1"/>
          <p:nvPr/>
        </p:nvSpPr>
        <p:spPr>
          <a:xfrm flipH="1">
            <a:off x="4267416" y="2578100"/>
            <a:ext cx="3553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39"/>
          <p:cNvSpPr/>
          <p:nvPr/>
        </p:nvSpPr>
        <p:spPr>
          <a:xfrm>
            <a:off x="4242016" y="2578100"/>
            <a:ext cx="355384" cy="482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39"/>
          <p:cNvSpPr txBox="1"/>
          <p:nvPr/>
        </p:nvSpPr>
        <p:spPr>
          <a:xfrm flipH="1">
            <a:off x="3162516" y="4749800"/>
            <a:ext cx="3553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39"/>
          <p:cNvSpPr/>
          <p:nvPr/>
        </p:nvSpPr>
        <p:spPr>
          <a:xfrm>
            <a:off x="3137116" y="4749800"/>
            <a:ext cx="355384" cy="482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39"/>
          <p:cNvSpPr txBox="1"/>
          <p:nvPr/>
        </p:nvSpPr>
        <p:spPr>
          <a:xfrm flipH="1">
            <a:off x="5766016" y="2934732"/>
            <a:ext cx="3553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39"/>
          <p:cNvSpPr/>
          <p:nvPr/>
        </p:nvSpPr>
        <p:spPr>
          <a:xfrm>
            <a:off x="5740616" y="2934732"/>
            <a:ext cx="355384" cy="482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0" name="Google Shape;730;p39"/>
          <p:cNvCxnSpPr>
            <a:endCxn id="725" idx="3"/>
          </p:cNvCxnSpPr>
          <p:nvPr/>
        </p:nvCxnSpPr>
        <p:spPr>
          <a:xfrm flipH="1" rot="10800000">
            <a:off x="3403661" y="2990025"/>
            <a:ext cx="890400" cy="1759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731" name="Google Shape;731;p39"/>
          <p:cNvCxnSpPr>
            <a:stCxn id="725" idx="6"/>
            <a:endCxn id="729" idx="2"/>
          </p:cNvCxnSpPr>
          <p:nvPr/>
        </p:nvCxnSpPr>
        <p:spPr>
          <a:xfrm>
            <a:off x="4597400" y="2819400"/>
            <a:ext cx="1143300" cy="356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732" name="Google Shape;732;p39"/>
          <p:cNvSpPr txBox="1"/>
          <p:nvPr/>
        </p:nvSpPr>
        <p:spPr>
          <a:xfrm>
            <a:off x="248537" y="2900416"/>
            <a:ext cx="1979113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Can’t determine if B or C is more different from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idx="1" type="subTitle"/>
          </p:nvPr>
        </p:nvSpPr>
        <p:spPr>
          <a:xfrm>
            <a:off x="166687" y="2059108"/>
            <a:ext cx="5244557" cy="3869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other terms related to this field: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Science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Statistical Learning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Learning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0" y="0"/>
            <a:ext cx="12192000" cy="35718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6843713" y="574357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 txBox="1"/>
          <p:nvPr>
            <p:ph type="ctrTitle"/>
          </p:nvPr>
        </p:nvSpPr>
        <p:spPr>
          <a:xfrm>
            <a:off x="0" y="178594"/>
            <a:ext cx="12192000" cy="10223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May Have Heard Of:</a:t>
            </a:r>
            <a:endParaRPr/>
          </a:p>
        </p:txBody>
      </p:sp>
      <p:pic>
        <p:nvPicPr>
          <p:cNvPr descr="Image result for data science"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18609" r="18488" t="0"/>
          <a:stretch/>
        </p:blipFill>
        <p:spPr>
          <a:xfrm>
            <a:off x="5901847" y="2098916"/>
            <a:ext cx="5720893" cy="3789515"/>
          </a:xfrm>
          <a:prstGeom prst="rect">
            <a:avLst/>
          </a:prstGeom>
          <a:noFill/>
          <a:ln cap="sq" cmpd="thickThin" w="228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0"/>
          <p:cNvSpPr/>
          <p:nvPr/>
        </p:nvSpPr>
        <p:spPr>
          <a:xfrm>
            <a:off x="0" y="0"/>
            <a:ext cx="12192000" cy="35718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40"/>
          <p:cNvSpPr txBox="1"/>
          <p:nvPr/>
        </p:nvSpPr>
        <p:spPr>
          <a:xfrm>
            <a:off x="6869113" y="533717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40"/>
          <p:cNvSpPr txBox="1"/>
          <p:nvPr>
            <p:ph type="ctrTitle"/>
          </p:nvPr>
        </p:nvSpPr>
        <p:spPr>
          <a:xfrm>
            <a:off x="0" y="178594"/>
            <a:ext cx="12192000" cy="10223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idx="1" type="subTitle"/>
          </p:nvPr>
        </p:nvSpPr>
        <p:spPr>
          <a:xfrm>
            <a:off x="2940843" y="2135538"/>
            <a:ext cx="6310313" cy="452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 are what we create for machine learning.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0" y="0"/>
            <a:ext cx="12192000" cy="35718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6843713" y="528637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 txBox="1"/>
          <p:nvPr>
            <p:ph type="ctrTitle"/>
          </p:nvPr>
        </p:nvSpPr>
        <p:spPr>
          <a:xfrm>
            <a:off x="0" y="178594"/>
            <a:ext cx="12192000" cy="10223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 in ML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1544094" y="3436780"/>
            <a:ext cx="1823244" cy="100584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5"/>
          <p:cNvCxnSpPr/>
          <p:nvPr/>
        </p:nvCxnSpPr>
        <p:spPr>
          <a:xfrm>
            <a:off x="3663010" y="3939700"/>
            <a:ext cx="12319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1" name="Google Shape;131;p5"/>
          <p:cNvSpPr txBox="1"/>
          <p:nvPr/>
        </p:nvSpPr>
        <p:spPr>
          <a:xfrm>
            <a:off x="8818455" y="3436780"/>
            <a:ext cx="1823244" cy="100584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5184377" y="3436780"/>
            <a:ext cx="1823244" cy="100584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5"/>
          <p:cNvCxnSpPr/>
          <p:nvPr/>
        </p:nvCxnSpPr>
        <p:spPr>
          <a:xfrm>
            <a:off x="7297088" y="3939700"/>
            <a:ext cx="12319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4" name="Google Shape;134;p5"/>
          <p:cNvSpPr txBox="1"/>
          <p:nvPr/>
        </p:nvSpPr>
        <p:spPr>
          <a:xfrm>
            <a:off x="3656805" y="3552747"/>
            <a:ext cx="9800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Training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5033560" y="4474698"/>
            <a:ext cx="21248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algorithm values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(Hyperparameters)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1030684" y="4474698"/>
            <a:ext cx="285006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 to predict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Characteristics of value being predicted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100">
        <p:fade thruBlk="1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/>
          <p:nvPr/>
        </p:nvSpPr>
        <p:spPr>
          <a:xfrm>
            <a:off x="0" y="0"/>
            <a:ext cx="12192000" cy="35718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6"/>
          <p:cNvSpPr txBox="1"/>
          <p:nvPr>
            <p:ph type="ctrTitle"/>
          </p:nvPr>
        </p:nvSpPr>
        <p:spPr>
          <a:xfrm>
            <a:off x="0" y="178594"/>
            <a:ext cx="12192000" cy="10223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Structure</a:t>
            </a:r>
            <a:endParaRPr/>
          </a:p>
        </p:txBody>
      </p:sp>
      <p:graphicFrame>
        <p:nvGraphicFramePr>
          <p:cNvPr id="144" name="Google Shape;144;p6"/>
          <p:cNvGraphicFramePr/>
          <p:nvPr/>
        </p:nvGraphicFramePr>
        <p:xfrm>
          <a:off x="2032000" y="27238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{1AF789C4-2163-467C-A5AA-696B471FDA02}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Formula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Color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Crystallinity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</a:t>
                      </a:r>
                      <a:r>
                        <a:rPr baseline="-25000" lang="en-US" sz="1800" u="none" cap="none" strike="noStrike"/>
                        <a:t>melt </a:t>
                      </a:r>
                      <a:r>
                        <a:rPr lang="en-US" sz="1800" u="none" cap="none" strike="noStrike"/>
                        <a:t>(</a:t>
                      </a:r>
                      <a:r>
                        <a:rPr baseline="30000" lang="en-US" sz="1800" u="none" cap="none" strike="noStrike"/>
                        <a:t>o</a:t>
                      </a:r>
                      <a:r>
                        <a:rPr lang="en-US" sz="1800" u="none" cap="none" strike="noStrike"/>
                        <a:t>C) 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Band Gap (eV)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Si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Grey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Single Crystalline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1414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1.2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E2F3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GaAs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Grey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Single Crystalline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1238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1.4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E2F3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La</a:t>
                      </a:r>
                      <a:r>
                        <a:rPr baseline="-25000" lang="en-US" sz="1800" u="none" cap="none" strike="noStrike"/>
                        <a:t>2</a:t>
                      </a:r>
                      <a:r>
                        <a:rPr lang="en-US" sz="1800" u="none" cap="none" strike="noStrike"/>
                        <a:t>S</a:t>
                      </a:r>
                      <a:r>
                        <a:rPr baseline="-25000"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Red-Yellow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Polycrystalline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2100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1.3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E2F3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CaO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White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Amorphous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2572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6.1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E2F3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HgI</a:t>
                      </a:r>
                      <a:r>
                        <a:rPr baseline="-25000"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Red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Polycrystalline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259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2.1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E2F3"/>
                    </a:solidFill>
                  </a:tcPr>
                </a:tc>
              </a:tr>
            </a:tbl>
          </a:graphicData>
        </a:graphic>
      </p:graphicFrame>
      <p:sp>
        <p:nvSpPr>
          <p:cNvPr id="145" name="Google Shape;145;p6"/>
          <p:cNvSpPr/>
          <p:nvPr/>
        </p:nvSpPr>
        <p:spPr>
          <a:xfrm>
            <a:off x="1860116" y="2574099"/>
            <a:ext cx="6657584" cy="3043824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4407596" y="1350675"/>
            <a:ext cx="168840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8567802" y="2574099"/>
            <a:ext cx="1672225" cy="3043824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10290129" y="3051520"/>
            <a:ext cx="167222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Dependent Variable,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Label,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Variable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>
            <p:ph idx="1" type="subTitle"/>
          </p:nvPr>
        </p:nvSpPr>
        <p:spPr>
          <a:xfrm>
            <a:off x="534987" y="1644254"/>
            <a:ext cx="4976813" cy="53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Categorical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Data take discrete values</a:t>
            </a:r>
            <a:endParaRPr/>
          </a:p>
        </p:txBody>
      </p:sp>
      <p:sp>
        <p:nvSpPr>
          <p:cNvPr id="155" name="Google Shape;155;p7"/>
          <p:cNvSpPr/>
          <p:nvPr/>
        </p:nvSpPr>
        <p:spPr>
          <a:xfrm>
            <a:off x="0" y="0"/>
            <a:ext cx="12192000" cy="35718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7"/>
          <p:cNvSpPr txBox="1"/>
          <p:nvPr/>
        </p:nvSpPr>
        <p:spPr>
          <a:xfrm>
            <a:off x="6843713" y="574357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7"/>
          <p:cNvSpPr txBox="1"/>
          <p:nvPr>
            <p:ph type="ctrTitle"/>
          </p:nvPr>
        </p:nvSpPr>
        <p:spPr>
          <a:xfrm>
            <a:off x="0" y="178594"/>
            <a:ext cx="12192000" cy="10223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  <a:endParaRPr/>
          </a:p>
        </p:txBody>
      </p:sp>
      <p:sp>
        <p:nvSpPr>
          <p:cNvPr id="158" name="Google Shape;158;p7"/>
          <p:cNvSpPr txBox="1"/>
          <p:nvPr/>
        </p:nvSpPr>
        <p:spPr>
          <a:xfrm>
            <a:off x="6618287" y="1644254"/>
            <a:ext cx="4819651" cy="53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Data take real values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767160" y="4289285"/>
            <a:ext cx="736600" cy="6731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1561703" y="4289285"/>
            <a:ext cx="736600" cy="673100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2356246" y="4289285"/>
            <a:ext cx="736600" cy="6731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3150789" y="4289285"/>
            <a:ext cx="736600" cy="673100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3945332" y="4289285"/>
            <a:ext cx="736600" cy="673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"/>
          <p:cNvSpPr/>
          <p:nvPr/>
        </p:nvSpPr>
        <p:spPr>
          <a:xfrm>
            <a:off x="4739875" y="4289285"/>
            <a:ext cx="736600" cy="673100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7"/>
          <p:cNvSpPr/>
          <p:nvPr/>
        </p:nvSpPr>
        <p:spPr>
          <a:xfrm>
            <a:off x="4289422" y="2948779"/>
            <a:ext cx="622300" cy="622300"/>
          </a:xfrm>
          <a:prstGeom prst="lightningBolt">
            <a:avLst/>
          </a:prstGeom>
          <a:solidFill>
            <a:srgbClr val="FFFF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/>
          <p:nvPr/>
        </p:nvSpPr>
        <p:spPr>
          <a:xfrm>
            <a:off x="807243" y="2472530"/>
            <a:ext cx="1041400" cy="952500"/>
          </a:xfrm>
          <a:prstGeom prst="sun">
            <a:avLst>
              <a:gd fmla="val 25000" name="adj"/>
            </a:avLst>
          </a:prstGeom>
          <a:solidFill>
            <a:srgbClr val="FFFF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7"/>
          <p:cNvSpPr/>
          <p:nvPr/>
        </p:nvSpPr>
        <p:spPr>
          <a:xfrm>
            <a:off x="2243928" y="2455562"/>
            <a:ext cx="1323972" cy="986433"/>
          </a:xfrm>
          <a:prstGeom prst="cloud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/>
          <p:nvPr/>
        </p:nvSpPr>
        <p:spPr>
          <a:xfrm flipH="1" rot="10162862">
            <a:off x="3863972" y="2472530"/>
            <a:ext cx="931858" cy="759424"/>
          </a:xfrm>
          <a:prstGeom prst="cloud">
            <a:avLst/>
          </a:prstGeom>
          <a:solidFill>
            <a:schemeClr val="accent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7"/>
          <p:cNvPicPr preferRelativeResize="0"/>
          <p:nvPr/>
        </p:nvPicPr>
        <p:blipFill rotWithShape="1">
          <a:blip r:embed="rId3">
            <a:alphaModFix/>
          </a:blip>
          <a:srcRect b="11975" l="0" r="0" t="46819"/>
          <a:stretch/>
        </p:blipFill>
        <p:spPr>
          <a:xfrm>
            <a:off x="6856015" y="4289285"/>
            <a:ext cx="4506913" cy="1102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7"/>
          <p:cNvPicPr preferRelativeResize="0"/>
          <p:nvPr/>
        </p:nvPicPr>
        <p:blipFill rotWithShape="1">
          <a:blip r:embed="rId4">
            <a:alphaModFix/>
          </a:blip>
          <a:srcRect b="0" l="37109" r="38359" t="0"/>
          <a:stretch/>
        </p:blipFill>
        <p:spPr>
          <a:xfrm rot="5400000">
            <a:off x="8535194" y="480798"/>
            <a:ext cx="1246187" cy="5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7"/>
          <p:cNvSpPr txBox="1"/>
          <p:nvPr/>
        </p:nvSpPr>
        <p:spPr>
          <a:xfrm>
            <a:off x="1424835" y="5833873"/>
            <a:ext cx="29621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the alloy contain metal?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7"/>
          <p:cNvSpPr txBox="1"/>
          <p:nvPr/>
        </p:nvSpPr>
        <p:spPr>
          <a:xfrm>
            <a:off x="7104604" y="5862473"/>
            <a:ext cx="31749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much metal is in the alloy?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"/>
          <p:cNvSpPr txBox="1"/>
          <p:nvPr>
            <p:ph idx="1" type="subTitle"/>
          </p:nvPr>
        </p:nvSpPr>
        <p:spPr>
          <a:xfrm>
            <a:off x="1919285" y="2199680"/>
            <a:ext cx="2297113" cy="679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Categorical</a:t>
            </a:r>
            <a:endParaRPr/>
          </a:p>
        </p:txBody>
      </p:sp>
      <p:sp>
        <p:nvSpPr>
          <p:cNvPr id="179" name="Google Shape;179;p8"/>
          <p:cNvSpPr/>
          <p:nvPr/>
        </p:nvSpPr>
        <p:spPr>
          <a:xfrm>
            <a:off x="0" y="0"/>
            <a:ext cx="12192000" cy="35718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8"/>
          <p:cNvSpPr txBox="1"/>
          <p:nvPr/>
        </p:nvSpPr>
        <p:spPr>
          <a:xfrm>
            <a:off x="6843713" y="574357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8"/>
          <p:cNvSpPr txBox="1"/>
          <p:nvPr>
            <p:ph type="ctrTitle"/>
          </p:nvPr>
        </p:nvSpPr>
        <p:spPr>
          <a:xfrm>
            <a:off x="0" y="178594"/>
            <a:ext cx="12192000" cy="10223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Types and ML Tasks</a:t>
            </a:r>
            <a:endParaRPr/>
          </a:p>
        </p:txBody>
      </p:sp>
      <p:sp>
        <p:nvSpPr>
          <p:cNvPr id="182" name="Google Shape;182;p8"/>
          <p:cNvSpPr txBox="1"/>
          <p:nvPr/>
        </p:nvSpPr>
        <p:spPr>
          <a:xfrm>
            <a:off x="7735885" y="2199680"/>
            <a:ext cx="2436813" cy="590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8"/>
          <p:cNvSpPr txBox="1"/>
          <p:nvPr/>
        </p:nvSpPr>
        <p:spPr>
          <a:xfrm>
            <a:off x="1703386" y="4778177"/>
            <a:ext cx="2728913" cy="679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8"/>
          <p:cNvSpPr txBox="1"/>
          <p:nvPr/>
        </p:nvSpPr>
        <p:spPr>
          <a:xfrm>
            <a:off x="7805734" y="4776193"/>
            <a:ext cx="2297113" cy="679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2769391" y="3133923"/>
            <a:ext cx="596900" cy="1320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8655840" y="3133923"/>
            <a:ext cx="596900" cy="1320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/>
          <p:nvPr/>
        </p:nvSpPr>
        <p:spPr>
          <a:xfrm>
            <a:off x="0" y="0"/>
            <a:ext cx="12192000" cy="35718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9"/>
          <p:cNvSpPr txBox="1"/>
          <p:nvPr/>
        </p:nvSpPr>
        <p:spPr>
          <a:xfrm>
            <a:off x="6843713" y="574357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9"/>
          <p:cNvSpPr txBox="1"/>
          <p:nvPr>
            <p:ph type="ctrTitle"/>
          </p:nvPr>
        </p:nvSpPr>
        <p:spPr>
          <a:xfrm>
            <a:off x="0" y="178594"/>
            <a:ext cx="12192000" cy="10223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ML Tasks</a:t>
            </a:r>
            <a:endParaRPr/>
          </a:p>
        </p:txBody>
      </p:sp>
      <p:sp>
        <p:nvSpPr>
          <p:cNvPr id="195" name="Google Shape;195;p9"/>
          <p:cNvSpPr txBox="1"/>
          <p:nvPr/>
        </p:nvSpPr>
        <p:spPr>
          <a:xfrm>
            <a:off x="420686" y="1608734"/>
            <a:ext cx="3770314" cy="1680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Classification: Predict a class 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9"/>
          <p:cNvSpPr txBox="1"/>
          <p:nvPr/>
        </p:nvSpPr>
        <p:spPr>
          <a:xfrm>
            <a:off x="6338886" y="1608734"/>
            <a:ext cx="3681414" cy="1680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Regression: Predict a class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9"/>
          <p:cNvSpPr/>
          <p:nvPr/>
        </p:nvSpPr>
        <p:spPr>
          <a:xfrm>
            <a:off x="420686" y="4718919"/>
            <a:ext cx="736600" cy="6731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9"/>
          <p:cNvSpPr/>
          <p:nvPr/>
        </p:nvSpPr>
        <p:spPr>
          <a:xfrm>
            <a:off x="1215229" y="4718919"/>
            <a:ext cx="736600" cy="673100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9"/>
          <p:cNvSpPr/>
          <p:nvPr/>
        </p:nvSpPr>
        <p:spPr>
          <a:xfrm>
            <a:off x="2009772" y="4718919"/>
            <a:ext cx="736600" cy="6731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9"/>
          <p:cNvSpPr/>
          <p:nvPr/>
        </p:nvSpPr>
        <p:spPr>
          <a:xfrm>
            <a:off x="2804315" y="4718919"/>
            <a:ext cx="736600" cy="673100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9"/>
          <p:cNvSpPr/>
          <p:nvPr/>
        </p:nvSpPr>
        <p:spPr>
          <a:xfrm>
            <a:off x="3598858" y="4718919"/>
            <a:ext cx="736600" cy="673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"/>
          <p:cNvSpPr/>
          <p:nvPr/>
        </p:nvSpPr>
        <p:spPr>
          <a:xfrm>
            <a:off x="4393401" y="4718919"/>
            <a:ext cx="736600" cy="673100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9"/>
          <p:cNvPicPr preferRelativeResize="0"/>
          <p:nvPr/>
        </p:nvPicPr>
        <p:blipFill rotWithShape="1">
          <a:blip r:embed="rId3">
            <a:alphaModFix/>
          </a:blip>
          <a:srcRect b="11975" l="0" r="0" t="46819"/>
          <a:stretch/>
        </p:blipFill>
        <p:spPr>
          <a:xfrm>
            <a:off x="6843713" y="4698860"/>
            <a:ext cx="4506913" cy="1102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