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sldIdLst>
    <p:sldId id="315" r:id="rId4"/>
    <p:sldId id="289" r:id="rId5"/>
    <p:sldId id="290" r:id="rId6"/>
    <p:sldId id="284" r:id="rId7"/>
    <p:sldId id="268" r:id="rId8"/>
    <p:sldId id="277" r:id="rId9"/>
    <p:sldId id="303" r:id="rId10"/>
    <p:sldId id="258" r:id="rId11"/>
    <p:sldId id="257" r:id="rId12"/>
    <p:sldId id="318" r:id="rId13"/>
    <p:sldId id="319" r:id="rId14"/>
    <p:sldId id="320" r:id="rId15"/>
    <p:sldId id="321" r:id="rId16"/>
    <p:sldId id="322" r:id="rId17"/>
    <p:sldId id="323" r:id="rId18"/>
    <p:sldId id="324" r:id="rId19"/>
    <p:sldId id="325" r:id="rId20"/>
    <p:sldId id="326" r:id="rId21"/>
    <p:sldId id="341" r:id="rId22"/>
    <p:sldId id="342" r:id="rId23"/>
    <p:sldId id="344" r:id="rId24"/>
    <p:sldId id="343" r:id="rId25"/>
    <p:sldId id="345" r:id="rId26"/>
    <p:sldId id="327" r:id="rId27"/>
    <p:sldId id="328" r:id="rId28"/>
    <p:sldId id="329" r:id="rId29"/>
    <p:sldId id="330" r:id="rId30"/>
    <p:sldId id="346" r:id="rId31"/>
    <p:sldId id="348" r:id="rId32"/>
    <p:sldId id="347" r:id="rId33"/>
    <p:sldId id="333" r:id="rId34"/>
    <p:sldId id="336" r:id="rId35"/>
    <p:sldId id="337" r:id="rId36"/>
    <p:sldId id="338" r:id="rId37"/>
    <p:sldId id="339" r:id="rId38"/>
    <p:sldId id="340" r:id="rId39"/>
    <p:sldId id="349" r:id="rId40"/>
    <p:sldId id="350" r:id="rId41"/>
    <p:sldId id="356" r:id="rId42"/>
    <p:sldId id="351" r:id="rId43"/>
    <p:sldId id="355" r:id="rId44"/>
    <p:sldId id="354" r:id="rId45"/>
    <p:sldId id="353" r:id="rId46"/>
    <p:sldId id="359" r:id="rId47"/>
    <p:sldId id="358" r:id="rId48"/>
    <p:sldId id="357" r:id="rId49"/>
    <p:sldId id="366" r:id="rId50"/>
    <p:sldId id="365" r:id="rId51"/>
    <p:sldId id="367" r:id="rId52"/>
    <p:sldId id="364" r:id="rId53"/>
    <p:sldId id="363" r:id="rId54"/>
    <p:sldId id="362" r:id="rId55"/>
    <p:sldId id="361" r:id="rId56"/>
    <p:sldId id="360" r:id="rId57"/>
    <p:sldId id="372" r:id="rId58"/>
    <p:sldId id="373" r:id="rId59"/>
    <p:sldId id="371" r:id="rId60"/>
    <p:sldId id="370" r:id="rId61"/>
    <p:sldId id="369" r:id="rId62"/>
    <p:sldId id="374" r:id="rId63"/>
    <p:sldId id="368" r:id="rId64"/>
    <p:sldId id="375" r:id="rId65"/>
    <p:sldId id="378" r:id="rId66"/>
    <p:sldId id="377" r:id="rId67"/>
    <p:sldId id="376"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2302-5F60-E232-EB7C-92B83E0675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489068-A7AB-CA78-FB48-FC7CF7085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17D821-218F-7925-12B5-4A2619B02FE7}"/>
              </a:ext>
            </a:extLst>
          </p:cNvPr>
          <p:cNvSpPr>
            <a:spLocks noGrp="1"/>
          </p:cNvSpPr>
          <p:nvPr>
            <p:ph type="dt" sz="half" idx="10"/>
          </p:nvPr>
        </p:nvSpPr>
        <p:spPr/>
        <p:txBody>
          <a:bodyPr/>
          <a:lstStyle/>
          <a:p>
            <a:fld id="{FDE7F980-1C5F-48D9-BA05-AB3AF4D7DD7A}" type="datetimeFigureOut">
              <a:rPr lang="en-US" smtClean="0"/>
              <a:t>6/3/2023</a:t>
            </a:fld>
            <a:endParaRPr lang="en-US"/>
          </a:p>
        </p:txBody>
      </p:sp>
      <p:sp>
        <p:nvSpPr>
          <p:cNvPr id="5" name="Footer Placeholder 4">
            <a:extLst>
              <a:ext uri="{FF2B5EF4-FFF2-40B4-BE49-F238E27FC236}">
                <a16:creationId xmlns:a16="http://schemas.microsoft.com/office/drawing/2014/main" id="{32A176B0-1E31-2AE9-8F33-DF3104F69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D564F-E862-18AE-60E1-5E78797D74EB}"/>
              </a:ext>
            </a:extLst>
          </p:cNvPr>
          <p:cNvSpPr>
            <a:spLocks noGrp="1"/>
          </p:cNvSpPr>
          <p:nvPr>
            <p:ph type="sldNum" sz="quarter" idx="12"/>
          </p:nvPr>
        </p:nvSpPr>
        <p:spPr/>
        <p:txBody>
          <a:bodyPr/>
          <a:lstStyle/>
          <a:p>
            <a:fld id="{A743F8D1-D5A5-438F-84FF-2FE8F1DE6601}" type="slidenum">
              <a:rPr lang="en-US" smtClean="0"/>
              <a:t>‹#›</a:t>
            </a:fld>
            <a:endParaRPr lang="en-US"/>
          </a:p>
        </p:txBody>
      </p:sp>
    </p:spTree>
    <p:extLst>
      <p:ext uri="{BB962C8B-B14F-4D97-AF65-F5344CB8AC3E}">
        <p14:creationId xmlns:p14="http://schemas.microsoft.com/office/powerpoint/2010/main" val="305004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D76B-EEEA-5FE5-DEE1-4610EF5B81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82DC53-39E9-1CBE-AEC6-383803F0A8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8A4E4-5036-D843-06BA-C83DC0234DB6}"/>
              </a:ext>
            </a:extLst>
          </p:cNvPr>
          <p:cNvSpPr>
            <a:spLocks noGrp="1"/>
          </p:cNvSpPr>
          <p:nvPr>
            <p:ph type="dt" sz="half" idx="10"/>
          </p:nvPr>
        </p:nvSpPr>
        <p:spPr/>
        <p:txBody>
          <a:bodyPr/>
          <a:lstStyle/>
          <a:p>
            <a:fld id="{FDE7F980-1C5F-48D9-BA05-AB3AF4D7DD7A}" type="datetimeFigureOut">
              <a:rPr lang="en-US" smtClean="0"/>
              <a:t>6/3/2023</a:t>
            </a:fld>
            <a:endParaRPr lang="en-US"/>
          </a:p>
        </p:txBody>
      </p:sp>
      <p:sp>
        <p:nvSpPr>
          <p:cNvPr id="5" name="Footer Placeholder 4">
            <a:extLst>
              <a:ext uri="{FF2B5EF4-FFF2-40B4-BE49-F238E27FC236}">
                <a16:creationId xmlns:a16="http://schemas.microsoft.com/office/drawing/2014/main" id="{5FD32BDB-D04A-4ACB-C6B5-C39F7AEA7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521C5-CD83-96B0-A9B4-84DE15304D87}"/>
              </a:ext>
            </a:extLst>
          </p:cNvPr>
          <p:cNvSpPr>
            <a:spLocks noGrp="1"/>
          </p:cNvSpPr>
          <p:nvPr>
            <p:ph type="sldNum" sz="quarter" idx="12"/>
          </p:nvPr>
        </p:nvSpPr>
        <p:spPr/>
        <p:txBody>
          <a:bodyPr/>
          <a:lstStyle/>
          <a:p>
            <a:fld id="{A743F8D1-D5A5-438F-84FF-2FE8F1DE6601}" type="slidenum">
              <a:rPr lang="en-US" smtClean="0"/>
              <a:t>‹#›</a:t>
            </a:fld>
            <a:endParaRPr lang="en-US"/>
          </a:p>
        </p:txBody>
      </p:sp>
    </p:spTree>
    <p:extLst>
      <p:ext uri="{BB962C8B-B14F-4D97-AF65-F5344CB8AC3E}">
        <p14:creationId xmlns:p14="http://schemas.microsoft.com/office/powerpoint/2010/main" val="386346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FBCD3F-0BFC-6CF6-CC6B-B908827279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3AFE6A-12EC-FE54-E3A3-D2F45C13D2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FCFD2-9476-5550-5A44-BA34EB036B5A}"/>
              </a:ext>
            </a:extLst>
          </p:cNvPr>
          <p:cNvSpPr>
            <a:spLocks noGrp="1"/>
          </p:cNvSpPr>
          <p:nvPr>
            <p:ph type="dt" sz="half" idx="10"/>
          </p:nvPr>
        </p:nvSpPr>
        <p:spPr/>
        <p:txBody>
          <a:bodyPr/>
          <a:lstStyle/>
          <a:p>
            <a:fld id="{FDE7F980-1C5F-48D9-BA05-AB3AF4D7DD7A}" type="datetimeFigureOut">
              <a:rPr lang="en-US" smtClean="0"/>
              <a:t>6/3/2023</a:t>
            </a:fld>
            <a:endParaRPr lang="en-US"/>
          </a:p>
        </p:txBody>
      </p:sp>
      <p:sp>
        <p:nvSpPr>
          <p:cNvPr id="5" name="Footer Placeholder 4">
            <a:extLst>
              <a:ext uri="{FF2B5EF4-FFF2-40B4-BE49-F238E27FC236}">
                <a16:creationId xmlns:a16="http://schemas.microsoft.com/office/drawing/2014/main" id="{CB0FE9C8-5C05-09B6-E47A-BEA8C4369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139F1-92CB-20FA-50C3-ACEBB24EDBB3}"/>
              </a:ext>
            </a:extLst>
          </p:cNvPr>
          <p:cNvSpPr>
            <a:spLocks noGrp="1"/>
          </p:cNvSpPr>
          <p:nvPr>
            <p:ph type="sldNum" sz="quarter" idx="12"/>
          </p:nvPr>
        </p:nvSpPr>
        <p:spPr/>
        <p:txBody>
          <a:bodyPr/>
          <a:lstStyle/>
          <a:p>
            <a:fld id="{A743F8D1-D5A5-438F-84FF-2FE8F1DE6601}" type="slidenum">
              <a:rPr lang="en-US" smtClean="0"/>
              <a:t>‹#›</a:t>
            </a:fld>
            <a:endParaRPr lang="en-US"/>
          </a:p>
        </p:txBody>
      </p:sp>
    </p:spTree>
    <p:extLst>
      <p:ext uri="{BB962C8B-B14F-4D97-AF65-F5344CB8AC3E}">
        <p14:creationId xmlns:p14="http://schemas.microsoft.com/office/powerpoint/2010/main" val="2332946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1217828973"/>
      </p:ext>
    </p:extLst>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1521774113"/>
      </p:ext>
    </p:extLst>
  </p:cSld>
  <p:clrMapOvr>
    <a:masterClrMapping/>
  </p:clrMapOvr>
  <p:transition spd="slow">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3480055238"/>
      </p:ext>
    </p:extLst>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1311742517"/>
      </p:ext>
    </p:extLst>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8" name="Footer Placeholder 7"/>
          <p:cNvSpPr>
            <a:spLocks noGrp="1"/>
          </p:cNvSpPr>
          <p:nvPr>
            <p:ph type="ftr" sz="quarter" idx="11"/>
          </p:nvPr>
        </p:nvSpPr>
        <p:spPr/>
        <p:txBody>
          <a:bodyPr/>
          <a:lstStyle/>
          <a:p>
            <a:endParaRPr lang="en-US">
              <a:solidFill>
                <a:srgbClr val="073E87"/>
              </a:solidFill>
            </a:endParaRPr>
          </a:p>
        </p:txBody>
      </p:sp>
      <p:sp>
        <p:nvSpPr>
          <p:cNvPr id="9" name="Slide Number Placeholder 8"/>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1510570732"/>
      </p:ext>
    </p:extLst>
  </p:cSld>
  <p:clrMapOvr>
    <a:masterClrMapping/>
  </p:clrMapOvr>
  <p:transition spd="slow">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4" name="Footer Placeholder 3"/>
          <p:cNvSpPr>
            <a:spLocks noGrp="1"/>
          </p:cNvSpPr>
          <p:nvPr>
            <p:ph type="ftr" sz="quarter" idx="11"/>
          </p:nvPr>
        </p:nvSpPr>
        <p:spPr/>
        <p:txBody>
          <a:bodyPr/>
          <a:lstStyle/>
          <a:p>
            <a:endParaRPr lang="en-US">
              <a:solidFill>
                <a:srgbClr val="073E87"/>
              </a:solidFill>
            </a:endParaRPr>
          </a:p>
        </p:txBody>
      </p:sp>
      <p:sp>
        <p:nvSpPr>
          <p:cNvPr id="5" name="Slide Number Placeholder 4"/>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2574266954"/>
      </p:ext>
    </p:extLst>
  </p:cSld>
  <p:clrMapOvr>
    <a:masterClrMapping/>
  </p:clrMapOvr>
  <p:transition spd="slow">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3" name="Footer Placeholder 2"/>
          <p:cNvSpPr>
            <a:spLocks noGrp="1"/>
          </p:cNvSpPr>
          <p:nvPr>
            <p:ph type="ftr" sz="quarter" idx="11"/>
          </p:nvPr>
        </p:nvSpPr>
        <p:spPr/>
        <p:txBody>
          <a:bodyPr/>
          <a:lstStyle/>
          <a:p>
            <a:endParaRPr lang="en-US">
              <a:solidFill>
                <a:srgbClr val="073E87"/>
              </a:solidFill>
            </a:endParaRPr>
          </a:p>
        </p:txBody>
      </p:sp>
      <p:sp>
        <p:nvSpPr>
          <p:cNvPr id="4" name="Slide Number Placeholder 3"/>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679326384"/>
      </p:ext>
    </p:extLst>
  </p:cSld>
  <p:clrMapOvr>
    <a:masterClrMapping/>
  </p:clrMapOvr>
  <p:transition spd="slow">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122421321"/>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993B-B1B0-3E8E-0F23-610025E0C3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936CE-DC6C-D52A-4EBE-90EF33D3D1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B961D-23C6-6D57-C64C-B4A00026F805}"/>
              </a:ext>
            </a:extLst>
          </p:cNvPr>
          <p:cNvSpPr>
            <a:spLocks noGrp="1"/>
          </p:cNvSpPr>
          <p:nvPr>
            <p:ph type="dt" sz="half" idx="10"/>
          </p:nvPr>
        </p:nvSpPr>
        <p:spPr/>
        <p:txBody>
          <a:bodyPr/>
          <a:lstStyle/>
          <a:p>
            <a:fld id="{FDE7F980-1C5F-48D9-BA05-AB3AF4D7DD7A}" type="datetimeFigureOut">
              <a:rPr lang="en-US" smtClean="0"/>
              <a:t>6/3/2023</a:t>
            </a:fld>
            <a:endParaRPr lang="en-US"/>
          </a:p>
        </p:txBody>
      </p:sp>
      <p:sp>
        <p:nvSpPr>
          <p:cNvPr id="5" name="Footer Placeholder 4">
            <a:extLst>
              <a:ext uri="{FF2B5EF4-FFF2-40B4-BE49-F238E27FC236}">
                <a16:creationId xmlns:a16="http://schemas.microsoft.com/office/drawing/2014/main" id="{7E1B3952-A698-0059-FDD9-0037CF5EA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4A3C5-E882-EB3C-5983-E7B4C6AF56BD}"/>
              </a:ext>
            </a:extLst>
          </p:cNvPr>
          <p:cNvSpPr>
            <a:spLocks noGrp="1"/>
          </p:cNvSpPr>
          <p:nvPr>
            <p:ph type="sldNum" sz="quarter" idx="12"/>
          </p:nvPr>
        </p:nvSpPr>
        <p:spPr/>
        <p:txBody>
          <a:bodyPr/>
          <a:lstStyle/>
          <a:p>
            <a:fld id="{A743F8D1-D5A5-438F-84FF-2FE8F1DE6601}" type="slidenum">
              <a:rPr lang="en-US" smtClean="0"/>
              <a:t>‹#›</a:t>
            </a:fld>
            <a:endParaRPr lang="en-US"/>
          </a:p>
        </p:txBody>
      </p:sp>
    </p:spTree>
    <p:extLst>
      <p:ext uri="{BB962C8B-B14F-4D97-AF65-F5344CB8AC3E}">
        <p14:creationId xmlns:p14="http://schemas.microsoft.com/office/powerpoint/2010/main" val="3744177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561583955"/>
      </p:ext>
    </p:extLst>
  </p:cSld>
  <p:clrMapOvr>
    <a:masterClrMapping/>
  </p:clrMapOvr>
  <p:transition spd="slow">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1666743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19460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38785222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46834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28182094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2192026674"/>
      </p:ext>
    </p:extLst>
  </p:cSld>
  <p:clrMapOvr>
    <a:masterClrMapping/>
  </p:clrMapOvr>
  <p:transition spd="slow">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A996-42C7-4386-99AE-9CBFF595CB13}" type="datetimeFigureOut">
              <a:rPr lang="en-US" smtClean="0">
                <a:solidFill>
                  <a:srgbClr val="073E87"/>
                </a:solidFill>
              </a:rPr>
              <a:pPr/>
              <a:t>6/3/2023</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2B5D704F-47CD-4A3F-A18E-C6D78511D425}"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1446127397"/>
      </p:ext>
    </p:extLst>
  </p:cSld>
  <p:clrMapOvr>
    <a:masterClrMapping/>
  </p:clrMapOvr>
  <p:transition spd="slow">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29822D-9E31-4BC3-A5F5-1C865C5A4EBF}"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3AF88-E966-43B2-84D7-C72C46BFC31F}" type="slidenum">
              <a:rPr lang="en-US" smtClean="0"/>
              <a:t>‹#›</a:t>
            </a:fld>
            <a:endParaRPr lang="en-US"/>
          </a:p>
        </p:txBody>
      </p:sp>
    </p:spTree>
    <p:extLst>
      <p:ext uri="{BB962C8B-B14F-4D97-AF65-F5344CB8AC3E}">
        <p14:creationId xmlns:p14="http://schemas.microsoft.com/office/powerpoint/2010/main" val="1349679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9822D-9E31-4BC3-A5F5-1C865C5A4EBF}"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3AF88-E966-43B2-84D7-C72C46BFC31F}" type="slidenum">
              <a:rPr lang="en-US" smtClean="0"/>
              <a:t>‹#›</a:t>
            </a:fld>
            <a:endParaRPr lang="en-US"/>
          </a:p>
        </p:txBody>
      </p:sp>
    </p:spTree>
    <p:extLst>
      <p:ext uri="{BB962C8B-B14F-4D97-AF65-F5344CB8AC3E}">
        <p14:creationId xmlns:p14="http://schemas.microsoft.com/office/powerpoint/2010/main" val="320356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B089B-A1C2-8597-ED51-41E718C05A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31AAB-1596-6BC7-2E8C-89A49EE7E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C55891-3EC0-2D94-F3AC-7C8A2388C641}"/>
              </a:ext>
            </a:extLst>
          </p:cNvPr>
          <p:cNvSpPr>
            <a:spLocks noGrp="1"/>
          </p:cNvSpPr>
          <p:nvPr>
            <p:ph type="dt" sz="half" idx="10"/>
          </p:nvPr>
        </p:nvSpPr>
        <p:spPr/>
        <p:txBody>
          <a:bodyPr/>
          <a:lstStyle/>
          <a:p>
            <a:fld id="{FDE7F980-1C5F-48D9-BA05-AB3AF4D7DD7A}" type="datetimeFigureOut">
              <a:rPr lang="en-US" smtClean="0"/>
              <a:t>6/3/2023</a:t>
            </a:fld>
            <a:endParaRPr lang="en-US"/>
          </a:p>
        </p:txBody>
      </p:sp>
      <p:sp>
        <p:nvSpPr>
          <p:cNvPr id="5" name="Footer Placeholder 4">
            <a:extLst>
              <a:ext uri="{FF2B5EF4-FFF2-40B4-BE49-F238E27FC236}">
                <a16:creationId xmlns:a16="http://schemas.microsoft.com/office/drawing/2014/main" id="{B5D2E170-9BD3-E35E-8162-66C866FF4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91C65-8D9B-AD3C-1A97-34D6D162E682}"/>
              </a:ext>
            </a:extLst>
          </p:cNvPr>
          <p:cNvSpPr>
            <a:spLocks noGrp="1"/>
          </p:cNvSpPr>
          <p:nvPr>
            <p:ph type="sldNum" sz="quarter" idx="12"/>
          </p:nvPr>
        </p:nvSpPr>
        <p:spPr/>
        <p:txBody>
          <a:bodyPr/>
          <a:lstStyle/>
          <a:p>
            <a:fld id="{A743F8D1-D5A5-438F-84FF-2FE8F1DE6601}" type="slidenum">
              <a:rPr lang="en-US" smtClean="0"/>
              <a:t>‹#›</a:t>
            </a:fld>
            <a:endParaRPr lang="en-US"/>
          </a:p>
        </p:txBody>
      </p:sp>
    </p:spTree>
    <p:extLst>
      <p:ext uri="{BB962C8B-B14F-4D97-AF65-F5344CB8AC3E}">
        <p14:creationId xmlns:p14="http://schemas.microsoft.com/office/powerpoint/2010/main" val="38440843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9822D-9E31-4BC3-A5F5-1C865C5A4EBF}"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3AF88-E966-43B2-84D7-C72C46BFC31F}" type="slidenum">
              <a:rPr lang="en-US" smtClean="0"/>
              <a:t>‹#›</a:t>
            </a:fld>
            <a:endParaRPr lang="en-US"/>
          </a:p>
        </p:txBody>
      </p:sp>
    </p:spTree>
    <p:extLst>
      <p:ext uri="{BB962C8B-B14F-4D97-AF65-F5344CB8AC3E}">
        <p14:creationId xmlns:p14="http://schemas.microsoft.com/office/powerpoint/2010/main" val="40163999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29822D-9E31-4BC3-A5F5-1C865C5A4EBF}"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3AF88-E966-43B2-84D7-C72C46BFC31F}" type="slidenum">
              <a:rPr lang="en-US" smtClean="0"/>
              <a:t>‹#›</a:t>
            </a:fld>
            <a:endParaRPr lang="en-US"/>
          </a:p>
        </p:txBody>
      </p:sp>
    </p:spTree>
    <p:extLst>
      <p:ext uri="{BB962C8B-B14F-4D97-AF65-F5344CB8AC3E}">
        <p14:creationId xmlns:p14="http://schemas.microsoft.com/office/powerpoint/2010/main" val="22776561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29822D-9E31-4BC3-A5F5-1C865C5A4EBF}" type="datetimeFigureOut">
              <a:rPr lang="en-US" smtClean="0"/>
              <a:t>6/3/2023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83AF88-E966-43B2-84D7-C72C46BFC31F}" type="slidenum">
              <a:rPr lang="en-US" smtClean="0"/>
              <a:t>‹#›</a:t>
            </a:fld>
            <a:endParaRPr lang="en-US"/>
          </a:p>
        </p:txBody>
      </p:sp>
    </p:spTree>
    <p:extLst>
      <p:ext uri="{BB962C8B-B14F-4D97-AF65-F5344CB8AC3E}">
        <p14:creationId xmlns:p14="http://schemas.microsoft.com/office/powerpoint/2010/main" val="1963331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29822D-9E31-4BC3-A5F5-1C865C5A4EBF}" type="datetimeFigureOut">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83AF88-E966-43B2-84D7-C72C46BFC31F}" type="slidenum">
              <a:rPr lang="en-US" smtClean="0"/>
              <a:t>‹#›</a:t>
            </a:fld>
            <a:endParaRPr lang="en-US"/>
          </a:p>
        </p:txBody>
      </p:sp>
    </p:spTree>
    <p:extLst>
      <p:ext uri="{BB962C8B-B14F-4D97-AF65-F5344CB8AC3E}">
        <p14:creationId xmlns:p14="http://schemas.microsoft.com/office/powerpoint/2010/main" val="41636281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9822D-9E31-4BC3-A5F5-1C865C5A4EBF}" type="datetimeFigureOut">
              <a:rPr lang="en-US" smtClean="0"/>
              <a:t>6/3/2023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83AF88-E966-43B2-84D7-C72C46BFC31F}" type="slidenum">
              <a:rPr lang="en-US" smtClean="0"/>
              <a:t>‹#›</a:t>
            </a:fld>
            <a:endParaRPr lang="en-US"/>
          </a:p>
        </p:txBody>
      </p:sp>
    </p:spTree>
    <p:extLst>
      <p:ext uri="{BB962C8B-B14F-4D97-AF65-F5344CB8AC3E}">
        <p14:creationId xmlns:p14="http://schemas.microsoft.com/office/powerpoint/2010/main" val="21320651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29822D-9E31-4BC3-A5F5-1C865C5A4EBF}"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3AF88-E966-43B2-84D7-C72C46BFC31F}" type="slidenum">
              <a:rPr lang="en-US" smtClean="0"/>
              <a:t>‹#›</a:t>
            </a:fld>
            <a:endParaRPr lang="en-US"/>
          </a:p>
        </p:txBody>
      </p:sp>
    </p:spTree>
    <p:extLst>
      <p:ext uri="{BB962C8B-B14F-4D97-AF65-F5344CB8AC3E}">
        <p14:creationId xmlns:p14="http://schemas.microsoft.com/office/powerpoint/2010/main" val="20909671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29822D-9E31-4BC3-A5F5-1C865C5A4EBF}"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3AF88-E966-43B2-84D7-C72C46BFC31F}" type="slidenum">
              <a:rPr lang="en-US" smtClean="0"/>
              <a:t>‹#›</a:t>
            </a:fld>
            <a:endParaRPr lang="en-US"/>
          </a:p>
        </p:txBody>
      </p:sp>
    </p:spTree>
    <p:extLst>
      <p:ext uri="{BB962C8B-B14F-4D97-AF65-F5344CB8AC3E}">
        <p14:creationId xmlns:p14="http://schemas.microsoft.com/office/powerpoint/2010/main" val="7318177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9822D-9E31-4BC3-A5F5-1C865C5A4EBF}"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3AF88-E966-43B2-84D7-C72C46BFC31F}" type="slidenum">
              <a:rPr lang="en-US" smtClean="0"/>
              <a:t>‹#›</a:t>
            </a:fld>
            <a:endParaRPr lang="en-US"/>
          </a:p>
        </p:txBody>
      </p:sp>
    </p:spTree>
    <p:extLst>
      <p:ext uri="{BB962C8B-B14F-4D97-AF65-F5344CB8AC3E}">
        <p14:creationId xmlns:p14="http://schemas.microsoft.com/office/powerpoint/2010/main" val="27300859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9822D-9E31-4BC3-A5F5-1C865C5A4EBF}"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3AF88-E966-43B2-84D7-C72C46BFC31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5963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9822D-9E31-4BC3-A5F5-1C865C5A4EBF}"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3AF88-E966-43B2-84D7-C72C46BFC31F}" type="slidenum">
              <a:rPr lang="en-US" smtClean="0"/>
              <a:t>‹#›</a:t>
            </a:fld>
            <a:endParaRPr lang="en-US"/>
          </a:p>
        </p:txBody>
      </p:sp>
    </p:spTree>
    <p:extLst>
      <p:ext uri="{BB962C8B-B14F-4D97-AF65-F5344CB8AC3E}">
        <p14:creationId xmlns:p14="http://schemas.microsoft.com/office/powerpoint/2010/main" val="62080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D03B-315A-5843-327C-48BE7D15A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438133-4B3E-D75C-FCBA-08958A7BB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D5D5FF-B918-A737-EC69-7388FB0CA4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22A30A-7218-A784-DCF1-67F4F67BF2A4}"/>
              </a:ext>
            </a:extLst>
          </p:cNvPr>
          <p:cNvSpPr>
            <a:spLocks noGrp="1"/>
          </p:cNvSpPr>
          <p:nvPr>
            <p:ph type="dt" sz="half" idx="10"/>
          </p:nvPr>
        </p:nvSpPr>
        <p:spPr/>
        <p:txBody>
          <a:bodyPr/>
          <a:lstStyle/>
          <a:p>
            <a:fld id="{FDE7F980-1C5F-48D9-BA05-AB3AF4D7DD7A}" type="datetimeFigureOut">
              <a:rPr lang="en-US" smtClean="0"/>
              <a:t>6/3/2023</a:t>
            </a:fld>
            <a:endParaRPr lang="en-US"/>
          </a:p>
        </p:txBody>
      </p:sp>
      <p:sp>
        <p:nvSpPr>
          <p:cNvPr id="6" name="Footer Placeholder 5">
            <a:extLst>
              <a:ext uri="{FF2B5EF4-FFF2-40B4-BE49-F238E27FC236}">
                <a16:creationId xmlns:a16="http://schemas.microsoft.com/office/drawing/2014/main" id="{D19816C2-0CE7-1CAA-365C-980F66250C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9056-BB6C-A834-042B-3C5F4C681E60}"/>
              </a:ext>
            </a:extLst>
          </p:cNvPr>
          <p:cNvSpPr>
            <a:spLocks noGrp="1"/>
          </p:cNvSpPr>
          <p:nvPr>
            <p:ph type="sldNum" sz="quarter" idx="12"/>
          </p:nvPr>
        </p:nvSpPr>
        <p:spPr/>
        <p:txBody>
          <a:bodyPr/>
          <a:lstStyle/>
          <a:p>
            <a:fld id="{A743F8D1-D5A5-438F-84FF-2FE8F1DE6601}" type="slidenum">
              <a:rPr lang="en-US" smtClean="0"/>
              <a:t>‹#›</a:t>
            </a:fld>
            <a:endParaRPr lang="en-US"/>
          </a:p>
        </p:txBody>
      </p:sp>
    </p:spTree>
    <p:extLst>
      <p:ext uri="{BB962C8B-B14F-4D97-AF65-F5344CB8AC3E}">
        <p14:creationId xmlns:p14="http://schemas.microsoft.com/office/powerpoint/2010/main" val="27768622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9822D-9E31-4BC3-A5F5-1C865C5A4EBF}"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3AF88-E966-43B2-84D7-C72C46BFC3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68149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9822D-9E31-4BC3-A5F5-1C865C5A4EBF}"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3AF88-E966-43B2-84D7-C72C46BFC31F}" type="slidenum">
              <a:rPr lang="en-US" smtClean="0"/>
              <a:t>‹#›</a:t>
            </a:fld>
            <a:endParaRPr lang="en-US"/>
          </a:p>
        </p:txBody>
      </p:sp>
    </p:spTree>
    <p:extLst>
      <p:ext uri="{BB962C8B-B14F-4D97-AF65-F5344CB8AC3E}">
        <p14:creationId xmlns:p14="http://schemas.microsoft.com/office/powerpoint/2010/main" val="22179294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9822D-9E31-4BC3-A5F5-1C865C5A4EBF}"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3AF88-E966-43B2-84D7-C72C46BFC31F}" type="slidenum">
              <a:rPr lang="en-US" smtClean="0"/>
              <a:t>‹#›</a:t>
            </a:fld>
            <a:endParaRPr lang="en-US"/>
          </a:p>
        </p:txBody>
      </p:sp>
    </p:spTree>
    <p:extLst>
      <p:ext uri="{BB962C8B-B14F-4D97-AF65-F5344CB8AC3E}">
        <p14:creationId xmlns:p14="http://schemas.microsoft.com/office/powerpoint/2010/main" val="736179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9822D-9E31-4BC3-A5F5-1C865C5A4EBF}"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3AF88-E966-43B2-84D7-C72C46BFC31F}" type="slidenum">
              <a:rPr lang="en-US" smtClean="0"/>
              <a:t>‹#›</a:t>
            </a:fld>
            <a:endParaRPr lang="en-US"/>
          </a:p>
        </p:txBody>
      </p:sp>
    </p:spTree>
    <p:extLst>
      <p:ext uri="{BB962C8B-B14F-4D97-AF65-F5344CB8AC3E}">
        <p14:creationId xmlns:p14="http://schemas.microsoft.com/office/powerpoint/2010/main" val="211314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483A-1518-04AD-71E6-84CF7F077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EAB52A-D5E4-60A8-C1C7-BE3CB1093C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F1CEA1-B101-C4D5-CF6C-DA7BD42B87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21F548-D4F3-3E62-5946-C258EAC96C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225E7D-2EF3-4C43-FAEA-50EF532BF0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B9EDAE-53A0-F547-FCFC-3A1FE8ED9A1D}"/>
              </a:ext>
            </a:extLst>
          </p:cNvPr>
          <p:cNvSpPr>
            <a:spLocks noGrp="1"/>
          </p:cNvSpPr>
          <p:nvPr>
            <p:ph type="dt" sz="half" idx="10"/>
          </p:nvPr>
        </p:nvSpPr>
        <p:spPr/>
        <p:txBody>
          <a:bodyPr/>
          <a:lstStyle/>
          <a:p>
            <a:fld id="{FDE7F980-1C5F-48D9-BA05-AB3AF4D7DD7A}" type="datetimeFigureOut">
              <a:rPr lang="en-US" smtClean="0"/>
              <a:t>6/3/2023</a:t>
            </a:fld>
            <a:endParaRPr lang="en-US"/>
          </a:p>
        </p:txBody>
      </p:sp>
      <p:sp>
        <p:nvSpPr>
          <p:cNvPr id="8" name="Footer Placeholder 7">
            <a:extLst>
              <a:ext uri="{FF2B5EF4-FFF2-40B4-BE49-F238E27FC236}">
                <a16:creationId xmlns:a16="http://schemas.microsoft.com/office/drawing/2014/main" id="{1E9A633E-096F-D109-C316-FD2F3321CD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BF3103-DC4F-7B76-475B-79C558AAB2BB}"/>
              </a:ext>
            </a:extLst>
          </p:cNvPr>
          <p:cNvSpPr>
            <a:spLocks noGrp="1"/>
          </p:cNvSpPr>
          <p:nvPr>
            <p:ph type="sldNum" sz="quarter" idx="12"/>
          </p:nvPr>
        </p:nvSpPr>
        <p:spPr/>
        <p:txBody>
          <a:bodyPr/>
          <a:lstStyle/>
          <a:p>
            <a:fld id="{A743F8D1-D5A5-438F-84FF-2FE8F1DE6601}" type="slidenum">
              <a:rPr lang="en-US" smtClean="0"/>
              <a:t>‹#›</a:t>
            </a:fld>
            <a:endParaRPr lang="en-US"/>
          </a:p>
        </p:txBody>
      </p:sp>
    </p:spTree>
    <p:extLst>
      <p:ext uri="{BB962C8B-B14F-4D97-AF65-F5344CB8AC3E}">
        <p14:creationId xmlns:p14="http://schemas.microsoft.com/office/powerpoint/2010/main" val="43899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91DF-ECD8-002D-3073-645F5148B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F56820-E2A3-B789-698F-4BD6975C3ED3}"/>
              </a:ext>
            </a:extLst>
          </p:cNvPr>
          <p:cNvSpPr>
            <a:spLocks noGrp="1"/>
          </p:cNvSpPr>
          <p:nvPr>
            <p:ph type="dt" sz="half" idx="10"/>
          </p:nvPr>
        </p:nvSpPr>
        <p:spPr/>
        <p:txBody>
          <a:bodyPr/>
          <a:lstStyle/>
          <a:p>
            <a:fld id="{FDE7F980-1C5F-48D9-BA05-AB3AF4D7DD7A}" type="datetimeFigureOut">
              <a:rPr lang="en-US" smtClean="0"/>
              <a:t>6/3/2023</a:t>
            </a:fld>
            <a:endParaRPr lang="en-US"/>
          </a:p>
        </p:txBody>
      </p:sp>
      <p:sp>
        <p:nvSpPr>
          <p:cNvPr id="4" name="Footer Placeholder 3">
            <a:extLst>
              <a:ext uri="{FF2B5EF4-FFF2-40B4-BE49-F238E27FC236}">
                <a16:creationId xmlns:a16="http://schemas.microsoft.com/office/drawing/2014/main" id="{DF633DEB-753B-0D51-C3A5-F81C8140E4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A70AF5-BE01-5CD3-7BED-402DF876CEC0}"/>
              </a:ext>
            </a:extLst>
          </p:cNvPr>
          <p:cNvSpPr>
            <a:spLocks noGrp="1"/>
          </p:cNvSpPr>
          <p:nvPr>
            <p:ph type="sldNum" sz="quarter" idx="12"/>
          </p:nvPr>
        </p:nvSpPr>
        <p:spPr/>
        <p:txBody>
          <a:bodyPr/>
          <a:lstStyle/>
          <a:p>
            <a:fld id="{A743F8D1-D5A5-438F-84FF-2FE8F1DE6601}" type="slidenum">
              <a:rPr lang="en-US" smtClean="0"/>
              <a:t>‹#›</a:t>
            </a:fld>
            <a:endParaRPr lang="en-US"/>
          </a:p>
        </p:txBody>
      </p:sp>
    </p:spTree>
    <p:extLst>
      <p:ext uri="{BB962C8B-B14F-4D97-AF65-F5344CB8AC3E}">
        <p14:creationId xmlns:p14="http://schemas.microsoft.com/office/powerpoint/2010/main" val="2741497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DA07AC-A918-F598-41B0-CA4FDD2329D7}"/>
              </a:ext>
            </a:extLst>
          </p:cNvPr>
          <p:cNvSpPr>
            <a:spLocks noGrp="1"/>
          </p:cNvSpPr>
          <p:nvPr>
            <p:ph type="dt" sz="half" idx="10"/>
          </p:nvPr>
        </p:nvSpPr>
        <p:spPr/>
        <p:txBody>
          <a:bodyPr/>
          <a:lstStyle/>
          <a:p>
            <a:fld id="{FDE7F980-1C5F-48D9-BA05-AB3AF4D7DD7A}" type="datetimeFigureOut">
              <a:rPr lang="en-US" smtClean="0"/>
              <a:t>6/3/2023</a:t>
            </a:fld>
            <a:endParaRPr lang="en-US"/>
          </a:p>
        </p:txBody>
      </p:sp>
      <p:sp>
        <p:nvSpPr>
          <p:cNvPr id="3" name="Footer Placeholder 2">
            <a:extLst>
              <a:ext uri="{FF2B5EF4-FFF2-40B4-BE49-F238E27FC236}">
                <a16:creationId xmlns:a16="http://schemas.microsoft.com/office/drawing/2014/main" id="{86F08997-CD0B-C235-2B45-A62C81C9EB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D0BC80-24D9-DE27-0DC5-075079B5FB85}"/>
              </a:ext>
            </a:extLst>
          </p:cNvPr>
          <p:cNvSpPr>
            <a:spLocks noGrp="1"/>
          </p:cNvSpPr>
          <p:nvPr>
            <p:ph type="sldNum" sz="quarter" idx="12"/>
          </p:nvPr>
        </p:nvSpPr>
        <p:spPr/>
        <p:txBody>
          <a:bodyPr/>
          <a:lstStyle/>
          <a:p>
            <a:fld id="{A743F8D1-D5A5-438F-84FF-2FE8F1DE6601}" type="slidenum">
              <a:rPr lang="en-US" smtClean="0"/>
              <a:t>‹#›</a:t>
            </a:fld>
            <a:endParaRPr lang="en-US"/>
          </a:p>
        </p:txBody>
      </p:sp>
    </p:spTree>
    <p:extLst>
      <p:ext uri="{BB962C8B-B14F-4D97-AF65-F5344CB8AC3E}">
        <p14:creationId xmlns:p14="http://schemas.microsoft.com/office/powerpoint/2010/main" val="32995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1DB5-A1A9-01F9-B1D9-EE3A82ED3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4FF9B-19E3-A32C-F343-1CCF3E13AF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5CA6AD-FD08-6AF0-5F88-DEC30EAC8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BE4127-F8CE-1D5A-EA65-031F3B445E0F}"/>
              </a:ext>
            </a:extLst>
          </p:cNvPr>
          <p:cNvSpPr>
            <a:spLocks noGrp="1"/>
          </p:cNvSpPr>
          <p:nvPr>
            <p:ph type="dt" sz="half" idx="10"/>
          </p:nvPr>
        </p:nvSpPr>
        <p:spPr/>
        <p:txBody>
          <a:bodyPr/>
          <a:lstStyle/>
          <a:p>
            <a:fld id="{FDE7F980-1C5F-48D9-BA05-AB3AF4D7DD7A}" type="datetimeFigureOut">
              <a:rPr lang="en-US" smtClean="0"/>
              <a:t>6/3/2023</a:t>
            </a:fld>
            <a:endParaRPr lang="en-US"/>
          </a:p>
        </p:txBody>
      </p:sp>
      <p:sp>
        <p:nvSpPr>
          <p:cNvPr id="6" name="Footer Placeholder 5">
            <a:extLst>
              <a:ext uri="{FF2B5EF4-FFF2-40B4-BE49-F238E27FC236}">
                <a16:creationId xmlns:a16="http://schemas.microsoft.com/office/drawing/2014/main" id="{02E99D2B-B1AC-05AA-676E-4E604CA8F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7DBAA5-AF66-9616-D3E5-09902728B431}"/>
              </a:ext>
            </a:extLst>
          </p:cNvPr>
          <p:cNvSpPr>
            <a:spLocks noGrp="1"/>
          </p:cNvSpPr>
          <p:nvPr>
            <p:ph type="sldNum" sz="quarter" idx="12"/>
          </p:nvPr>
        </p:nvSpPr>
        <p:spPr/>
        <p:txBody>
          <a:bodyPr/>
          <a:lstStyle/>
          <a:p>
            <a:fld id="{A743F8D1-D5A5-438F-84FF-2FE8F1DE6601}" type="slidenum">
              <a:rPr lang="en-US" smtClean="0"/>
              <a:t>‹#›</a:t>
            </a:fld>
            <a:endParaRPr lang="en-US"/>
          </a:p>
        </p:txBody>
      </p:sp>
    </p:spTree>
    <p:extLst>
      <p:ext uri="{BB962C8B-B14F-4D97-AF65-F5344CB8AC3E}">
        <p14:creationId xmlns:p14="http://schemas.microsoft.com/office/powerpoint/2010/main" val="3136618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8828-041B-D42B-F6E1-077491CC4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D97449-3D9A-A808-762F-4BB6314CD3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B309E2-2D68-38AA-DEF4-C4A988ED3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2D575D-2704-C746-38D1-540B04332D28}"/>
              </a:ext>
            </a:extLst>
          </p:cNvPr>
          <p:cNvSpPr>
            <a:spLocks noGrp="1"/>
          </p:cNvSpPr>
          <p:nvPr>
            <p:ph type="dt" sz="half" idx="10"/>
          </p:nvPr>
        </p:nvSpPr>
        <p:spPr/>
        <p:txBody>
          <a:bodyPr/>
          <a:lstStyle/>
          <a:p>
            <a:fld id="{FDE7F980-1C5F-48D9-BA05-AB3AF4D7DD7A}" type="datetimeFigureOut">
              <a:rPr lang="en-US" smtClean="0"/>
              <a:t>6/3/2023</a:t>
            </a:fld>
            <a:endParaRPr lang="en-US"/>
          </a:p>
        </p:txBody>
      </p:sp>
      <p:sp>
        <p:nvSpPr>
          <p:cNvPr id="6" name="Footer Placeholder 5">
            <a:extLst>
              <a:ext uri="{FF2B5EF4-FFF2-40B4-BE49-F238E27FC236}">
                <a16:creationId xmlns:a16="http://schemas.microsoft.com/office/drawing/2014/main" id="{9B7F8A66-1816-AD3D-F102-AC17E8DAB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65384-5012-6BE9-1EDF-90DE24B8C710}"/>
              </a:ext>
            </a:extLst>
          </p:cNvPr>
          <p:cNvSpPr>
            <a:spLocks noGrp="1"/>
          </p:cNvSpPr>
          <p:nvPr>
            <p:ph type="sldNum" sz="quarter" idx="12"/>
          </p:nvPr>
        </p:nvSpPr>
        <p:spPr/>
        <p:txBody>
          <a:bodyPr/>
          <a:lstStyle/>
          <a:p>
            <a:fld id="{A743F8D1-D5A5-438F-84FF-2FE8F1DE6601}" type="slidenum">
              <a:rPr lang="en-US" smtClean="0"/>
              <a:t>‹#›</a:t>
            </a:fld>
            <a:endParaRPr lang="en-US"/>
          </a:p>
        </p:txBody>
      </p:sp>
    </p:spTree>
    <p:extLst>
      <p:ext uri="{BB962C8B-B14F-4D97-AF65-F5344CB8AC3E}">
        <p14:creationId xmlns:p14="http://schemas.microsoft.com/office/powerpoint/2010/main" val="838113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4285D4-F2B2-FB17-AA3D-E51D7CBC5C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8B9701-902D-C4DA-BFC3-07DA4C7DAD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EA3FC-89C1-20FF-E00B-B58FF9B86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7F980-1C5F-48D9-BA05-AB3AF4D7DD7A}" type="datetimeFigureOut">
              <a:rPr lang="en-US" smtClean="0"/>
              <a:t>6/3/2023</a:t>
            </a:fld>
            <a:endParaRPr lang="en-US"/>
          </a:p>
        </p:txBody>
      </p:sp>
      <p:sp>
        <p:nvSpPr>
          <p:cNvPr id="5" name="Footer Placeholder 4">
            <a:extLst>
              <a:ext uri="{FF2B5EF4-FFF2-40B4-BE49-F238E27FC236}">
                <a16:creationId xmlns:a16="http://schemas.microsoft.com/office/drawing/2014/main" id="{4DF0410D-5A57-2BA2-6918-C02F860A2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42EB15-7957-1EDB-CAA1-E36F26C963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3F8D1-D5A5-438F-84FF-2FE8F1DE6601}" type="slidenum">
              <a:rPr lang="en-US" smtClean="0"/>
              <a:t>‹#›</a:t>
            </a:fld>
            <a:endParaRPr lang="en-US"/>
          </a:p>
        </p:txBody>
      </p:sp>
    </p:spTree>
    <p:extLst>
      <p:ext uri="{BB962C8B-B14F-4D97-AF65-F5344CB8AC3E}">
        <p14:creationId xmlns:p14="http://schemas.microsoft.com/office/powerpoint/2010/main" val="2124317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29822D-9E31-4BC3-A5F5-1C865C5A4EBF}" type="datetimeFigureOut">
              <a:rPr lang="en-US" smtClean="0"/>
              <a:t>6/3/2023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83AF88-E966-43B2-84D7-C72C46BFC31F}" type="slidenum">
              <a:rPr lang="en-US" smtClean="0"/>
              <a:t>‹#›</a:t>
            </a:fld>
            <a:endParaRPr lang="en-US"/>
          </a:p>
        </p:txBody>
      </p:sp>
    </p:spTree>
    <p:extLst>
      <p:ext uri="{BB962C8B-B14F-4D97-AF65-F5344CB8AC3E}">
        <p14:creationId xmlns:p14="http://schemas.microsoft.com/office/powerpoint/2010/main" val="1386437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pull/>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29822D-9E31-4BC3-A5F5-1C865C5A4EBF}" type="datetimeFigureOut">
              <a:rPr lang="en-US" smtClean="0"/>
              <a:t>6/3/2023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83AF88-E966-43B2-84D7-C72C46BFC31F}" type="slidenum">
              <a:rPr lang="en-US" smtClean="0"/>
              <a:t>‹#›</a:t>
            </a:fld>
            <a:endParaRPr lang="en-US"/>
          </a:p>
        </p:txBody>
      </p:sp>
    </p:spTree>
    <p:extLst>
      <p:ext uri="{BB962C8B-B14F-4D97-AF65-F5344CB8AC3E}">
        <p14:creationId xmlns:p14="http://schemas.microsoft.com/office/powerpoint/2010/main" val="65545520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useBgFill="1">
        <p:nvSpPr>
          <p:cNvPr id="24" name="Rectangle 2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cxnSp>
        <p:nvCxnSpPr>
          <p:cNvPr id="26" name="Straight Connector 2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Shape 3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p:cNvSpPr>
            <a:spLocks noGrp="1"/>
          </p:cNvSpPr>
          <p:nvPr>
            <p:ph type="ctrTitle"/>
          </p:nvPr>
        </p:nvSpPr>
        <p:spPr>
          <a:xfrm>
            <a:off x="7230733" y="600856"/>
            <a:ext cx="4512989" cy="3071813"/>
          </a:xfrm>
        </p:spPr>
        <p:txBody>
          <a:bodyPr vert="horz" lIns="91440" tIns="45720" rIns="91440" bIns="45720" rtlCol="0" anchor="ctr">
            <a:normAutofit/>
          </a:bodyPr>
          <a:lstStyle/>
          <a:p>
            <a:pPr algn="l">
              <a:lnSpc>
                <a:spcPct val="90000"/>
              </a:lnSpc>
            </a:pPr>
            <a:r>
              <a:rPr lang="en-US" sz="2000" b="1" dirty="0">
                <a:solidFill>
                  <a:srgbClr val="FFFFFF"/>
                </a:solidFill>
              </a:rPr>
              <a:t>KUMASI TECHNICAL UNIVERSITY (</a:t>
            </a:r>
            <a:r>
              <a:rPr lang="en-US" sz="2000" b="1" dirty="0" err="1">
                <a:solidFill>
                  <a:srgbClr val="FFFFFF"/>
                </a:solidFill>
              </a:rPr>
              <a:t>KsTU</a:t>
            </a:r>
            <a:r>
              <a:rPr lang="en-US" sz="2000" b="1" dirty="0">
                <a:solidFill>
                  <a:srgbClr val="FFFFFF"/>
                </a:solidFill>
              </a:rPr>
              <a:t>)</a:t>
            </a:r>
            <a:br>
              <a:rPr lang="en-US" sz="2000" dirty="0">
                <a:solidFill>
                  <a:srgbClr val="FFFFFF"/>
                </a:solidFill>
              </a:rPr>
            </a:br>
            <a:r>
              <a:rPr lang="en-US" sz="2000" b="1" dirty="0">
                <a:solidFill>
                  <a:srgbClr val="FFFFFF"/>
                </a:solidFill>
              </a:rPr>
              <a:t>LIBERAL STUDIES DEPARTMENT</a:t>
            </a:r>
            <a:br>
              <a:rPr lang="en-US" sz="1700" dirty="0">
                <a:solidFill>
                  <a:srgbClr val="FFFFFF"/>
                </a:solidFill>
              </a:rPr>
            </a:br>
            <a:r>
              <a:rPr lang="en-US" sz="1700" b="1" dirty="0">
                <a:solidFill>
                  <a:srgbClr val="FFFFFF"/>
                </a:solidFill>
              </a:rPr>
              <a:t>	 </a:t>
            </a:r>
            <a:br>
              <a:rPr lang="en-US" sz="1700" dirty="0">
                <a:solidFill>
                  <a:srgbClr val="FFFFFF"/>
                </a:solidFill>
              </a:rPr>
            </a:br>
            <a:br>
              <a:rPr lang="en-US" sz="1700" dirty="0">
                <a:solidFill>
                  <a:srgbClr val="FFFFFF"/>
                </a:solidFill>
              </a:rPr>
            </a:br>
            <a:r>
              <a:rPr kumimoji="0" lang="en-US" sz="2400" b="0" i="0" u="none" strike="noStrike" cap="none" spc="0" normalizeH="0" baseline="0" noProof="0" dirty="0">
                <a:ln>
                  <a:noFill/>
                </a:ln>
                <a:solidFill>
                  <a:srgbClr val="FFFFFF"/>
                </a:solidFill>
                <a:effectLst/>
                <a:uLnTx/>
                <a:uFillTx/>
              </a:rPr>
              <a:t>CRITICAL THINKING AND PROBLEM SOLVING</a:t>
            </a:r>
            <a:br>
              <a:rPr kumimoji="0" lang="en-US" sz="1700" b="0" i="0" u="none" strike="noStrike" cap="none" spc="0" normalizeH="0" baseline="0" noProof="0" dirty="0">
                <a:ln>
                  <a:noFill/>
                </a:ln>
                <a:solidFill>
                  <a:srgbClr val="FFFFFF"/>
                </a:solidFill>
                <a:effectLst/>
                <a:uLnTx/>
                <a:uFillTx/>
              </a:rPr>
            </a:br>
            <a:br>
              <a:rPr lang="en-US" sz="1700" dirty="0">
                <a:solidFill>
                  <a:srgbClr val="FFFFFF"/>
                </a:solidFill>
              </a:rPr>
            </a:br>
            <a:br>
              <a:rPr lang="en-US" sz="1700" dirty="0">
                <a:solidFill>
                  <a:srgbClr val="FFFFFF"/>
                </a:solidFill>
              </a:rPr>
            </a:br>
            <a:br>
              <a:rPr lang="en-US" sz="2000" dirty="0">
                <a:solidFill>
                  <a:srgbClr val="FFFFFF"/>
                </a:solidFill>
              </a:rPr>
            </a:br>
            <a:r>
              <a:rPr lang="en-US" sz="2000" dirty="0">
                <a:solidFill>
                  <a:srgbClr val="FFFFFF"/>
                </a:solidFill>
              </a:rPr>
              <a:t>BSC COMPUTER TECHNOLGY</a:t>
            </a:r>
          </a:p>
        </p:txBody>
      </p:sp>
      <p:pic>
        <p:nvPicPr>
          <p:cNvPr id="5" name="Picture 4" descr="C:\Users\top\Desktop\kstu.png"/>
          <p:cNvPicPr/>
          <p:nvPr/>
        </p:nvPicPr>
        <p:blipFill>
          <a:blip r:embed="rId2">
            <a:extLst>
              <a:ext uri="{28A0092B-C50C-407E-A947-70E740481C1C}">
                <a14:useLocalDpi xmlns:a14="http://schemas.microsoft.com/office/drawing/2010/main" val="0"/>
              </a:ext>
            </a:extLst>
          </a:blip>
          <a:stretch>
            <a:fillRect/>
          </a:stretch>
        </p:blipFill>
        <p:spPr bwMode="auto">
          <a:xfrm>
            <a:off x="757251" y="1545062"/>
            <a:ext cx="3856774" cy="3856774"/>
          </a:xfrm>
          <a:prstGeom prst="rect">
            <a:avLst/>
          </a:prstGeom>
          <a:noFill/>
        </p:spPr>
      </p:pic>
      <p:sp>
        <p:nvSpPr>
          <p:cNvPr id="3" name="Subtitle 2"/>
          <p:cNvSpPr>
            <a:spLocks noGrp="1"/>
          </p:cNvSpPr>
          <p:nvPr>
            <p:ph type="subTitle" idx="1"/>
          </p:nvPr>
        </p:nvSpPr>
        <p:spPr>
          <a:xfrm>
            <a:off x="7181725" y="4340267"/>
            <a:ext cx="4512988" cy="1814999"/>
          </a:xfrm>
        </p:spPr>
        <p:txBody>
          <a:bodyPr vert="horz" lIns="91440" tIns="45720" rIns="91440" bIns="45720" rtlCol="0" anchor="t">
            <a:normAutofit/>
          </a:bodyPr>
          <a:lstStyle/>
          <a:p>
            <a:pPr algn="l">
              <a:buFont typeface="Wingdings 3" charset="2"/>
              <a:buChar char=""/>
            </a:pPr>
            <a:endParaRPr lang="en-US" dirty="0">
              <a:solidFill>
                <a:srgbClr val="FFFFFF"/>
              </a:solidFill>
            </a:endParaRPr>
          </a:p>
          <a:p>
            <a:pPr algn="l">
              <a:buFont typeface="Wingdings 3" charset="2"/>
              <a:buChar char=""/>
            </a:pPr>
            <a:r>
              <a:rPr lang="en-US" dirty="0">
                <a:solidFill>
                  <a:srgbClr val="FFFFFF"/>
                </a:solidFill>
              </a:rPr>
              <a:t> </a:t>
            </a:r>
          </a:p>
          <a:p>
            <a:pPr lvl="0" algn="l">
              <a:buFont typeface="Wingdings 3" charset="2"/>
              <a:buChar char=""/>
            </a:pPr>
            <a:r>
              <a:rPr lang="en-US" sz="2000" dirty="0">
                <a:solidFill>
                  <a:srgbClr val="FFFFFF"/>
                </a:solidFill>
              </a:rPr>
              <a:t>DR. BENJAMIN ADJEI DANQUAH</a:t>
            </a:r>
          </a:p>
          <a:p>
            <a:pPr algn="l">
              <a:buFont typeface="Wingdings 3" charset="2"/>
              <a:buChar char=""/>
            </a:pPr>
            <a:endParaRPr lang="en-US" dirty="0">
              <a:solidFill>
                <a:srgbClr val="FFFFFF"/>
              </a:solidFill>
            </a:endParaRPr>
          </a:p>
          <a:p>
            <a:pPr algn="l">
              <a:buFont typeface="Wingdings 3" charset="2"/>
              <a:buChar char=""/>
            </a:pPr>
            <a:endParaRPr lang="en-US" dirty="0">
              <a:solidFill>
                <a:srgbClr val="FFFFFF"/>
              </a:solidFill>
            </a:endParaRPr>
          </a:p>
          <a:p>
            <a:pPr algn="l">
              <a:buFont typeface="Wingdings 3" charset="2"/>
              <a:buChar char=""/>
            </a:pPr>
            <a:endParaRPr lang="en-US" dirty="0">
              <a:solidFill>
                <a:srgbClr val="FFFFFF"/>
              </a:solidFill>
            </a:endParaRPr>
          </a:p>
          <a:p>
            <a:pPr algn="l">
              <a:buFont typeface="Wingdings 3" charset="2"/>
              <a:buChar char=""/>
            </a:pPr>
            <a:endParaRPr lang="en-US" dirty="0">
              <a:solidFill>
                <a:srgbClr val="FFFFFF"/>
              </a:solidFill>
            </a:endParaRPr>
          </a:p>
          <a:p>
            <a:pPr algn="l">
              <a:buFont typeface="Wingdings 3" charset="2"/>
              <a:buChar char=""/>
            </a:pPr>
            <a:endParaRPr lang="en-US" dirty="0">
              <a:solidFill>
                <a:srgbClr val="FFFFFF"/>
              </a:solidFill>
            </a:endParaRPr>
          </a:p>
          <a:p>
            <a:pPr algn="l">
              <a:buFont typeface="Wingdings 3" charset="2"/>
              <a:buChar char=""/>
            </a:pPr>
            <a:endParaRPr lang="en-US" dirty="0">
              <a:solidFill>
                <a:srgbClr val="FFFFFF"/>
              </a:solidFill>
            </a:endParaRPr>
          </a:p>
          <a:p>
            <a:pPr algn="l">
              <a:buFont typeface="Wingdings 3" charset="2"/>
              <a:buChar char=""/>
            </a:pPr>
            <a:endParaRPr lang="en-US" dirty="0">
              <a:solidFill>
                <a:srgbClr val="FFFFFF"/>
              </a:solidFill>
            </a:endParaRPr>
          </a:p>
          <a:p>
            <a:pPr algn="l">
              <a:buFont typeface="Wingdings 3" charset="2"/>
              <a:buChar char=""/>
            </a:pPr>
            <a:endParaRPr lang="en-US" dirty="0">
              <a:solidFill>
                <a:srgbClr val="FFFFFF"/>
              </a:solidFill>
            </a:endParaRPr>
          </a:p>
        </p:txBody>
      </p:sp>
    </p:spTree>
    <p:extLst>
      <p:ext uri="{BB962C8B-B14F-4D97-AF65-F5344CB8AC3E}">
        <p14:creationId xmlns:p14="http://schemas.microsoft.com/office/powerpoint/2010/main" val="1095548284"/>
      </p:ext>
    </p:extLst>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1487-1F7E-8D3E-EDD7-F23F05C1A5BB}"/>
              </a:ext>
            </a:extLst>
          </p:cNvPr>
          <p:cNvSpPr>
            <a:spLocks noGrp="1"/>
          </p:cNvSpPr>
          <p:nvPr>
            <p:ph type="title"/>
          </p:nvPr>
        </p:nvSpPr>
        <p:spPr/>
        <p:txBody>
          <a:bodyPr/>
          <a:lstStyle/>
          <a:p>
            <a:pPr algn="ctr"/>
            <a:r>
              <a:rPr lang="en-US" sz="4400" b="1" kern="1800" spc="-30" dirty="0">
                <a:effectLst/>
                <a:latin typeface="Times New Roman" panose="02020603050405020304" pitchFamily="18" charset="0"/>
                <a:ea typeface="Times New Roman" panose="02020603050405020304" pitchFamily="18" charset="0"/>
              </a:rPr>
              <a:t>Characteristics of Critical Thinkers</a:t>
            </a:r>
            <a:endParaRPr lang="en-US" dirty="0"/>
          </a:p>
        </p:txBody>
      </p:sp>
      <p:sp>
        <p:nvSpPr>
          <p:cNvPr id="3" name="Content Placeholder 2">
            <a:extLst>
              <a:ext uri="{FF2B5EF4-FFF2-40B4-BE49-F238E27FC236}">
                <a16:creationId xmlns:a16="http://schemas.microsoft.com/office/drawing/2014/main" id="{3DFF752F-563E-688D-B33F-3DA178AE9AE8}"/>
              </a:ext>
            </a:extLst>
          </p:cNvPr>
          <p:cNvSpPr>
            <a:spLocks noGrp="1"/>
          </p:cNvSpPr>
          <p:nvPr>
            <p:ph sz="half" idx="1"/>
          </p:nvPr>
        </p:nvSpPr>
        <p:spPr/>
        <p:txBody>
          <a:bodyPr/>
          <a:lstStyle/>
          <a:p>
            <a:r>
              <a:rPr lang="en-US" sz="2800" kern="0" dirty="0">
                <a:effectLst/>
                <a:latin typeface="Times New Roman" panose="02020603050405020304" pitchFamily="18" charset="0"/>
                <a:ea typeface="Times New Roman" panose="02020603050405020304" pitchFamily="18" charset="0"/>
              </a:rPr>
              <a:t>Observation</a:t>
            </a:r>
          </a:p>
          <a:p>
            <a:r>
              <a:rPr lang="en-US" sz="2800" kern="0" dirty="0">
                <a:effectLst/>
                <a:latin typeface="Times New Roman" panose="02020603050405020304" pitchFamily="18" charset="0"/>
                <a:ea typeface="Times New Roman" panose="02020603050405020304" pitchFamily="18" charset="0"/>
              </a:rPr>
              <a:t>Curiosity</a:t>
            </a:r>
          </a:p>
          <a:p>
            <a:r>
              <a:rPr lang="en-US" sz="2800" kern="0" dirty="0">
                <a:effectLst/>
                <a:latin typeface="Times New Roman" panose="02020603050405020304" pitchFamily="18" charset="0"/>
                <a:ea typeface="Times New Roman" panose="02020603050405020304" pitchFamily="18" charset="0"/>
              </a:rPr>
              <a:t>Objectivity</a:t>
            </a:r>
          </a:p>
          <a:p>
            <a:r>
              <a:rPr lang="en-US" sz="2800" kern="0" dirty="0">
                <a:effectLst/>
                <a:latin typeface="Times New Roman" panose="02020603050405020304" pitchFamily="18" charset="0"/>
                <a:ea typeface="Times New Roman" panose="02020603050405020304" pitchFamily="18" charset="0"/>
              </a:rPr>
              <a:t>Introspection</a:t>
            </a:r>
          </a:p>
          <a:p>
            <a:r>
              <a:rPr lang="en-US" sz="2800" kern="0" dirty="0">
                <a:effectLst/>
                <a:latin typeface="Times New Roman" panose="02020603050405020304" pitchFamily="18" charset="0"/>
                <a:ea typeface="Times New Roman" panose="02020603050405020304" pitchFamily="18" charset="0"/>
              </a:rPr>
              <a:t>Analytical thinking</a:t>
            </a:r>
          </a:p>
          <a:p>
            <a:r>
              <a:rPr lang="en-US" sz="2800" kern="0" dirty="0">
                <a:effectLst/>
                <a:latin typeface="Times New Roman" panose="02020603050405020304" pitchFamily="18" charset="0"/>
                <a:ea typeface="Times New Roman" panose="02020603050405020304" pitchFamily="18" charset="0"/>
              </a:rPr>
              <a:t>Identifying biases</a:t>
            </a:r>
          </a:p>
          <a:p>
            <a:r>
              <a:rPr lang="en-US" sz="2800" kern="0" dirty="0">
                <a:effectLst/>
                <a:latin typeface="Times New Roman" panose="02020603050405020304" pitchFamily="18" charset="0"/>
                <a:ea typeface="Times New Roman" panose="02020603050405020304" pitchFamily="18" charset="0"/>
              </a:rPr>
              <a:t>Determining relevance</a:t>
            </a:r>
          </a:p>
          <a:p>
            <a:r>
              <a:rPr lang="en-US" sz="2800" kern="0" dirty="0">
                <a:effectLst/>
                <a:latin typeface="Times New Roman" panose="02020603050405020304" pitchFamily="18" charset="0"/>
                <a:ea typeface="Times New Roman" panose="02020603050405020304" pitchFamily="18" charset="0"/>
              </a:rPr>
              <a:t>Inference</a:t>
            </a:r>
            <a:endParaRPr lang="en-US" dirty="0"/>
          </a:p>
        </p:txBody>
      </p:sp>
      <p:sp>
        <p:nvSpPr>
          <p:cNvPr id="4" name="Content Placeholder 3">
            <a:extLst>
              <a:ext uri="{FF2B5EF4-FFF2-40B4-BE49-F238E27FC236}">
                <a16:creationId xmlns:a16="http://schemas.microsoft.com/office/drawing/2014/main" id="{98B866C7-3F27-82E9-51D9-14D3EBCC14C8}"/>
              </a:ext>
            </a:extLst>
          </p:cNvPr>
          <p:cNvSpPr>
            <a:spLocks noGrp="1"/>
          </p:cNvSpPr>
          <p:nvPr>
            <p:ph sz="half" idx="2"/>
          </p:nvPr>
        </p:nvSpPr>
        <p:spPr>
          <a:xfrm>
            <a:off x="5824025" y="1825625"/>
            <a:ext cx="5529775" cy="4351338"/>
          </a:xfrm>
        </p:spPr>
        <p:txBody>
          <a:bodyPr/>
          <a:lstStyle/>
          <a:p>
            <a:r>
              <a:rPr lang="en-US" sz="2800" kern="0" dirty="0">
                <a:effectLst/>
                <a:latin typeface="Times New Roman" panose="02020603050405020304" pitchFamily="18" charset="0"/>
                <a:ea typeface="Times New Roman" panose="02020603050405020304" pitchFamily="18" charset="0"/>
              </a:rPr>
              <a:t>Compassion and empathy</a:t>
            </a:r>
          </a:p>
          <a:p>
            <a:r>
              <a:rPr lang="en-US" sz="2800" kern="0" dirty="0">
                <a:effectLst/>
                <a:latin typeface="Times New Roman" panose="02020603050405020304" pitchFamily="18" charset="0"/>
                <a:ea typeface="Times New Roman" panose="02020603050405020304" pitchFamily="18" charset="0"/>
              </a:rPr>
              <a:t>Humility</a:t>
            </a:r>
          </a:p>
          <a:p>
            <a:r>
              <a:rPr lang="en-US" sz="2800" kern="0" dirty="0">
                <a:effectLst/>
                <a:latin typeface="Times New Roman" panose="02020603050405020304" pitchFamily="18" charset="0"/>
                <a:ea typeface="Times New Roman" panose="02020603050405020304" pitchFamily="18" charset="0"/>
              </a:rPr>
              <a:t>Willing to challenge the status quo</a:t>
            </a:r>
          </a:p>
          <a:p>
            <a:r>
              <a:rPr lang="en-US" sz="2800" kern="0" dirty="0">
                <a:effectLst/>
                <a:latin typeface="Times New Roman" panose="02020603050405020304" pitchFamily="18" charset="0"/>
                <a:ea typeface="Times New Roman" panose="02020603050405020304" pitchFamily="18" charset="0"/>
              </a:rPr>
              <a:t>Open-mindedness</a:t>
            </a:r>
          </a:p>
          <a:p>
            <a:r>
              <a:rPr lang="en-US" sz="2800" kern="0" dirty="0">
                <a:effectLst/>
                <a:latin typeface="Times New Roman" panose="02020603050405020304" pitchFamily="18" charset="0"/>
                <a:ea typeface="Times New Roman" panose="02020603050405020304" pitchFamily="18" charset="0"/>
              </a:rPr>
              <a:t>Aware of common thinking errors</a:t>
            </a:r>
          </a:p>
          <a:p>
            <a:r>
              <a:rPr lang="en-US" sz="2800" kern="0" dirty="0">
                <a:effectLst/>
                <a:latin typeface="Times New Roman" panose="02020603050405020304" pitchFamily="18" charset="0"/>
                <a:ea typeface="Times New Roman" panose="02020603050405020304" pitchFamily="18" charset="0"/>
              </a:rPr>
              <a:t>Creative thinking</a:t>
            </a:r>
          </a:p>
          <a:p>
            <a:r>
              <a:rPr lang="en-US" sz="2800" kern="0" dirty="0">
                <a:effectLst/>
                <a:latin typeface="Times New Roman" panose="02020603050405020304" pitchFamily="18" charset="0"/>
                <a:ea typeface="Times New Roman" panose="02020603050405020304" pitchFamily="18" charset="0"/>
              </a:rPr>
              <a:t>Effective communicators</a:t>
            </a:r>
            <a:endParaRPr lang="en-US" dirty="0"/>
          </a:p>
        </p:txBody>
      </p:sp>
    </p:spTree>
    <p:extLst>
      <p:ext uri="{BB962C8B-B14F-4D97-AF65-F5344CB8AC3E}">
        <p14:creationId xmlns:p14="http://schemas.microsoft.com/office/powerpoint/2010/main" val="310484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D67C-4BF9-58C4-B14F-01D5666C2F4A}"/>
              </a:ext>
            </a:extLst>
          </p:cNvPr>
          <p:cNvSpPr>
            <a:spLocks noGrp="1"/>
          </p:cNvSpPr>
          <p:nvPr>
            <p:ph type="title"/>
          </p:nvPr>
        </p:nvSpPr>
        <p:spPr/>
        <p:txBody>
          <a:bodyPr>
            <a:normAutofit/>
          </a:bodyPr>
          <a:lstStyle/>
          <a:p>
            <a:pPr marL="0" marR="0" algn="ctr">
              <a:lnSpc>
                <a:spcPct val="107000"/>
              </a:lnSpc>
              <a:spcBef>
                <a:spcPts val="0"/>
              </a:spcBef>
              <a:spcAft>
                <a:spcPts val="800"/>
              </a:spcAft>
            </a:pPr>
            <a:r>
              <a:rPr lang="en-US" sz="4400" b="1" kern="100" dirty="0">
                <a:effectLst/>
                <a:latin typeface="Times New Roman" panose="02020603050405020304" pitchFamily="18" charset="0"/>
                <a:ea typeface="Calibri" panose="020F0502020204030204" pitchFamily="34" charset="0"/>
                <a:cs typeface="Times New Roman" panose="02020603050405020304" pitchFamily="18" charset="0"/>
              </a:rPr>
              <a:t>Challenging Conventional </a:t>
            </a:r>
            <a:r>
              <a:rPr lang="en-US" b="1" kern="100" dirty="0">
                <a:latin typeface="Times New Roman" panose="02020603050405020304" pitchFamily="18" charset="0"/>
                <a:ea typeface="Calibri" panose="020F0502020204030204" pitchFamily="34" charset="0"/>
                <a:cs typeface="Times New Roman" panose="02020603050405020304" pitchFamily="18" charset="0"/>
              </a:rPr>
              <a:t>T</a:t>
            </a:r>
            <a:r>
              <a:rPr lang="en-US" sz="4400" b="1" kern="100" dirty="0">
                <a:effectLst/>
                <a:latin typeface="Times New Roman" panose="02020603050405020304" pitchFamily="18" charset="0"/>
                <a:ea typeface="Calibri" panose="020F0502020204030204" pitchFamily="34" charset="0"/>
                <a:cs typeface="Times New Roman" panose="02020603050405020304" pitchFamily="18" charset="0"/>
              </a:rPr>
              <a:t>hinking </a:t>
            </a:r>
            <a:endParaRPr lang="en-US" dirty="0"/>
          </a:p>
        </p:txBody>
      </p:sp>
      <p:sp>
        <p:nvSpPr>
          <p:cNvPr id="3" name="Content Placeholder 2">
            <a:extLst>
              <a:ext uri="{FF2B5EF4-FFF2-40B4-BE49-F238E27FC236}">
                <a16:creationId xmlns:a16="http://schemas.microsoft.com/office/drawing/2014/main" id="{6E4D43D2-1F9E-0DC8-9CB3-B486BBACBF21}"/>
              </a:ext>
            </a:extLst>
          </p:cNvPr>
          <p:cNvSpPr>
            <a:spLocks noGrp="1"/>
          </p:cNvSpPr>
          <p:nvPr>
            <p:ph idx="1"/>
          </p:nvPr>
        </p:nvSpPr>
        <p:spPr>
          <a:xfrm>
            <a:off x="838200" y="2264897"/>
            <a:ext cx="10515600" cy="3912065"/>
          </a:xfrm>
        </p:spPr>
        <p:txBody>
          <a:bodyPr/>
          <a:lstStyle/>
          <a:p>
            <a:pPr marL="0" marR="0" indent="0" algn="just">
              <a:lnSpc>
                <a:spcPct val="150000"/>
              </a:lnSpc>
              <a:spcBef>
                <a:spcPts val="0"/>
              </a:spcBef>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Conventional thinking is something that we have all been trained to accept. It is the thinking that we learn from our parents, our teachers, and the world around us. It is a pattern of thinking that has been established over time and is now widely accepted. However, challenging conventional thinking is crucial for progress and growth.</a:t>
            </a:r>
          </a:p>
          <a:p>
            <a:pPr marL="0" marR="0" algn="just">
              <a:lnSpc>
                <a:spcPts val="2100"/>
              </a:lnSpc>
              <a:spcBef>
                <a:spcPts val="0"/>
              </a:spcBef>
              <a:spcAft>
                <a:spcPts val="800"/>
              </a:spcAf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16475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F3A8-3DC8-B79F-87F3-71B9E8F9A43D}"/>
              </a:ext>
            </a:extLst>
          </p:cNvPr>
          <p:cNvSpPr>
            <a:spLocks noGrp="1"/>
          </p:cNvSpPr>
          <p:nvPr>
            <p:ph type="title"/>
          </p:nvPr>
        </p:nvSpPr>
        <p:spPr/>
        <p:txBody>
          <a:bodyPr>
            <a:normAutofit fontScale="90000"/>
          </a:bodyPr>
          <a:lstStyle/>
          <a:p>
            <a:pPr marL="0" marR="0" algn="ctr">
              <a:lnSpc>
                <a:spcPct val="150000"/>
              </a:lnSpc>
              <a:spcBef>
                <a:spcPts val="0"/>
              </a:spcBef>
              <a:spcAft>
                <a:spcPts val="800"/>
              </a:spcAft>
            </a:pPr>
            <a:r>
              <a:rPr lang="en-US" sz="4000" b="1" kern="0" dirty="0">
                <a:effectLst/>
                <a:latin typeface="Times New Roman" panose="02020603050405020304" pitchFamily="18" charset="0"/>
                <a:ea typeface="Times New Roman" panose="02020603050405020304" pitchFamily="18" charset="0"/>
                <a:cs typeface="Times New Roman" panose="02020603050405020304" pitchFamily="18" charset="0"/>
              </a:rPr>
              <a:t>Some ways to Challenge </a:t>
            </a:r>
            <a:r>
              <a:rPr lang="en-US" sz="4000" b="1" kern="0" dirty="0">
                <a:latin typeface="Times New Roman" panose="02020603050405020304" pitchFamily="18" charset="0"/>
                <a:ea typeface="Times New Roman" panose="02020603050405020304" pitchFamily="18" charset="0"/>
                <a:cs typeface="Times New Roman" panose="02020603050405020304" pitchFamily="18" charset="0"/>
              </a:rPr>
              <a:t>C</a:t>
            </a:r>
            <a:r>
              <a:rPr lang="en-US" sz="4000" b="1" kern="0" dirty="0">
                <a:effectLst/>
                <a:latin typeface="Times New Roman" panose="02020603050405020304" pitchFamily="18" charset="0"/>
                <a:ea typeface="Times New Roman" panose="02020603050405020304" pitchFamily="18" charset="0"/>
                <a:cs typeface="Times New Roman" panose="02020603050405020304" pitchFamily="18" charset="0"/>
              </a:rPr>
              <a:t>onventional </a:t>
            </a:r>
            <a:r>
              <a:rPr lang="en-US" sz="4000" b="1" kern="0" dirty="0">
                <a:latin typeface="Times New Roman" panose="02020603050405020304" pitchFamily="18" charset="0"/>
                <a:ea typeface="Times New Roman" panose="02020603050405020304" pitchFamily="18" charset="0"/>
                <a:cs typeface="Times New Roman" panose="02020603050405020304" pitchFamily="18" charset="0"/>
              </a:rPr>
              <a:t>T</a:t>
            </a:r>
            <a:r>
              <a:rPr lang="en-US" sz="4000" b="1" kern="0" dirty="0">
                <a:effectLst/>
                <a:latin typeface="Times New Roman" panose="02020603050405020304" pitchFamily="18" charset="0"/>
                <a:ea typeface="Times New Roman" panose="02020603050405020304" pitchFamily="18" charset="0"/>
                <a:cs typeface="Times New Roman" panose="02020603050405020304" pitchFamily="18" charset="0"/>
              </a:rPr>
              <a:t>hinking</a:t>
            </a:r>
            <a:endParaRPr lang="en-US" sz="4000" b="1" dirty="0"/>
          </a:p>
        </p:txBody>
      </p:sp>
      <p:sp>
        <p:nvSpPr>
          <p:cNvPr id="3" name="Content Placeholder 2">
            <a:extLst>
              <a:ext uri="{FF2B5EF4-FFF2-40B4-BE49-F238E27FC236}">
                <a16:creationId xmlns:a16="http://schemas.microsoft.com/office/drawing/2014/main" id="{A266ACFA-2D17-48A2-C222-653F45BCCE35}"/>
              </a:ext>
            </a:extLst>
          </p:cNvPr>
          <p:cNvSpPr>
            <a:spLocks noGrp="1"/>
          </p:cNvSpPr>
          <p:nvPr>
            <p:ph idx="1"/>
          </p:nvPr>
        </p:nvSpPr>
        <p:spPr/>
        <p:txBody>
          <a:bodyPr/>
          <a:lstStyle/>
          <a:p>
            <a:r>
              <a:rPr lang="en-US" sz="2800" kern="0" dirty="0">
                <a:effectLst/>
                <a:latin typeface="Times New Roman" panose="02020603050405020304" pitchFamily="18" charset="0"/>
                <a:ea typeface="Times New Roman" panose="02020603050405020304" pitchFamily="18" charset="0"/>
              </a:rPr>
              <a:t>Question Everything</a:t>
            </a:r>
          </a:p>
          <a:p>
            <a:r>
              <a:rPr lang="en-US" sz="2800" kern="0" dirty="0">
                <a:effectLst/>
                <a:latin typeface="Times New Roman" panose="02020603050405020304" pitchFamily="18" charset="0"/>
                <a:ea typeface="Times New Roman" panose="02020603050405020304" pitchFamily="18" charset="0"/>
              </a:rPr>
              <a:t>Take Risks</a:t>
            </a:r>
          </a:p>
          <a:p>
            <a:r>
              <a:rPr lang="en-US" sz="2800" kern="0" dirty="0">
                <a:effectLst/>
                <a:latin typeface="Times New Roman" panose="02020603050405020304" pitchFamily="18" charset="0"/>
                <a:ea typeface="Times New Roman" panose="02020603050405020304" pitchFamily="18" charset="0"/>
              </a:rPr>
              <a:t>Embrace Failure</a:t>
            </a:r>
          </a:p>
          <a:p>
            <a:r>
              <a:rPr lang="en-US" sz="2800" kern="0" dirty="0">
                <a:effectLst/>
                <a:latin typeface="Times New Roman" panose="02020603050405020304" pitchFamily="18" charset="0"/>
                <a:ea typeface="Times New Roman" panose="02020603050405020304" pitchFamily="18" charset="0"/>
              </a:rPr>
              <a:t>Surround Yourself with Diverse Opinions</a:t>
            </a:r>
          </a:p>
          <a:p>
            <a:r>
              <a:rPr lang="en-US" sz="2800" kern="0" dirty="0">
                <a:effectLst/>
                <a:latin typeface="Times New Roman" panose="02020603050405020304" pitchFamily="18" charset="0"/>
                <a:ea typeface="Times New Roman" panose="02020603050405020304" pitchFamily="18" charset="0"/>
              </a:rPr>
              <a:t>Think Creatively</a:t>
            </a:r>
          </a:p>
          <a:p>
            <a:endParaRPr lang="en-US" dirty="0"/>
          </a:p>
        </p:txBody>
      </p:sp>
    </p:spTree>
    <p:extLst>
      <p:ext uri="{BB962C8B-B14F-4D97-AF65-F5344CB8AC3E}">
        <p14:creationId xmlns:p14="http://schemas.microsoft.com/office/powerpoint/2010/main" val="4017232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3AFC-E961-CA89-91C5-357C238E971E}"/>
              </a:ext>
            </a:extLst>
          </p:cNvPr>
          <p:cNvSpPr>
            <a:spLocks noGrp="1"/>
          </p:cNvSpPr>
          <p:nvPr>
            <p:ph type="title"/>
          </p:nvPr>
        </p:nvSpPr>
        <p:spPr/>
        <p:txBody>
          <a:bodyPr>
            <a:normAutofit fontScale="90000"/>
          </a:bodyPr>
          <a:lstStyle/>
          <a:p>
            <a:pPr marL="0" marR="0" algn="ctr">
              <a:lnSpc>
                <a:spcPct val="107000"/>
              </a:lnSpc>
              <a:spcBef>
                <a:spcPts val="0"/>
              </a:spcBef>
              <a:spcAft>
                <a:spcPts val="800"/>
              </a:spcAft>
            </a:pPr>
            <a:r>
              <a:rPr lang="en-US" sz="4400" b="1" kern="100" dirty="0">
                <a:effectLst/>
                <a:latin typeface="Times New Roman" panose="02020603050405020304" pitchFamily="18" charset="0"/>
                <a:ea typeface="Calibri" panose="020F0502020204030204" pitchFamily="34" charset="0"/>
                <a:cs typeface="Times New Roman" panose="02020603050405020304" pitchFamily="18" charset="0"/>
              </a:rPr>
              <a:t>Differentiating Opinions, Perception and Beliefs (1/2)</a:t>
            </a:r>
            <a:endParaRPr lang="en-US" dirty="0"/>
          </a:p>
        </p:txBody>
      </p:sp>
      <p:sp>
        <p:nvSpPr>
          <p:cNvPr id="3" name="Content Placeholder 2">
            <a:extLst>
              <a:ext uri="{FF2B5EF4-FFF2-40B4-BE49-F238E27FC236}">
                <a16:creationId xmlns:a16="http://schemas.microsoft.com/office/drawing/2014/main" id="{DB506734-2EBD-4557-1D38-5EC2497A5646}"/>
              </a:ext>
            </a:extLst>
          </p:cNvPr>
          <p:cNvSpPr>
            <a:spLocks noGrp="1"/>
          </p:cNvSpPr>
          <p:nvPr>
            <p:ph idx="1"/>
          </p:nvPr>
        </p:nvSpPr>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Opinions are simply our thoughts and feelings about a particular subject or matter. They are subjective and can vary from person to person. For example, some people may like a certain type of music, while others may not.</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Perception is how we interpret and make sense of the information we receive through our senses. It is our understanding of reality. For instance, if we see a glass half-full, we perceive it as being half-full. If we see it as half-empty, we perceive it as half-empty.</a:t>
            </a:r>
          </a:p>
        </p:txBody>
      </p:sp>
    </p:spTree>
    <p:extLst>
      <p:ext uri="{BB962C8B-B14F-4D97-AF65-F5344CB8AC3E}">
        <p14:creationId xmlns:p14="http://schemas.microsoft.com/office/powerpoint/2010/main" val="234197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2E16-EBD3-EF7B-7E57-1F0F5D1D22CD}"/>
              </a:ext>
            </a:extLst>
          </p:cNvPr>
          <p:cNvSpPr>
            <a:spLocks noGrp="1"/>
          </p:cNvSpPr>
          <p:nvPr>
            <p:ph type="title"/>
          </p:nvPr>
        </p:nvSpPr>
        <p:spPr>
          <a:xfrm>
            <a:off x="838200" y="365125"/>
            <a:ext cx="10515600" cy="999441"/>
          </a:xfrm>
        </p:spPr>
        <p:txBody>
          <a:bodyPr>
            <a:normAutofit fontScale="90000"/>
          </a:bodyPr>
          <a:lstStyle/>
          <a:p>
            <a:pPr algn="ctr"/>
            <a:r>
              <a:rPr kumimoji="0" lang="en-US" sz="4000" b="1"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Differentiating Opinions, Perception and Beliefs (2/2)</a:t>
            </a:r>
            <a:endParaRPr lang="en-US" dirty="0"/>
          </a:p>
        </p:txBody>
      </p:sp>
      <p:sp>
        <p:nvSpPr>
          <p:cNvPr id="3" name="Content Placeholder 2">
            <a:extLst>
              <a:ext uri="{FF2B5EF4-FFF2-40B4-BE49-F238E27FC236}">
                <a16:creationId xmlns:a16="http://schemas.microsoft.com/office/drawing/2014/main" id="{68E0B962-B9F9-B0B7-7917-E362CF048084}"/>
              </a:ext>
            </a:extLst>
          </p:cNvPr>
          <p:cNvSpPr>
            <a:spLocks noGrp="1"/>
          </p:cNvSpPr>
          <p:nvPr>
            <p:ph idx="1"/>
          </p:nvPr>
        </p:nvSpPr>
        <p:spPr>
          <a:xfrm>
            <a:off x="838200" y="1825624"/>
            <a:ext cx="10515600" cy="4926867"/>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Opinion is what you think about something.</a:t>
            </a:r>
          </a:p>
          <a:p>
            <a:pPr marL="0" indent="0">
              <a:buNone/>
            </a:pPr>
            <a:r>
              <a:rPr lang="en-US" dirty="0">
                <a:latin typeface="Times New Roman" panose="02020603050405020304" pitchFamily="18" charset="0"/>
                <a:cs typeface="Times New Roman" panose="02020603050405020304" pitchFamily="18" charset="0"/>
              </a:rPr>
              <a:t>Perception is the way you look at something.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Inter-relation:</a:t>
            </a:r>
          </a:p>
          <a:p>
            <a:pPr marL="0" indent="0">
              <a:buNone/>
            </a:pPr>
            <a:r>
              <a:rPr lang="en-US" dirty="0">
                <a:latin typeface="Times New Roman" panose="02020603050405020304" pitchFamily="18" charset="0"/>
                <a:cs typeface="Times New Roman" panose="02020603050405020304" pitchFamily="18" charset="0"/>
              </a:rPr>
              <a:t>Opinion may be influenced by experience, knowledge, and perception.</a:t>
            </a:r>
          </a:p>
          <a:p>
            <a:pPr marL="0" indent="0">
              <a:buNone/>
            </a:pPr>
            <a:r>
              <a:rPr lang="en-US" dirty="0">
                <a:latin typeface="Times New Roman" panose="02020603050405020304" pitchFamily="18" charset="0"/>
                <a:cs typeface="Times New Roman" panose="02020603050405020304" pitchFamily="18" charset="0"/>
              </a:rPr>
              <a:t>Perception can influence opinions.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Sequence:</a:t>
            </a:r>
          </a:p>
          <a:p>
            <a:pPr marL="0" indent="0">
              <a:buNone/>
            </a:pPr>
            <a:r>
              <a:rPr lang="en-US" dirty="0">
                <a:latin typeface="Times New Roman" panose="02020603050405020304" pitchFamily="18" charset="0"/>
                <a:cs typeface="Times New Roman" panose="02020603050405020304" pitchFamily="18" charset="0"/>
              </a:rPr>
              <a:t>Opinion is based on the perception.</a:t>
            </a:r>
          </a:p>
          <a:p>
            <a:pPr marL="0" indent="0">
              <a:buNone/>
            </a:pPr>
            <a:r>
              <a:rPr lang="en-US" dirty="0">
                <a:latin typeface="Times New Roman" panose="02020603050405020304" pitchFamily="18" charset="0"/>
                <a:cs typeface="Times New Roman" panose="02020603050405020304" pitchFamily="18" charset="0"/>
              </a:rPr>
              <a:t>Perception is formed before the opinion.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27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0726-617D-593C-7B33-9E96C276565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The impact of engagement on diversity and inclusion </a:t>
            </a:r>
          </a:p>
        </p:txBody>
      </p:sp>
      <p:sp>
        <p:nvSpPr>
          <p:cNvPr id="3" name="Content Placeholder 2">
            <a:extLst>
              <a:ext uri="{FF2B5EF4-FFF2-40B4-BE49-F238E27FC236}">
                <a16:creationId xmlns:a16="http://schemas.microsoft.com/office/drawing/2014/main" id="{244F9184-67CF-C3AC-E93C-6CDAB6E9570D}"/>
              </a:ext>
            </a:extLst>
          </p:cNvPr>
          <p:cNvSpPr>
            <a:spLocks noGrp="1"/>
          </p:cNvSpPr>
          <p:nvPr>
            <p:ph idx="1"/>
          </p:nvPr>
        </p:nvSpPr>
        <p:spPr/>
        <p:txBody>
          <a:bodyPr>
            <a:normAutofit fontScale="77500" lnSpcReduction="20000"/>
          </a:bodyPr>
          <a:lstStyle/>
          <a:p>
            <a:pPr algn="just">
              <a:lnSpc>
                <a:spcPct val="12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Engagement is not just about being happy at work; it's about being committed to the organization's objectives and goals. It's about the willingness to go above and beyond for the greater good. </a:t>
            </a:r>
          </a:p>
          <a:p>
            <a:pPr algn="just">
              <a:lnSpc>
                <a:spcPct val="12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Diversity and Inclusion is more of a mindset that fosters the understanding and valuing of differences and creating an inclusive environment. </a:t>
            </a:r>
          </a:p>
          <a:p>
            <a:pPr marL="0" indent="0" algn="just">
              <a:buNone/>
            </a:pP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Inclusion is about respect, trust, and dignity, and without it, diversity efforts will not be successful.</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800"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ngagement is the key driver of diversity and inclusion as it fosters a culture of belongingness</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96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0801-9576-427A-27EF-4B169EC5925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Factors that Drive Engagement </a:t>
            </a:r>
          </a:p>
        </p:txBody>
      </p:sp>
      <p:sp>
        <p:nvSpPr>
          <p:cNvPr id="3" name="Content Placeholder 2">
            <a:extLst>
              <a:ext uri="{FF2B5EF4-FFF2-40B4-BE49-F238E27FC236}">
                <a16:creationId xmlns:a16="http://schemas.microsoft.com/office/drawing/2014/main" id="{4397B40B-A4B7-A7DE-4001-C0DB1CDADFD7}"/>
              </a:ext>
            </a:extLst>
          </p:cNvPr>
          <p:cNvSpPr>
            <a:spLocks noGrp="1"/>
          </p:cNvSpPr>
          <p:nvPr>
            <p:ph idx="1"/>
          </p:nvPr>
        </p:nvSpPr>
        <p:spPr>
          <a:xfrm>
            <a:off x="838200" y="2194559"/>
            <a:ext cx="10515600" cy="4298315"/>
          </a:xfrm>
        </p:spPr>
        <p:txBody>
          <a:bodyPr/>
          <a:lstStyle/>
          <a:p>
            <a:pPr marL="0" marR="0" lvl="0" indent="0" algn="just">
              <a:lnSpc>
                <a:spcPct val="107000"/>
              </a:lnSpc>
              <a:spcBef>
                <a:spcPts val="0"/>
              </a:spcBef>
              <a:spcAft>
                <a:spcPts val="800"/>
              </a:spcAft>
              <a:buSzPts val="1000"/>
              <a:buNone/>
              <a:tabLst>
                <a:tab pos="457200" algn="l"/>
              </a:tabLst>
            </a:pPr>
            <a:r>
              <a:rPr lang="en-US" sz="2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Belonging</a:t>
            </a:r>
            <a:r>
              <a:rPr lang="en-US"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feeling like part of a team, group, or organization</a:t>
            </a:r>
            <a:endParaRPr lang="en-US" sz="3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SzPts val="1000"/>
              <a:buNone/>
              <a:tabLst>
                <a:tab pos="457200" algn="l"/>
              </a:tabLst>
            </a:pPr>
            <a:r>
              <a:rPr lang="en-US" sz="2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Purpose</a:t>
            </a:r>
            <a:r>
              <a:rPr lang="en-US"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understanding why one’s work matters</a:t>
            </a:r>
            <a:endParaRPr lang="en-US" sz="3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SzPts val="1000"/>
              <a:buNone/>
              <a:tabLst>
                <a:tab pos="457200" algn="l"/>
              </a:tabLst>
            </a:pPr>
            <a:r>
              <a:rPr lang="en-US" sz="2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Achievement</a:t>
            </a:r>
            <a:r>
              <a:rPr lang="en-US"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 sense of attainment and accomplishment in the work that is done</a:t>
            </a:r>
            <a:endParaRPr lang="en-US" sz="3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SzPts val="1000"/>
              <a:buNone/>
              <a:tabLst>
                <a:tab pos="457200" algn="l"/>
              </a:tabLst>
            </a:pPr>
            <a:r>
              <a:rPr lang="en-US" sz="2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Happiness</a:t>
            </a:r>
            <a:r>
              <a:rPr lang="en-US"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the pleasant feeling associated with and arising from work</a:t>
            </a:r>
            <a:endParaRPr lang="en-US" sz="3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SzPts val="1000"/>
              <a:buNone/>
              <a:tabLst>
                <a:tab pos="457200" algn="l"/>
              </a:tabLst>
            </a:pPr>
            <a:r>
              <a:rPr lang="en-US" sz="2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Vigor</a:t>
            </a:r>
            <a:r>
              <a:rPr lang="en-US"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the existence of energy, enthusiasm, and excitement at work</a:t>
            </a:r>
            <a:endParaRPr lang="en-US" sz="3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78835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67EA6-C733-7807-A85F-B1C00EFCAB62}"/>
              </a:ext>
            </a:extLst>
          </p:cNvPr>
          <p:cNvSpPr>
            <a:spLocks noGrp="1"/>
          </p:cNvSpPr>
          <p:nvPr>
            <p:ph idx="1"/>
          </p:nvPr>
        </p:nvSpPr>
        <p:spPr>
          <a:xfrm>
            <a:off x="838200" y="661182"/>
            <a:ext cx="10515600" cy="5515781"/>
          </a:xfrm>
        </p:spPr>
        <p:txBody>
          <a:bodyPr/>
          <a:lstStyle/>
          <a:p>
            <a:pPr marL="0" indent="0" algn="ctr">
              <a:buNone/>
            </a:pPr>
            <a:r>
              <a:rPr lang="en-US" b="1" dirty="0">
                <a:latin typeface="Times New Roman" panose="02020603050405020304" pitchFamily="18" charset="0"/>
                <a:cs typeface="Times New Roman" panose="02020603050405020304" pitchFamily="18" charset="0"/>
              </a:rPr>
              <a:t>SOME DIVERSITY AND INCLUSION INITIATIVES AND PRACTICES THAT CAN DRIVE ENGAGEMENT</a:t>
            </a:r>
          </a:p>
          <a:p>
            <a:pPr marL="0" indent="0">
              <a:buNone/>
            </a:pPr>
            <a:endParaRPr lang="en-US" dirty="0">
              <a:latin typeface="Times New Roman" panose="02020603050405020304" pitchFamily="18" charset="0"/>
              <a:cs typeface="Times New Roman" panose="02020603050405020304" pitchFamily="18" charset="0"/>
            </a:endParaRPr>
          </a:p>
          <a:p>
            <a:pPr marR="0" lvl="0" algn="just">
              <a:lnSpc>
                <a:spcPct val="107000"/>
              </a:lnSpc>
              <a:spcBef>
                <a:spcPts val="0"/>
              </a:spcBef>
              <a:spcAft>
                <a:spcPts val="800"/>
              </a:spcAft>
              <a:buSzPts val="1000"/>
              <a:buFont typeface="Wingdings" panose="05000000000000000000" pitchFamily="2" charset="2"/>
              <a:buChar char="Ø"/>
              <a:tabLst>
                <a:tab pos="457200" algn="l"/>
              </a:tabLst>
            </a:pPr>
            <a:r>
              <a:rPr lang="en-US"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Employee Resource Groups</a:t>
            </a:r>
          </a:p>
          <a:p>
            <a:pPr marR="0" lvl="0" algn="just">
              <a:lnSpc>
                <a:spcPct val="107000"/>
              </a:lnSpc>
              <a:spcBef>
                <a:spcPts val="0"/>
              </a:spcBef>
              <a:spcAft>
                <a:spcPts val="800"/>
              </a:spcAft>
              <a:buSzPts val="1000"/>
              <a:buFont typeface="Wingdings" panose="05000000000000000000" pitchFamily="2" charset="2"/>
              <a:buChar char="Ø"/>
              <a:tabLst>
                <a:tab pos="457200" algn="l"/>
              </a:tabLst>
            </a:pPr>
            <a:endParaRPr lang="en-US" sz="3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buSzPts val="1000"/>
              <a:buFont typeface="Wingdings" panose="05000000000000000000" pitchFamily="2" charset="2"/>
              <a:buChar char="Ø"/>
              <a:tabLst>
                <a:tab pos="457200" algn="l"/>
              </a:tabLst>
            </a:pPr>
            <a:r>
              <a:rPr lang="en-US"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Flexibility</a:t>
            </a:r>
          </a:p>
          <a:p>
            <a:pPr marR="0" lvl="0" algn="just">
              <a:lnSpc>
                <a:spcPct val="107000"/>
              </a:lnSpc>
              <a:spcBef>
                <a:spcPts val="0"/>
              </a:spcBef>
              <a:spcAft>
                <a:spcPts val="800"/>
              </a:spcAft>
              <a:buSzPts val="1000"/>
              <a:buFont typeface="Wingdings" panose="05000000000000000000" pitchFamily="2" charset="2"/>
              <a:buChar char="Ø"/>
              <a:tabLst>
                <a:tab pos="457200" algn="l"/>
              </a:tabLst>
            </a:pPr>
            <a:endParaRPr lang="en-US"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07000"/>
              </a:lnSpc>
              <a:spcBef>
                <a:spcPts val="0"/>
              </a:spcBef>
              <a:spcAft>
                <a:spcPts val="800"/>
              </a:spcAft>
              <a:buSzPts val="1000"/>
              <a:buFont typeface="Wingdings" panose="05000000000000000000" pitchFamily="2" charset="2"/>
              <a:buChar char="Ø"/>
              <a:tabLst>
                <a:tab pos="457200" algn="l"/>
              </a:tabLst>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Mentoring and Training</a:t>
            </a:r>
            <a:endParaRPr lang="en-US" sz="3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endParaRPr lang="en-US" sz="3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63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13D4-643D-A33C-E826-BAFBE01FA73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What Is Problem-Solving?</a:t>
            </a:r>
          </a:p>
        </p:txBody>
      </p:sp>
      <p:sp>
        <p:nvSpPr>
          <p:cNvPr id="3" name="Content Placeholder 2">
            <a:extLst>
              <a:ext uri="{FF2B5EF4-FFF2-40B4-BE49-F238E27FC236}">
                <a16:creationId xmlns:a16="http://schemas.microsoft.com/office/drawing/2014/main" id="{9CF535DB-0654-D011-4E0E-08CE8DEA312F}"/>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term 'problem-solving' refers to the mental process that people go through to discover, analyze, and solve problems.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problem-solving process involves:</a:t>
            </a:r>
          </a:p>
          <a:p>
            <a:pPr marL="0" indent="0">
              <a:buNone/>
            </a:pPr>
            <a:r>
              <a:rPr lang="en-US" dirty="0">
                <a:latin typeface="Times New Roman" panose="02020603050405020304" pitchFamily="18" charset="0"/>
                <a:cs typeface="Times New Roman" panose="02020603050405020304" pitchFamily="18" charset="0"/>
              </a:rPr>
              <a:t>1. Discovery of the problem.</a:t>
            </a:r>
          </a:p>
          <a:p>
            <a:pPr marL="0" indent="0">
              <a:buNone/>
            </a:pPr>
            <a:r>
              <a:rPr lang="en-US" dirty="0">
                <a:latin typeface="Times New Roman" panose="02020603050405020304" pitchFamily="18" charset="0"/>
                <a:cs typeface="Times New Roman" panose="02020603050405020304" pitchFamily="18" charset="0"/>
              </a:rPr>
              <a:t>2. Deciding to tackle the issue.</a:t>
            </a:r>
          </a:p>
          <a:p>
            <a:pPr marL="0" indent="0">
              <a:buNone/>
            </a:pPr>
            <a:r>
              <a:rPr lang="en-US" dirty="0">
                <a:latin typeface="Times New Roman" panose="02020603050405020304" pitchFamily="18" charset="0"/>
                <a:cs typeface="Times New Roman" panose="02020603050405020304" pitchFamily="18" charset="0"/>
              </a:rPr>
              <a:t>3. Seeking to understand the problem more fully.</a:t>
            </a:r>
          </a:p>
          <a:p>
            <a:pPr marL="0" indent="0">
              <a:buNone/>
            </a:pPr>
            <a:r>
              <a:rPr lang="en-US" dirty="0">
                <a:latin typeface="Times New Roman" panose="02020603050405020304" pitchFamily="18" charset="0"/>
                <a:cs typeface="Times New Roman" panose="02020603050405020304" pitchFamily="18" charset="0"/>
              </a:rPr>
              <a:t>4. Researching available options or solutions.</a:t>
            </a:r>
          </a:p>
          <a:p>
            <a:pPr marL="0" indent="0">
              <a:buNone/>
            </a:pPr>
            <a:r>
              <a:rPr lang="en-US" dirty="0">
                <a:latin typeface="Times New Roman" panose="02020603050405020304" pitchFamily="18" charset="0"/>
                <a:cs typeface="Times New Roman" panose="02020603050405020304" pitchFamily="18" charset="0"/>
              </a:rPr>
              <a:t>5. Taking action to resolve the issue.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175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380B-C396-6DE0-459F-EEA8E98FD7B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Problem-Solving Mental Processes</a:t>
            </a:r>
          </a:p>
        </p:txBody>
      </p:sp>
      <p:sp>
        <p:nvSpPr>
          <p:cNvPr id="3" name="Content Placeholder 2">
            <a:extLst>
              <a:ext uri="{FF2B5EF4-FFF2-40B4-BE49-F238E27FC236}">
                <a16:creationId xmlns:a16="http://schemas.microsoft.com/office/drawing/2014/main" id="{D584484E-23F0-1140-A554-04BE98C8E304}"/>
              </a:ext>
            </a:extLst>
          </p:cNvPr>
          <p:cNvSpPr>
            <a:spLocks noGrp="1"/>
          </p:cNvSpPr>
          <p:nvPr>
            <p:ph idx="1"/>
          </p:nvPr>
        </p:nvSpPr>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Several mental processes are at work during problem-solving. Among them are:</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Perceptually recognizing the problem.</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Representing the problem in memory.</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Considering relevant information that applies to the problem.</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Identifying different aspects of the problem.</a:t>
            </a:r>
          </a:p>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Labeling and describing the problem.</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72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233" y="111369"/>
            <a:ext cx="7848600" cy="6172200"/>
          </a:xfrm>
        </p:spPr>
      </p:pic>
    </p:spTree>
    <p:extLst>
      <p:ext uri="{BB962C8B-B14F-4D97-AF65-F5344CB8AC3E}">
        <p14:creationId xmlns:p14="http://schemas.microsoft.com/office/powerpoint/2010/main" val="3864156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295A-AA7A-8837-EA16-2C49056D43A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How to Apply Problem-Solving Strategies in Real Life</a:t>
            </a:r>
          </a:p>
        </p:txBody>
      </p:sp>
      <p:sp>
        <p:nvSpPr>
          <p:cNvPr id="3" name="Content Placeholder 2">
            <a:extLst>
              <a:ext uri="{FF2B5EF4-FFF2-40B4-BE49-F238E27FC236}">
                <a16:creationId xmlns:a16="http://schemas.microsoft.com/office/drawing/2014/main" id="{D77121D7-889C-F6B4-FE3D-8A9AB62CB298}"/>
              </a:ext>
            </a:extLst>
          </p:cNvPr>
          <p:cNvSpPr>
            <a:spLocks noGrp="1"/>
          </p:cNvSpPr>
          <p:nvPr>
            <p:ph idx="1"/>
          </p:nvPr>
        </p:nvSpPr>
        <p:spPr>
          <a:xfrm>
            <a:off x="492369" y="1519311"/>
            <a:ext cx="11254153" cy="5120640"/>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Create a flow chart </a:t>
            </a:r>
            <a:r>
              <a:rPr lang="en-US" dirty="0">
                <a:latin typeface="Times New Roman" panose="02020603050405020304" pitchFamily="18" charset="0"/>
                <a:cs typeface="Times New Roman" panose="02020603050405020304" pitchFamily="18" charset="0"/>
              </a:rPr>
              <a:t>- take advantage of the algorithm approach to problem-solving by sitting down and making a flow chart of each potential solution, its consequences, and what happens next.</a:t>
            </a:r>
          </a:p>
          <a:p>
            <a:pPr marL="0" indent="0" algn="just">
              <a:buNone/>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Recall your past experiences </a:t>
            </a:r>
            <a:r>
              <a:rPr lang="en-US" dirty="0">
                <a:latin typeface="Times New Roman" panose="02020603050405020304" pitchFamily="18" charset="0"/>
                <a:cs typeface="Times New Roman" panose="02020603050405020304" pitchFamily="18" charset="0"/>
              </a:rPr>
              <a:t>- Think back to when you faced a similar issue, then use your knowledge and experience to choose the best option possible.</a:t>
            </a:r>
          </a:p>
          <a:p>
            <a:pPr marL="0" indent="0" algn="just">
              <a:buNone/>
            </a:pPr>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Start trying potential solutions </a:t>
            </a:r>
            <a:r>
              <a:rPr lang="en-US" dirty="0">
                <a:latin typeface="Times New Roman" panose="02020603050405020304" pitchFamily="18" charset="0"/>
                <a:cs typeface="Times New Roman" panose="02020603050405020304" pitchFamily="18" charset="0"/>
              </a:rPr>
              <a:t>- If your options are limited, start trying them one by one to see which solution is best for achieving your desired goal.</a:t>
            </a:r>
          </a:p>
          <a:p>
            <a:pPr marL="0" indent="0" algn="just">
              <a:buNone/>
            </a:pPr>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Take some time alone </a:t>
            </a:r>
            <a:r>
              <a:rPr lang="en-US" dirty="0">
                <a:latin typeface="Times New Roman" panose="02020603050405020304" pitchFamily="18" charset="0"/>
                <a:cs typeface="Times New Roman" panose="02020603050405020304" pitchFamily="18" charset="0"/>
              </a:rPr>
              <a:t>- Since insight is often achieved when you're alone, carve out time to be by yourself for a while. The answer to your problem may come to you, seemingly out of the blue, if you spend some time away from others.</a:t>
            </a:r>
          </a:p>
        </p:txBody>
      </p:sp>
    </p:spTree>
    <p:extLst>
      <p:ext uri="{BB962C8B-B14F-4D97-AF65-F5344CB8AC3E}">
        <p14:creationId xmlns:p14="http://schemas.microsoft.com/office/powerpoint/2010/main" val="2394613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E90-E3BC-9B69-B344-01D1D47A569D}"/>
              </a:ext>
            </a:extLst>
          </p:cNvPr>
          <p:cNvSpPr>
            <a:spLocks noGrp="1"/>
          </p:cNvSpPr>
          <p:nvPr>
            <p:ph type="title"/>
          </p:nvPr>
        </p:nvSpPr>
        <p:spPr>
          <a:xfrm>
            <a:off x="838200" y="154110"/>
            <a:ext cx="10515600" cy="886900"/>
          </a:xfrm>
        </p:spPr>
        <p:txBody>
          <a:bodyPr/>
          <a:lstStyle/>
          <a:p>
            <a:pPr algn="ctr"/>
            <a:r>
              <a:rPr lang="en-US" dirty="0">
                <a:latin typeface="Times New Roman" panose="02020603050405020304" pitchFamily="18" charset="0"/>
                <a:cs typeface="Times New Roman" panose="02020603050405020304" pitchFamily="18" charset="0"/>
              </a:rPr>
              <a:t>Obstacles to Problem-Solving</a:t>
            </a:r>
          </a:p>
        </p:txBody>
      </p:sp>
      <p:sp>
        <p:nvSpPr>
          <p:cNvPr id="3" name="Content Placeholder 2">
            <a:extLst>
              <a:ext uri="{FF2B5EF4-FFF2-40B4-BE49-F238E27FC236}">
                <a16:creationId xmlns:a16="http://schemas.microsoft.com/office/drawing/2014/main" id="{15666ED8-30F6-A02A-3513-CA3458C575E2}"/>
              </a:ext>
            </a:extLst>
          </p:cNvPr>
          <p:cNvSpPr>
            <a:spLocks noGrp="1"/>
          </p:cNvSpPr>
          <p:nvPr>
            <p:ph idx="1"/>
          </p:nvPr>
        </p:nvSpPr>
        <p:spPr>
          <a:xfrm>
            <a:off x="407963" y="1153550"/>
            <a:ext cx="11324492" cy="5550339"/>
          </a:xfrm>
        </p:spPr>
        <p:txBody>
          <a:bodyPr/>
          <a:lstStyle/>
          <a:p>
            <a:pPr marL="0" indent="0" algn="just">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Assumptions:</a:t>
            </a:r>
            <a:r>
              <a:rPr lang="en-US" dirty="0">
                <a:latin typeface="Times New Roman" panose="02020603050405020304" pitchFamily="18" charset="0"/>
                <a:cs typeface="Times New Roman" panose="02020603050405020304" pitchFamily="18" charset="0"/>
              </a:rPr>
              <a:t> When dealing with a problem, people can make assumptions about the constraints and obstacles that prevent certain solutions. </a:t>
            </a:r>
          </a:p>
          <a:p>
            <a:pPr marL="0" indent="0" algn="just">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Functional fixedness: </a:t>
            </a:r>
            <a:r>
              <a:rPr lang="en-US" dirty="0">
                <a:latin typeface="Times New Roman" panose="02020603050405020304" pitchFamily="18" charset="0"/>
                <a:cs typeface="Times New Roman" panose="02020603050405020304" pitchFamily="18" charset="0"/>
              </a:rPr>
              <a:t>The tendency to view problems only in their customary manner. It prevents people from fully seeing all of the different options that might be available to find a solution.</a:t>
            </a:r>
          </a:p>
          <a:p>
            <a:pPr marL="0" indent="0" algn="just">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Irrelevant or misleading information: </a:t>
            </a:r>
            <a:r>
              <a:rPr lang="en-US" dirty="0">
                <a:latin typeface="Times New Roman" panose="02020603050405020304" pitchFamily="18" charset="0"/>
                <a:cs typeface="Times New Roman" panose="02020603050405020304" pitchFamily="18" charset="0"/>
              </a:rPr>
              <a:t>When trying to solve a problem, it's important to distinguish between information that is relevant to the issue and irrelevant data that can lead to faulty solutions. The more complex the problem, the easier it is to focus on misleading or irrelevant information.</a:t>
            </a:r>
          </a:p>
          <a:p>
            <a:pPr marL="0" indent="0" algn="just">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Mental set: </a:t>
            </a:r>
            <a:r>
              <a:rPr lang="en-US" dirty="0">
                <a:latin typeface="Times New Roman" panose="02020603050405020304" pitchFamily="18" charset="0"/>
                <a:cs typeface="Times New Roman" panose="02020603050405020304" pitchFamily="18" charset="0"/>
              </a:rPr>
              <a:t>A mental set is a tendency to only use solutions that have worked in the past rather than looking for alternative ideas. A mental set can work as a heuristic, making it a useful problem-solving tool.</a:t>
            </a:r>
          </a:p>
        </p:txBody>
      </p:sp>
    </p:spTree>
    <p:extLst>
      <p:ext uri="{BB962C8B-B14F-4D97-AF65-F5344CB8AC3E}">
        <p14:creationId xmlns:p14="http://schemas.microsoft.com/office/powerpoint/2010/main" val="1538387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6AB1-A9D4-E15C-F089-8D1C3763E75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How to Improve Your Problem-Solving Skills</a:t>
            </a:r>
          </a:p>
        </p:txBody>
      </p:sp>
      <p:sp>
        <p:nvSpPr>
          <p:cNvPr id="3" name="Content Placeholder 2">
            <a:extLst>
              <a:ext uri="{FF2B5EF4-FFF2-40B4-BE49-F238E27FC236}">
                <a16:creationId xmlns:a16="http://schemas.microsoft.com/office/drawing/2014/main" id="{FC5A9D0F-66A9-65F8-8BD2-C75ACA8A8AB4}"/>
              </a:ext>
            </a:extLst>
          </p:cNvPr>
          <p:cNvSpPr>
            <a:spLocks noGrp="1"/>
          </p:cNvSpPr>
          <p:nvPr>
            <p:ph idx="1"/>
          </p:nvPr>
        </p:nvSpPr>
        <p:spPr>
          <a:xfrm>
            <a:off x="838200" y="2180491"/>
            <a:ext cx="10515600" cy="3996471"/>
          </a:xfrm>
        </p:spPr>
        <p:txBody>
          <a:bodyPr/>
          <a:lstStyle/>
          <a:p>
            <a:pPr marL="0" indent="0">
              <a:buNone/>
            </a:pPr>
            <a:r>
              <a:rPr lang="en-US" dirty="0">
                <a:latin typeface="Times New Roman" panose="02020603050405020304" pitchFamily="18" charset="0"/>
                <a:cs typeface="Times New Roman" panose="02020603050405020304" pitchFamily="18" charset="0"/>
              </a:rPr>
              <a:t>• Recognize that a problem exists. </a:t>
            </a:r>
          </a:p>
          <a:p>
            <a:pPr marL="0" indent="0">
              <a:buNone/>
            </a:pPr>
            <a:r>
              <a:rPr lang="en-US" dirty="0">
                <a:latin typeface="Times New Roman" panose="02020603050405020304" pitchFamily="18" charset="0"/>
                <a:cs typeface="Times New Roman" panose="02020603050405020304" pitchFamily="18" charset="0"/>
              </a:rPr>
              <a:t>• Decide to solve the problem. </a:t>
            </a:r>
          </a:p>
          <a:p>
            <a:pPr marL="0" indent="0">
              <a:buNone/>
            </a:pPr>
            <a:r>
              <a:rPr lang="en-US" dirty="0">
                <a:latin typeface="Times New Roman" panose="02020603050405020304" pitchFamily="18" charset="0"/>
                <a:cs typeface="Times New Roman" panose="02020603050405020304" pitchFamily="18" charset="0"/>
              </a:rPr>
              <a:t>• Seek to fully understand the issue</a:t>
            </a:r>
          </a:p>
          <a:p>
            <a:pPr marL="0" indent="0">
              <a:buNone/>
            </a:pPr>
            <a:r>
              <a:rPr lang="en-US" dirty="0">
                <a:latin typeface="Times New Roman" panose="02020603050405020304" pitchFamily="18" charset="0"/>
                <a:cs typeface="Times New Roman" panose="02020603050405020304" pitchFamily="18" charset="0"/>
              </a:rPr>
              <a:t>• Research potential options. </a:t>
            </a:r>
          </a:p>
          <a:p>
            <a:pPr marL="0" indent="0">
              <a:buNone/>
            </a:pPr>
            <a:r>
              <a:rPr lang="en-US" dirty="0">
                <a:latin typeface="Times New Roman" panose="02020603050405020304" pitchFamily="18" charset="0"/>
                <a:cs typeface="Times New Roman" panose="02020603050405020304" pitchFamily="18" charset="0"/>
              </a:rPr>
              <a:t>• Take action. </a:t>
            </a:r>
          </a:p>
          <a:p>
            <a:pPr marL="0" indent="0">
              <a:buNone/>
            </a:pPr>
            <a:r>
              <a:rPr lang="en-US" dirty="0">
                <a:latin typeface="Times New Roman" panose="02020603050405020304" pitchFamily="18" charset="0"/>
                <a:cs typeface="Times New Roman" panose="02020603050405020304" pitchFamily="18" charset="0"/>
              </a:rPr>
              <a:t>• Try another option, if needed. </a:t>
            </a:r>
          </a:p>
        </p:txBody>
      </p:sp>
    </p:spTree>
    <p:extLst>
      <p:ext uri="{BB962C8B-B14F-4D97-AF65-F5344CB8AC3E}">
        <p14:creationId xmlns:p14="http://schemas.microsoft.com/office/powerpoint/2010/main" val="3781649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470F-0585-9050-E707-B996C208D3CB}"/>
              </a:ext>
            </a:extLst>
          </p:cNvPr>
          <p:cNvSpPr>
            <a:spLocks noGrp="1"/>
          </p:cNvSpPr>
          <p:nvPr>
            <p:ph type="title"/>
          </p:nvPr>
        </p:nvSpPr>
        <p:spPr>
          <a:xfrm>
            <a:off x="838200" y="125976"/>
            <a:ext cx="10515600" cy="943170"/>
          </a:xfrm>
        </p:spPr>
        <p:txBody>
          <a:bodyPr/>
          <a:lstStyle/>
          <a:p>
            <a:pPr algn="ctr"/>
            <a:r>
              <a:rPr lang="en-US" dirty="0">
                <a:latin typeface="Times New Roman" panose="02020603050405020304" pitchFamily="18" charset="0"/>
                <a:cs typeface="Times New Roman" panose="02020603050405020304" pitchFamily="18" charset="0"/>
              </a:rPr>
              <a:t>Insight Approach</a:t>
            </a:r>
          </a:p>
        </p:txBody>
      </p:sp>
      <p:sp>
        <p:nvSpPr>
          <p:cNvPr id="3" name="Content Placeholder 2">
            <a:extLst>
              <a:ext uri="{FF2B5EF4-FFF2-40B4-BE49-F238E27FC236}">
                <a16:creationId xmlns:a16="http://schemas.microsoft.com/office/drawing/2014/main" id="{8683EE54-5720-0A83-1C0E-3961C76CEA3D}"/>
              </a:ext>
            </a:extLst>
          </p:cNvPr>
          <p:cNvSpPr>
            <a:spLocks noGrp="1"/>
          </p:cNvSpPr>
          <p:nvPr>
            <p:ph idx="1"/>
          </p:nvPr>
        </p:nvSpPr>
        <p:spPr>
          <a:xfrm>
            <a:off x="838200" y="1069146"/>
            <a:ext cx="10515600" cy="5556737"/>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In some cases, the solution to a problem can appear as a sudden insight. You are facing an issue in a relationship or your career when, out of nowhere, the solution appears in your mind and you know exactly what to do.</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Insight can occur when the problem in front of you is similar to an issue that you've dealt with in the past. Although, you may not recognize what is occurring since the underlying mental processes that lead to insight often happen outside of conscious awareness.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Research indicates that insight is most likely to occur during times when you are alone—such as when going on a walk by yourself, when you're in the shower, or when lying in bed after waking up.</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357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6360-5AC2-2627-2A9F-98AA4AE55528}"/>
              </a:ext>
            </a:extLst>
          </p:cNvPr>
          <p:cNvSpPr>
            <a:spLocks noGrp="1"/>
          </p:cNvSpPr>
          <p:nvPr>
            <p:ph type="title"/>
          </p:nvPr>
        </p:nvSpPr>
        <p:spPr>
          <a:xfrm>
            <a:off x="838200" y="246186"/>
            <a:ext cx="10515600" cy="822960"/>
          </a:xfrm>
        </p:spPr>
        <p:txBody>
          <a:bodyPr/>
          <a:lstStyle/>
          <a:p>
            <a:pPr algn="ctr"/>
            <a:r>
              <a:rPr lang="en-US" b="1" dirty="0">
                <a:latin typeface="Times New Roman" panose="02020603050405020304" pitchFamily="18" charset="0"/>
                <a:cs typeface="Times New Roman" panose="02020603050405020304" pitchFamily="18" charset="0"/>
              </a:rPr>
              <a:t>Insightful Approach to Problem Solving </a:t>
            </a:r>
          </a:p>
        </p:txBody>
      </p:sp>
      <p:sp>
        <p:nvSpPr>
          <p:cNvPr id="3" name="Content Placeholder 2">
            <a:extLst>
              <a:ext uri="{FF2B5EF4-FFF2-40B4-BE49-F238E27FC236}">
                <a16:creationId xmlns:a16="http://schemas.microsoft.com/office/drawing/2014/main" id="{8107B7BB-6EDC-9612-B754-CBC6D57A940C}"/>
              </a:ext>
            </a:extLst>
          </p:cNvPr>
          <p:cNvSpPr>
            <a:spLocks noGrp="1"/>
          </p:cNvSpPr>
          <p:nvPr>
            <p:ph idx="1"/>
          </p:nvPr>
        </p:nvSpPr>
        <p:spPr>
          <a:xfrm>
            <a:off x="838200" y="1336431"/>
            <a:ext cx="10515600" cy="527538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Insight enables individuals to view a problem from a fresh perspective, assisting them in devising innovative and unique solutions.</a:t>
            </a:r>
          </a:p>
          <a:p>
            <a:pPr marL="0" indent="0">
              <a:buNone/>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You need to identify the problem clearly.</a:t>
            </a:r>
          </a:p>
          <a:p>
            <a:pPr lvl="1">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a:t>
            </a:r>
            <a:r>
              <a:rPr lang="en-US" dirty="0">
                <a:effectLst/>
                <a:latin typeface="Times New Roman" panose="02020603050405020304" pitchFamily="18" charset="0"/>
                <a:ea typeface="Calibri" panose="020F0502020204030204" pitchFamily="34" charset="0"/>
                <a:cs typeface="Times New Roman" panose="02020603050405020304" pitchFamily="18" charset="0"/>
              </a:rPr>
              <a:t>onduct thorough research to gain a deeper understanding of the problem.</a:t>
            </a:r>
          </a:p>
          <a:p>
            <a:pPr lvl="1">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Continuously analyze the situation from different perspectives to gain valuable insight. </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Consider all the available options and create a prioritized action plan based on the insights that you have gained. </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Insightful approach to problem-solving is what sets apart comprehensive problem solver from the plethora of problem solvers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972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872F-8057-0751-C329-1B787E23BE95}"/>
              </a:ext>
            </a:extLst>
          </p:cNvPr>
          <p:cNvSpPr>
            <a:spLocks noGrp="1"/>
          </p:cNvSpPr>
          <p:nvPr>
            <p:ph type="title"/>
          </p:nvPr>
        </p:nvSpPr>
        <p:spPr>
          <a:xfrm>
            <a:off x="838200" y="112544"/>
            <a:ext cx="10515600" cy="1325563"/>
          </a:xfrm>
        </p:spPr>
        <p:txBody>
          <a:bodyPr/>
          <a:lstStyle/>
          <a:p>
            <a:pPr algn="ctr"/>
            <a:r>
              <a:rPr lang="en-US" b="1" dirty="0">
                <a:latin typeface="Times New Roman" panose="02020603050405020304" pitchFamily="18" charset="0"/>
                <a:cs typeface="Times New Roman" panose="02020603050405020304" pitchFamily="18" charset="0"/>
              </a:rPr>
              <a:t>Strategically Assembling and Assessing Solution </a:t>
            </a:r>
          </a:p>
        </p:txBody>
      </p:sp>
      <p:sp>
        <p:nvSpPr>
          <p:cNvPr id="3" name="Content Placeholder 2">
            <a:extLst>
              <a:ext uri="{FF2B5EF4-FFF2-40B4-BE49-F238E27FC236}">
                <a16:creationId xmlns:a16="http://schemas.microsoft.com/office/drawing/2014/main" id="{60CB3E2B-11B8-821D-ED49-4FDB64F91791}"/>
              </a:ext>
            </a:extLst>
          </p:cNvPr>
          <p:cNvSpPr>
            <a:spLocks noGrp="1"/>
          </p:cNvSpPr>
          <p:nvPr>
            <p:ph idx="1"/>
          </p:nvPr>
        </p:nvSpPr>
        <p:spPr>
          <a:xfrm>
            <a:off x="838200" y="1438108"/>
            <a:ext cx="10515600" cy="5215910"/>
          </a:xfrm>
        </p:spPr>
        <p:txBody>
          <a:bodyPr/>
          <a:lstStyle/>
          <a:p>
            <a:pPr marL="0" indent="0">
              <a:buNone/>
            </a:pPr>
            <a:r>
              <a:rPr lang="en-US" dirty="0">
                <a:latin typeface="Times New Roman" panose="02020603050405020304" pitchFamily="18" charset="0"/>
                <a:cs typeface="Times New Roman" panose="02020603050405020304" pitchFamily="18" charset="0"/>
              </a:rPr>
              <a:t>To create an effective solution, strategy plays a vital role. Strategically assembling and assessing the solution helps in developing a strategic plan of action that ensures the success of the project. </a:t>
            </a:r>
          </a:p>
          <a:p>
            <a:pPr marL="0" indent="0">
              <a:buNone/>
            </a:pPr>
            <a:r>
              <a:rPr lang="en-US" dirty="0">
                <a:latin typeface="Times New Roman" panose="02020603050405020304" pitchFamily="18" charset="0"/>
                <a:cs typeface="Times New Roman" panose="02020603050405020304" pitchFamily="18" charset="0"/>
              </a:rPr>
              <a:t>Here are some ways in which we can strategically assemble and assess the solution:</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Define the Problem</a:t>
            </a:r>
          </a:p>
          <a:p>
            <a:pPr lvl="1">
              <a:buFont typeface="Wingdings" panose="05000000000000000000" pitchFamily="2" charset="2"/>
              <a:buChar char="§"/>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Identify the Stakeholders</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Assemble Ideas</a:t>
            </a:r>
          </a:p>
          <a:p>
            <a:pPr lvl="1">
              <a:buFont typeface="Wingdings" panose="05000000000000000000" pitchFamily="2" charset="2"/>
              <a:buChar char="§"/>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Assess the Solutions</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Develop a Strategic Plan</a:t>
            </a:r>
          </a:p>
          <a:p>
            <a:pPr lvl="1">
              <a:buFont typeface="Wingdings" panose="05000000000000000000" pitchFamily="2" charset="2"/>
              <a:buChar char="§"/>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Implement the Solution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321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A3A7-665D-50B3-D6EC-F9688CA4DF9D}"/>
              </a:ext>
            </a:extLst>
          </p:cNvPr>
          <p:cNvSpPr>
            <a:spLocks noGrp="1"/>
          </p:cNvSpPr>
          <p:nvPr>
            <p:ph type="title"/>
          </p:nvPr>
        </p:nvSpPr>
        <p:spPr>
          <a:xfrm>
            <a:off x="838200" y="154745"/>
            <a:ext cx="10515600" cy="928467"/>
          </a:xfrm>
        </p:spPr>
        <p:txBody>
          <a:bodyPr/>
          <a:lstStyle/>
          <a:p>
            <a:pPr algn="ctr"/>
            <a:r>
              <a:rPr lang="en-US" b="1" dirty="0">
                <a:latin typeface="Times New Roman" panose="02020603050405020304" pitchFamily="18" charset="0"/>
                <a:cs typeface="Times New Roman" panose="02020603050405020304" pitchFamily="18" charset="0"/>
              </a:rPr>
              <a:t>TREND ANALYSIS</a:t>
            </a:r>
          </a:p>
        </p:txBody>
      </p:sp>
      <p:sp>
        <p:nvSpPr>
          <p:cNvPr id="3" name="Content Placeholder 2">
            <a:extLst>
              <a:ext uri="{FF2B5EF4-FFF2-40B4-BE49-F238E27FC236}">
                <a16:creationId xmlns:a16="http://schemas.microsoft.com/office/drawing/2014/main" id="{F4587A7D-64FC-D434-89F9-A06B4D7B6C5E}"/>
              </a:ext>
            </a:extLst>
          </p:cNvPr>
          <p:cNvSpPr>
            <a:spLocks noGrp="1"/>
          </p:cNvSpPr>
          <p:nvPr>
            <p:ph idx="1"/>
          </p:nvPr>
        </p:nvSpPr>
        <p:spPr>
          <a:xfrm>
            <a:off x="838200" y="1237957"/>
            <a:ext cx="10515600" cy="4939006"/>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Trend analysis is a technique used in technical analysis that attempts to predict future stock price movements based on recently observed trend data. Trend analysis uses historical data, such as price movements and trade volume, to forecast the long-term direction of market sentiment.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Key Takeaways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Trend analysis tries to predict a trend, such as a bull market run, and then ride that trend until data suggests a trend reversal, such as a bull-to-bear market.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Trend analysis is based on the idea that what has happened in the past gives traders an idea of what will happen in the future.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Trend analysis focuses on three typical time horizons: short-; intermediate-; and long-term.</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861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ABC2-247E-64C5-A39B-BEFEE1DDC8F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How Do You Prepare a Trend Analysis?</a:t>
            </a:r>
          </a:p>
        </p:txBody>
      </p:sp>
      <p:sp>
        <p:nvSpPr>
          <p:cNvPr id="3" name="Content Placeholder 2">
            <a:extLst>
              <a:ext uri="{FF2B5EF4-FFF2-40B4-BE49-F238E27FC236}">
                <a16:creationId xmlns:a16="http://schemas.microsoft.com/office/drawing/2014/main" id="{37F60DF7-E753-D011-2302-25FAAC07A830}"/>
              </a:ext>
            </a:extLst>
          </p:cNvPr>
          <p:cNvSpPr>
            <a:spLocks noGrp="1"/>
          </p:cNvSpPr>
          <p:nvPr>
            <p:ph idx="1"/>
          </p:nvPr>
        </p:nvSpPr>
        <p:spPr>
          <a:xfrm>
            <a:off x="838200" y="2419643"/>
            <a:ext cx="10515600" cy="3757320"/>
          </a:xfrm>
        </p:spPr>
        <p:txBody>
          <a:bodyPr/>
          <a:lstStyle/>
          <a:p>
            <a:pPr>
              <a:buFont typeface="Wingdings" panose="05000000000000000000" pitchFamily="2" charset="2"/>
              <a:buChar char="Ø"/>
            </a:pPr>
            <a:r>
              <a:rPr lang="en-US" sz="2800" kern="0" spc="5" dirty="0">
                <a:solidFill>
                  <a:srgbClr val="111111"/>
                </a:solidFill>
                <a:effectLst/>
                <a:latin typeface="Times New Roman" panose="02020603050405020304" pitchFamily="18" charset="0"/>
                <a:ea typeface="Times New Roman" panose="02020603050405020304" pitchFamily="18" charset="0"/>
              </a:rPr>
              <a:t>Identify the security or market you want to analyze</a:t>
            </a:r>
          </a:p>
          <a:p>
            <a:pPr>
              <a:buFont typeface="Wingdings" panose="05000000000000000000" pitchFamily="2" charset="2"/>
              <a:buChar char="Ø"/>
            </a:pPr>
            <a:r>
              <a:rPr lang="en-US" dirty="0"/>
              <a:t>Gather the data</a:t>
            </a:r>
          </a:p>
          <a:p>
            <a:pPr>
              <a:buFont typeface="Wingdings" panose="05000000000000000000" pitchFamily="2" charset="2"/>
              <a:buChar char="Ø"/>
            </a:pPr>
            <a:r>
              <a:rPr lang="en-US" sz="2800" kern="0" spc="5" dirty="0">
                <a:solidFill>
                  <a:srgbClr val="111111"/>
                </a:solidFill>
                <a:effectLst/>
                <a:latin typeface="Times New Roman" panose="02020603050405020304" pitchFamily="18" charset="0"/>
                <a:ea typeface="Times New Roman" panose="02020603050405020304" pitchFamily="18" charset="0"/>
              </a:rPr>
              <a:t>Organize the data</a:t>
            </a:r>
          </a:p>
          <a:p>
            <a:pPr>
              <a:buFont typeface="Wingdings" panose="05000000000000000000" pitchFamily="2" charset="2"/>
              <a:buChar char="Ø"/>
            </a:pPr>
            <a:r>
              <a:rPr lang="en-US" sz="2800" kern="0" spc="5" dirty="0">
                <a:solidFill>
                  <a:srgbClr val="111111"/>
                </a:solidFill>
                <a:effectLst/>
                <a:latin typeface="Times New Roman" panose="02020603050405020304" pitchFamily="18" charset="0"/>
                <a:ea typeface="Times New Roman" panose="02020603050405020304" pitchFamily="18" charset="0"/>
              </a:rPr>
              <a:t>Analyze the data</a:t>
            </a:r>
          </a:p>
          <a:p>
            <a:pPr>
              <a:buFont typeface="Wingdings" panose="05000000000000000000" pitchFamily="2" charset="2"/>
              <a:buChar char="Ø"/>
            </a:pPr>
            <a:r>
              <a:rPr lang="en-US" sz="2800" kern="0" spc="5" dirty="0">
                <a:solidFill>
                  <a:srgbClr val="111111"/>
                </a:solidFill>
                <a:effectLst/>
                <a:latin typeface="Times New Roman" panose="02020603050405020304" pitchFamily="18" charset="0"/>
                <a:ea typeface="Times New Roman" panose="02020603050405020304" pitchFamily="18" charset="0"/>
              </a:rPr>
              <a:t>Interpret the results</a:t>
            </a:r>
          </a:p>
          <a:p>
            <a:pPr>
              <a:buFont typeface="Wingdings" panose="05000000000000000000" pitchFamily="2" charset="2"/>
              <a:buChar char="Ø"/>
            </a:pPr>
            <a:r>
              <a:rPr lang="en-US" sz="2800" kern="0" spc="5" dirty="0">
                <a:solidFill>
                  <a:srgbClr val="111111"/>
                </a:solidFill>
                <a:effectLst/>
                <a:latin typeface="Times New Roman" panose="02020603050405020304" pitchFamily="18" charset="0"/>
                <a:ea typeface="Times New Roman" panose="02020603050405020304" pitchFamily="18" charset="0"/>
              </a:rPr>
              <a:t>Use the results to inform your trading decisions: </a:t>
            </a:r>
            <a:endParaRPr lang="en-US" dirty="0"/>
          </a:p>
        </p:txBody>
      </p:sp>
    </p:spTree>
    <p:extLst>
      <p:ext uri="{BB962C8B-B14F-4D97-AF65-F5344CB8AC3E}">
        <p14:creationId xmlns:p14="http://schemas.microsoft.com/office/powerpoint/2010/main" val="4286718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D273-7802-2E88-BFE7-0C25F1195FD5}"/>
              </a:ext>
            </a:extLst>
          </p:cNvPr>
          <p:cNvSpPr>
            <a:spLocks noGrp="1"/>
          </p:cNvSpPr>
          <p:nvPr>
            <p:ph type="title"/>
          </p:nvPr>
        </p:nvSpPr>
        <p:spPr>
          <a:xfrm>
            <a:off x="838200" y="140043"/>
            <a:ext cx="10515600" cy="68995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Types of Trends to Analyze</a:t>
            </a:r>
          </a:p>
        </p:txBody>
      </p:sp>
      <p:sp>
        <p:nvSpPr>
          <p:cNvPr id="3" name="Content Placeholder 2">
            <a:extLst>
              <a:ext uri="{FF2B5EF4-FFF2-40B4-BE49-F238E27FC236}">
                <a16:creationId xmlns:a16="http://schemas.microsoft.com/office/drawing/2014/main" id="{7344EFD8-088D-CCC7-1A29-BB99762893F7}"/>
              </a:ext>
            </a:extLst>
          </p:cNvPr>
          <p:cNvSpPr>
            <a:spLocks noGrp="1"/>
          </p:cNvSpPr>
          <p:nvPr>
            <p:ph idx="1"/>
          </p:nvPr>
        </p:nvSpPr>
        <p:spPr>
          <a:xfrm>
            <a:off x="539261" y="1434903"/>
            <a:ext cx="11113477" cy="5078439"/>
          </a:xfrm>
        </p:spPr>
        <p:txBody>
          <a:bodyPr/>
          <a:lstStyle/>
          <a:p>
            <a:pPr marL="0" indent="0" algn="just">
              <a:buNone/>
            </a:pPr>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Upward trend</a:t>
            </a:r>
            <a:r>
              <a:rPr lang="en-US" dirty="0">
                <a:latin typeface="Times New Roman" panose="02020603050405020304" pitchFamily="18" charset="0"/>
                <a:cs typeface="Times New Roman" panose="02020603050405020304" pitchFamily="18" charset="0"/>
              </a:rPr>
              <a:t>: Also known as a </a:t>
            </a:r>
            <a:r>
              <a:rPr lang="en-US" dirty="0">
                <a:solidFill>
                  <a:srgbClr val="FF0000"/>
                </a:solidFill>
                <a:latin typeface="Times New Roman" panose="02020603050405020304" pitchFamily="18" charset="0"/>
                <a:cs typeface="Times New Roman" panose="02020603050405020304" pitchFamily="18" charset="0"/>
              </a:rPr>
              <a:t>bull market</a:t>
            </a:r>
            <a:r>
              <a:rPr lang="en-US" dirty="0">
                <a:latin typeface="Times New Roman" panose="02020603050405020304" pitchFamily="18" charset="0"/>
                <a:cs typeface="Times New Roman" panose="02020603050405020304" pitchFamily="18" charset="0"/>
              </a:rPr>
              <a:t>, is a sustained period of rising prices in a particular security or market. Upward trends are generally seen as a sign of economic strength and can be driven by factors such as strong demand, rising profits, and favorable economic conditions.</a:t>
            </a:r>
          </a:p>
          <a:p>
            <a:pPr marL="0" indent="0" algn="just">
              <a:buNone/>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Downward trend</a:t>
            </a:r>
            <a:r>
              <a:rPr lang="en-US" dirty="0">
                <a:latin typeface="Times New Roman" panose="02020603050405020304" pitchFamily="18" charset="0"/>
                <a:cs typeface="Times New Roman" panose="02020603050405020304" pitchFamily="18" charset="0"/>
              </a:rPr>
              <a:t>: It is also known as </a:t>
            </a:r>
            <a:r>
              <a:rPr lang="en-US" dirty="0">
                <a:solidFill>
                  <a:srgbClr val="FF0000"/>
                </a:solidFill>
                <a:latin typeface="Times New Roman" panose="02020603050405020304" pitchFamily="18" charset="0"/>
                <a:cs typeface="Times New Roman" panose="02020603050405020304" pitchFamily="18" charset="0"/>
              </a:rPr>
              <a:t>a bear market</a:t>
            </a:r>
            <a:r>
              <a:rPr lang="en-US" dirty="0">
                <a:latin typeface="Times New Roman" panose="02020603050405020304" pitchFamily="18" charset="0"/>
                <a:cs typeface="Times New Roman" panose="02020603050405020304" pitchFamily="18" charset="0"/>
              </a:rPr>
              <a:t>, is a sustained period of falling prices in a particular security or market. That are generally seen as a sign of economic weakness and can be driven by factors such as weak demand, declining profits, and unfavorable economic conditions.</a:t>
            </a:r>
          </a:p>
          <a:p>
            <a:pPr marL="0" indent="0" algn="just">
              <a:buNone/>
            </a:pPr>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Sideways trend</a:t>
            </a:r>
            <a:r>
              <a:rPr lang="en-US" dirty="0">
                <a:latin typeface="Times New Roman" panose="02020603050405020304" pitchFamily="18" charset="0"/>
                <a:cs typeface="Times New Roman" panose="02020603050405020304" pitchFamily="18" charset="0"/>
              </a:rPr>
              <a:t>: It is also known as a </a:t>
            </a:r>
            <a:r>
              <a:rPr lang="en-US" dirty="0">
                <a:solidFill>
                  <a:srgbClr val="FF0000"/>
                </a:solidFill>
                <a:latin typeface="Times New Roman" panose="02020603050405020304" pitchFamily="18" charset="0"/>
                <a:cs typeface="Times New Roman" panose="02020603050405020304" pitchFamily="18" charset="0"/>
              </a:rPr>
              <a:t>rangebound market</a:t>
            </a:r>
            <a:r>
              <a:rPr lang="en-US" dirty="0">
                <a:latin typeface="Times New Roman" panose="02020603050405020304" pitchFamily="18" charset="0"/>
                <a:cs typeface="Times New Roman" panose="02020603050405020304" pitchFamily="18" charset="0"/>
              </a:rPr>
              <a:t>, is a period of relatively stable prices in a particular security or market. They can be characterized by a lack of clear direction, with prices fluctuating within a relatively narrow range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83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333A22A-1F96-BA7E-9E30-A98BA2195A28}"/>
              </a:ext>
            </a:extLst>
          </p:cNvPr>
          <p:cNvPicPr>
            <a:picLocks noGrp="1" noChangeAspect="1"/>
          </p:cNvPicPr>
          <p:nvPr>
            <p:ph idx="1"/>
          </p:nvPr>
        </p:nvPicPr>
        <p:blipFill>
          <a:blip r:embed="rId2"/>
          <a:stretch>
            <a:fillRect/>
          </a:stretch>
        </p:blipFill>
        <p:spPr>
          <a:xfrm>
            <a:off x="1519312" y="1237957"/>
            <a:ext cx="9917722" cy="4951828"/>
          </a:xfrm>
          <a:prstGeom prst="rect">
            <a:avLst/>
          </a:prstGeom>
        </p:spPr>
      </p:pic>
    </p:spTree>
    <p:extLst>
      <p:ext uri="{BB962C8B-B14F-4D97-AF65-F5344CB8AC3E}">
        <p14:creationId xmlns:p14="http://schemas.microsoft.com/office/powerpoint/2010/main" val="59830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51619"/>
            <a:ext cx="8229599" cy="6354762"/>
          </a:xfrm>
        </p:spPr>
      </p:pic>
    </p:spTree>
    <p:extLst>
      <p:ext uri="{BB962C8B-B14F-4D97-AF65-F5344CB8AC3E}">
        <p14:creationId xmlns:p14="http://schemas.microsoft.com/office/powerpoint/2010/main" val="4098850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9ACC-F517-4318-6E7A-4455F049A77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How Do You Prepare a Trend Analysis</a:t>
            </a:r>
          </a:p>
        </p:txBody>
      </p:sp>
      <p:sp>
        <p:nvSpPr>
          <p:cNvPr id="3" name="Content Placeholder 2">
            <a:extLst>
              <a:ext uri="{FF2B5EF4-FFF2-40B4-BE49-F238E27FC236}">
                <a16:creationId xmlns:a16="http://schemas.microsoft.com/office/drawing/2014/main" id="{FE70F5DD-17DE-A074-75A7-6EE4FDE0CAD1}"/>
              </a:ext>
            </a:extLst>
          </p:cNvPr>
          <p:cNvSpPr>
            <a:spLocks noGrp="1"/>
          </p:cNvSpPr>
          <p:nvPr>
            <p:ph idx="1"/>
          </p:nvPr>
        </p:nvSpPr>
        <p:spPr>
          <a:xfrm>
            <a:off x="838200" y="2349305"/>
            <a:ext cx="10515600" cy="3827658"/>
          </a:xfrm>
        </p:spPr>
        <p:txBody>
          <a:bodyPr/>
          <a:lstStyle/>
          <a:p>
            <a:pPr marL="0" indent="0">
              <a:buNone/>
            </a:pPr>
            <a:r>
              <a:rPr lang="en-US" dirty="0">
                <a:latin typeface="Times New Roman" panose="02020603050405020304" pitchFamily="18" charset="0"/>
                <a:cs typeface="Times New Roman" panose="02020603050405020304" pitchFamily="18" charset="0"/>
              </a:rPr>
              <a:t>1. Identify the security or market you want to analyze </a:t>
            </a:r>
          </a:p>
          <a:p>
            <a:pPr marL="0" indent="0">
              <a:buNone/>
            </a:pPr>
            <a:r>
              <a:rPr lang="en-US" dirty="0">
                <a:latin typeface="Times New Roman" panose="02020603050405020304" pitchFamily="18" charset="0"/>
                <a:cs typeface="Times New Roman" panose="02020603050405020304" pitchFamily="18" charset="0"/>
              </a:rPr>
              <a:t>2. Gather the data</a:t>
            </a:r>
          </a:p>
          <a:p>
            <a:pPr marL="0" indent="0">
              <a:buNone/>
            </a:pPr>
            <a:r>
              <a:rPr lang="en-US" dirty="0">
                <a:latin typeface="Times New Roman" panose="02020603050405020304" pitchFamily="18" charset="0"/>
                <a:cs typeface="Times New Roman" panose="02020603050405020304" pitchFamily="18" charset="0"/>
              </a:rPr>
              <a:t>3.Organize the data</a:t>
            </a:r>
          </a:p>
          <a:p>
            <a:pPr marL="0" indent="0">
              <a:buNone/>
            </a:pPr>
            <a:r>
              <a:rPr lang="en-US" dirty="0">
                <a:latin typeface="Times New Roman" panose="02020603050405020304" pitchFamily="18" charset="0"/>
                <a:cs typeface="Times New Roman" panose="02020603050405020304" pitchFamily="18" charset="0"/>
              </a:rPr>
              <a:t>4. Analyze the data</a:t>
            </a:r>
          </a:p>
          <a:p>
            <a:pPr marL="0" indent="0">
              <a:buNone/>
            </a:pPr>
            <a:r>
              <a:rPr lang="en-US" dirty="0">
                <a:latin typeface="Times New Roman" panose="02020603050405020304" pitchFamily="18" charset="0"/>
                <a:cs typeface="Times New Roman" panose="02020603050405020304" pitchFamily="18" charset="0"/>
              </a:rPr>
              <a:t>5. Interpret the results</a:t>
            </a:r>
          </a:p>
          <a:p>
            <a:pPr marL="0" indent="0">
              <a:buNone/>
            </a:pPr>
            <a:r>
              <a:rPr lang="en-US" dirty="0">
                <a:latin typeface="Times New Roman" panose="02020603050405020304" pitchFamily="18" charset="0"/>
                <a:cs typeface="Times New Roman" panose="02020603050405020304" pitchFamily="18" charset="0"/>
              </a:rPr>
              <a:t>6. Use the results to inform your trading decisions </a:t>
            </a:r>
          </a:p>
        </p:txBody>
      </p:sp>
    </p:spTree>
    <p:extLst>
      <p:ext uri="{BB962C8B-B14F-4D97-AF65-F5344CB8AC3E}">
        <p14:creationId xmlns:p14="http://schemas.microsoft.com/office/powerpoint/2010/main" val="507818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A821E-AAEB-3744-4AAC-AA88561EE910}"/>
              </a:ext>
            </a:extLst>
          </p:cNvPr>
          <p:cNvSpPr>
            <a:spLocks noGrp="1"/>
          </p:cNvSpPr>
          <p:nvPr>
            <p:ph type="title"/>
          </p:nvPr>
        </p:nvSpPr>
        <p:spPr>
          <a:xfrm>
            <a:off x="838200" y="168813"/>
            <a:ext cx="10515600" cy="63304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Trend Analysis Pros and Cons</a:t>
            </a:r>
          </a:p>
        </p:txBody>
      </p:sp>
      <p:sp>
        <p:nvSpPr>
          <p:cNvPr id="3" name="Content Placeholder 2">
            <a:extLst>
              <a:ext uri="{FF2B5EF4-FFF2-40B4-BE49-F238E27FC236}">
                <a16:creationId xmlns:a16="http://schemas.microsoft.com/office/drawing/2014/main" id="{720FF5B8-5779-D800-5522-3DFE231AEC19}"/>
              </a:ext>
            </a:extLst>
          </p:cNvPr>
          <p:cNvSpPr>
            <a:spLocks noGrp="1"/>
          </p:cNvSpPr>
          <p:nvPr>
            <p:ph sz="half" idx="1"/>
          </p:nvPr>
        </p:nvSpPr>
        <p:spPr>
          <a:xfrm>
            <a:off x="838200" y="1167618"/>
            <a:ext cx="5181600" cy="5036234"/>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Pros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help identify opportunities for buying or selling securities.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identify potential risks or warning signs that a security or market may be headed for a downturn.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Provides insight into market psychology and momentum.</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71E221E-8E86-C51D-3681-DE1BCA0335DA}"/>
              </a:ext>
            </a:extLst>
          </p:cNvPr>
          <p:cNvSpPr>
            <a:spLocks noGrp="1"/>
          </p:cNvSpPr>
          <p:nvPr>
            <p:ph sz="half" idx="2"/>
          </p:nvPr>
        </p:nvSpPr>
        <p:spPr>
          <a:xfrm>
            <a:off x="6172200" y="1167618"/>
            <a:ext cx="5181600" cy="5289453"/>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Cons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markets are efficient, trend analysis is not as useful.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 data is incomplete, inaccurate, or otherwise flawed, the analysis may also be misleading or inaccurate.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May not take into account changes in a company's management, changes in industry regulations, or other external factors that could affect the security's performance.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Different statistical measures can yield different results.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206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64AC-0617-4E90-8E13-DF2C1E1A31E9}"/>
              </a:ext>
            </a:extLst>
          </p:cNvPr>
          <p:cNvSpPr>
            <a:spLocks noGrp="1"/>
          </p:cNvSpPr>
          <p:nvPr>
            <p:ph type="title"/>
          </p:nvPr>
        </p:nvSpPr>
        <p:spPr>
          <a:xfrm>
            <a:off x="838200" y="1"/>
            <a:ext cx="10515600" cy="1069144"/>
          </a:xfrm>
        </p:spPr>
        <p:txBody>
          <a:bodyPr>
            <a:normAutofit/>
          </a:bodyPr>
          <a:lstStyle/>
          <a:p>
            <a:pPr algn="ctr"/>
            <a:r>
              <a:rPr lang="en-US" sz="4000" b="1" dirty="0">
                <a:latin typeface="Times New Roman" panose="02020603050405020304" pitchFamily="18" charset="0"/>
                <a:cs typeface="Times New Roman" panose="02020603050405020304" pitchFamily="18" charset="0"/>
              </a:rPr>
              <a:t>Data Visualization and Predictive Techniques</a:t>
            </a:r>
          </a:p>
        </p:txBody>
      </p:sp>
      <p:sp>
        <p:nvSpPr>
          <p:cNvPr id="3" name="Content Placeholder 2">
            <a:extLst>
              <a:ext uri="{FF2B5EF4-FFF2-40B4-BE49-F238E27FC236}">
                <a16:creationId xmlns:a16="http://schemas.microsoft.com/office/drawing/2014/main" id="{BE592EDB-4EAE-AA79-57B1-5DE578287F55}"/>
              </a:ext>
            </a:extLst>
          </p:cNvPr>
          <p:cNvSpPr>
            <a:spLocks noGrp="1"/>
          </p:cNvSpPr>
          <p:nvPr>
            <p:ph idx="1"/>
          </p:nvPr>
        </p:nvSpPr>
        <p:spPr>
          <a:xfrm>
            <a:off x="838200" y="1069145"/>
            <a:ext cx="10515600" cy="510781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Data visualization and predictive techniques are crucial in today's data-oriented world. They allow us to turn vast amounts of information into clear and actionable insights. </a:t>
            </a:r>
          </a:p>
          <a:p>
            <a:pPr marL="0" indent="0" algn="just">
              <a:buNone/>
            </a:pPr>
            <a:r>
              <a:rPr lang="en-US" dirty="0">
                <a:latin typeface="Times New Roman" panose="02020603050405020304" pitchFamily="18" charset="0"/>
                <a:cs typeface="Times New Roman" panose="02020603050405020304" pitchFamily="18" charset="0"/>
              </a:rPr>
              <a:t>Data visualization is the process of creating graphical representations of information. This process helps the presenter communicate data in a way that’s easy for the viewer to interpret and draw conclusions.</a:t>
            </a:r>
          </a:p>
          <a:p>
            <a:pPr marL="0" indent="0" algn="just">
              <a:buNone/>
            </a:pPr>
            <a:r>
              <a:rPr lang="en-US" dirty="0">
                <a:latin typeface="Times New Roman" panose="02020603050405020304" pitchFamily="18" charset="0"/>
                <a:cs typeface="Times New Roman" panose="02020603050405020304" pitchFamily="18" charset="0"/>
              </a:rPr>
              <a:t>It involves transforming raw data into visual representations such as charts, graphs, and maps. </a:t>
            </a:r>
          </a:p>
          <a:p>
            <a:pPr marL="0" indent="0" algn="just">
              <a:buNone/>
            </a:pPr>
            <a:r>
              <a:rPr lang="en-US" dirty="0">
                <a:latin typeface="Times New Roman" panose="02020603050405020304" pitchFamily="18" charset="0"/>
                <a:cs typeface="Times New Roman" panose="02020603050405020304" pitchFamily="18" charset="0"/>
              </a:rPr>
              <a:t>One of the key benefits of data visualization is that it enables us to quickly identify patterns and trends within the data. Each visualization has its strengths and weaknesses, so it is crucial to choose wisely</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300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A99B-57A3-3970-0131-9E2F002FC8D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VISUALIZATION TECHNIQUES</a:t>
            </a:r>
          </a:p>
        </p:txBody>
      </p:sp>
      <p:sp>
        <p:nvSpPr>
          <p:cNvPr id="3" name="Content Placeholder 2">
            <a:extLst>
              <a:ext uri="{FF2B5EF4-FFF2-40B4-BE49-F238E27FC236}">
                <a16:creationId xmlns:a16="http://schemas.microsoft.com/office/drawing/2014/main" id="{B189FDB5-E681-854E-6800-9293465AA18B}"/>
              </a:ext>
            </a:extLst>
          </p:cNvPr>
          <p:cNvSpPr>
            <a:spLocks noGrp="1"/>
          </p:cNvSpPr>
          <p:nvPr>
            <p:ph idx="1"/>
          </p:nvPr>
        </p:nvSpPr>
        <p:spPr>
          <a:xfrm>
            <a:off x="838200" y="1825625"/>
            <a:ext cx="10515600" cy="466725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type of data visualization technique you leverage will vary based on the type of data you’re working with.</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Pie Chart, Bar Chart, Histogram, Gantt Chart, Heat Map, Box and Whisker Plot</a:t>
            </a:r>
          </a:p>
          <a:p>
            <a:pPr marL="0" indent="0">
              <a:buNone/>
            </a:pPr>
            <a:r>
              <a:rPr lang="en-US" i="1" dirty="0">
                <a:latin typeface="Times New Roman" panose="02020603050405020304" pitchFamily="18" charset="0"/>
                <a:cs typeface="Times New Roman" panose="02020603050405020304" pitchFamily="18" charset="0"/>
              </a:rPr>
              <a:t>Waterfall Chart, Area Chart, Scatter Plot, Pictogram Chart, Timeline</a:t>
            </a:r>
          </a:p>
          <a:p>
            <a:pPr marL="0" indent="0">
              <a:buNone/>
            </a:pPr>
            <a:r>
              <a:rPr lang="en-US" i="1" dirty="0">
                <a:latin typeface="Times New Roman" panose="02020603050405020304" pitchFamily="18" charset="0"/>
                <a:cs typeface="Times New Roman" panose="02020603050405020304" pitchFamily="18" charset="0"/>
              </a:rPr>
              <a:t>Highlight Table, Bullet Graph Choropleth Map, Word Cloud</a:t>
            </a:r>
          </a:p>
          <a:p>
            <a:pPr marL="0" indent="0">
              <a:buNone/>
            </a:pPr>
            <a:r>
              <a:rPr lang="en-US" i="1" dirty="0">
                <a:latin typeface="Times New Roman" panose="02020603050405020304" pitchFamily="18" charset="0"/>
                <a:cs typeface="Times New Roman" panose="02020603050405020304" pitchFamily="18" charset="0"/>
              </a:rPr>
              <a:t>Network Diagram, Correlation Matrices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890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607B1-63CF-91FE-5BA9-4BA1646842FD}"/>
              </a:ext>
            </a:extLst>
          </p:cNvPr>
          <p:cNvSpPr>
            <a:spLocks noGrp="1"/>
          </p:cNvSpPr>
          <p:nvPr>
            <p:ph type="title"/>
          </p:nvPr>
        </p:nvSpPr>
        <p:spPr>
          <a:xfrm>
            <a:off x="838200" y="112542"/>
            <a:ext cx="10515600" cy="900332"/>
          </a:xfrm>
        </p:spPr>
        <p:txBody>
          <a:bodyPr>
            <a:normAutofit/>
          </a:bodyPr>
          <a:lstStyle/>
          <a:p>
            <a:pPr algn="ctr"/>
            <a:r>
              <a:rPr lang="en-US" b="1" dirty="0">
                <a:latin typeface="Times New Roman" panose="02020603050405020304" pitchFamily="18" charset="0"/>
                <a:cs typeface="Times New Roman" panose="02020603050405020304" pitchFamily="18" charset="0"/>
              </a:rPr>
              <a:t> Predictive Techniques</a:t>
            </a:r>
          </a:p>
        </p:txBody>
      </p:sp>
      <p:sp>
        <p:nvSpPr>
          <p:cNvPr id="3" name="Content Placeholder 2">
            <a:extLst>
              <a:ext uri="{FF2B5EF4-FFF2-40B4-BE49-F238E27FC236}">
                <a16:creationId xmlns:a16="http://schemas.microsoft.com/office/drawing/2014/main" id="{DD274144-8B25-2431-32F2-F1D0F535D895}"/>
              </a:ext>
            </a:extLst>
          </p:cNvPr>
          <p:cNvSpPr>
            <a:spLocks noGrp="1"/>
          </p:cNvSpPr>
          <p:nvPr>
            <p:ph idx="1"/>
          </p:nvPr>
        </p:nvSpPr>
        <p:spPr>
          <a:xfrm>
            <a:off x="838200" y="1336431"/>
            <a:ext cx="10515600" cy="4840532"/>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Predict future outcomes. They are widely used in various fields to forecast future outcomes or behaviors. These techniques use historical data to identify patterns and trends to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Regression Analysis</a:t>
            </a:r>
          </a:p>
          <a:p>
            <a:pPr marL="0" indent="0" algn="just">
              <a:buNone/>
            </a:pPr>
            <a:r>
              <a:rPr lang="en-US" dirty="0">
                <a:latin typeface="Times New Roman" panose="02020603050405020304" pitchFamily="18" charset="0"/>
                <a:cs typeface="Times New Roman" panose="02020603050405020304" pitchFamily="18" charset="0"/>
              </a:rPr>
              <a:t>Time Series Analysis</a:t>
            </a:r>
          </a:p>
          <a:p>
            <a:pPr marL="0" indent="0" algn="just">
              <a:buNone/>
            </a:pPr>
            <a:r>
              <a:rPr lang="en-US" dirty="0">
                <a:latin typeface="Times New Roman" panose="02020603050405020304" pitchFamily="18" charset="0"/>
                <a:cs typeface="Times New Roman" panose="02020603050405020304" pitchFamily="18" charset="0"/>
              </a:rPr>
              <a:t>Artificial Neural Networks</a:t>
            </a:r>
          </a:p>
          <a:p>
            <a:pPr marL="0" indent="0" algn="just">
              <a:buNone/>
            </a:pPr>
            <a:r>
              <a:rPr lang="en-US" dirty="0">
                <a:latin typeface="Times New Roman" panose="02020603050405020304" pitchFamily="18" charset="0"/>
                <a:cs typeface="Times New Roman" panose="02020603050405020304" pitchFamily="18" charset="0"/>
              </a:rPr>
              <a:t>Decision Trees</a:t>
            </a:r>
          </a:p>
          <a:p>
            <a:pPr marL="0" indent="0" algn="just">
              <a:buNone/>
            </a:pPr>
            <a:r>
              <a:rPr lang="en-US" dirty="0">
                <a:latin typeface="Times New Roman" panose="02020603050405020304" pitchFamily="18" charset="0"/>
                <a:cs typeface="Times New Roman" panose="02020603050405020304" pitchFamily="18" charset="0"/>
              </a:rPr>
              <a:t>Random Forest</a:t>
            </a:r>
          </a:p>
        </p:txBody>
      </p:sp>
    </p:spTree>
    <p:extLst>
      <p:ext uri="{BB962C8B-B14F-4D97-AF65-F5344CB8AC3E}">
        <p14:creationId xmlns:p14="http://schemas.microsoft.com/office/powerpoint/2010/main" val="1449535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C84E-6DC4-2775-8ABC-8AC69BEB3E7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Market Predictive Techniques 1/2</a:t>
            </a:r>
          </a:p>
        </p:txBody>
      </p:sp>
      <p:sp>
        <p:nvSpPr>
          <p:cNvPr id="3" name="Content Placeholder 2">
            <a:extLst>
              <a:ext uri="{FF2B5EF4-FFF2-40B4-BE49-F238E27FC236}">
                <a16:creationId xmlns:a16="http://schemas.microsoft.com/office/drawing/2014/main" id="{1D1216C8-52A8-70C0-BFC6-1ACB5D8FC3E0}"/>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Market predictive techniques are methods that use historical data to forecast future market movements. These techniques are widely used in the financial industry to make investment decisions.</a:t>
            </a:r>
          </a:p>
          <a:p>
            <a:pPr marL="0" indent="0" algn="just">
              <a:buNone/>
            </a:pPr>
            <a:r>
              <a:rPr lang="en-US" dirty="0">
                <a:latin typeface="Times New Roman" panose="02020603050405020304" pitchFamily="18" charset="0"/>
                <a:cs typeface="Times New Roman" panose="02020603050405020304" pitchFamily="18" charset="0"/>
              </a:rPr>
              <a:t>There are several types of market predictive techniques, including:</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Technical analysis is the study of past market data, primarily price and volume, to predict future market movements. This technique is based on the belief that market trends, patterns, and indicators can give signals about future price movements.</a:t>
            </a:r>
          </a:p>
        </p:txBody>
      </p:sp>
    </p:spTree>
    <p:extLst>
      <p:ext uri="{BB962C8B-B14F-4D97-AF65-F5344CB8AC3E}">
        <p14:creationId xmlns:p14="http://schemas.microsoft.com/office/powerpoint/2010/main" val="3160907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8FE8-9CB0-9F2B-49C0-BB31AA3CA662}"/>
              </a:ext>
            </a:extLst>
          </p:cNvPr>
          <p:cNvSpPr>
            <a:spLocks noGrp="1"/>
          </p:cNvSpPr>
          <p:nvPr>
            <p:ph type="title"/>
          </p:nvPr>
        </p:nvSpPr>
        <p:spPr>
          <a:xfrm>
            <a:off x="838200" y="182245"/>
            <a:ext cx="10515600" cy="830629"/>
          </a:xfrm>
        </p:spPr>
        <p:txBody>
          <a:bodyPr/>
          <a:lstStyle/>
          <a:p>
            <a:pPr algn="ctr"/>
            <a:r>
              <a:rPr lang="en-US" b="1" dirty="0">
                <a:latin typeface="Times New Roman" panose="02020603050405020304" pitchFamily="18" charset="0"/>
                <a:cs typeface="Times New Roman" panose="02020603050405020304" pitchFamily="18" charset="0"/>
              </a:rPr>
              <a:t>Market Predictive Techniques 2/2</a:t>
            </a:r>
          </a:p>
        </p:txBody>
      </p:sp>
      <p:sp>
        <p:nvSpPr>
          <p:cNvPr id="3" name="Content Placeholder 2">
            <a:extLst>
              <a:ext uri="{FF2B5EF4-FFF2-40B4-BE49-F238E27FC236}">
                <a16:creationId xmlns:a16="http://schemas.microsoft.com/office/drawing/2014/main" id="{99EB4947-94C4-2078-4B8B-794B0C23C860}"/>
              </a:ext>
            </a:extLst>
          </p:cNvPr>
          <p:cNvSpPr>
            <a:spLocks noGrp="1"/>
          </p:cNvSpPr>
          <p:nvPr>
            <p:ph idx="1"/>
          </p:nvPr>
        </p:nvSpPr>
        <p:spPr>
          <a:xfrm>
            <a:off x="838200" y="1195754"/>
            <a:ext cx="10515600" cy="5480001"/>
          </a:xfrm>
        </p:spPr>
        <p:txBody>
          <a:bodyPr>
            <a:normAutofit lnSpcReduction="1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Fundamental analysis, on the other hand, looks at the underlying factors that may influence the value of a market, such as economic data, company financials, and geopolitical events. This technique is based on the belief that these fundamental factors will eventually be reflected in the market price.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Quantitative analysis uses mathematical and statistical models to analyze market data. This technique is used to identify patterns and trends that may not be apparent through traditional technical or fundamental analysis.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Overall, market predictive techniques can be useful tools for investors. However, it is important to remember that they are not perfect and cannot always accurately predict market movements. It is crucial to use these techniques in conjunction with other factors, such as risk management and portfolio diversification, when making investment decisions.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122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13C3-A35A-B9DA-E119-789CABCBD64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Design thinking and creative problem solving </a:t>
            </a:r>
          </a:p>
        </p:txBody>
      </p:sp>
      <p:sp>
        <p:nvSpPr>
          <p:cNvPr id="3" name="Content Placeholder 2">
            <a:extLst>
              <a:ext uri="{FF2B5EF4-FFF2-40B4-BE49-F238E27FC236}">
                <a16:creationId xmlns:a16="http://schemas.microsoft.com/office/drawing/2014/main" id="{70B78A09-551A-3BB8-45A1-442D502163DE}"/>
              </a:ext>
            </a:extLst>
          </p:cNvPr>
          <p:cNvSpPr>
            <a:spLocks noGrp="1"/>
          </p:cNvSpPr>
          <p:nvPr>
            <p:ph idx="1"/>
          </p:nvPr>
        </p:nvSpPr>
        <p:spPr>
          <a:xfrm>
            <a:off x="838200" y="2141537"/>
            <a:ext cx="10515600" cy="4351338"/>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Design thinking is a process of problem-solving that puts the users or customers at the center of the solution. It involves empathy, ideation, prototyping, and testing. By following a design thinking approach, businesses can create innovative solutions that solve real-world problems.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Creative problem solving is a process that involves approaching problems in a creative and innovative way. It involves thinking outside the box and coming up with unconventional solutions. Creative problem solving is essential in today's rapidly changing business environment, where businesses need to adapt and innovate quickly.</a:t>
            </a:r>
          </a:p>
        </p:txBody>
      </p:sp>
    </p:spTree>
    <p:extLst>
      <p:ext uri="{BB962C8B-B14F-4D97-AF65-F5344CB8AC3E}">
        <p14:creationId xmlns:p14="http://schemas.microsoft.com/office/powerpoint/2010/main" val="2287589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039C-1E9E-3395-2722-C2FB827E20B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How Does Design Thinking Work</a:t>
            </a:r>
          </a:p>
        </p:txBody>
      </p:sp>
      <p:sp>
        <p:nvSpPr>
          <p:cNvPr id="3" name="Content Placeholder 2">
            <a:extLst>
              <a:ext uri="{FF2B5EF4-FFF2-40B4-BE49-F238E27FC236}">
                <a16:creationId xmlns:a16="http://schemas.microsoft.com/office/drawing/2014/main" id="{BFE89311-4CDF-8661-99CD-C8EF183FB6F3}"/>
              </a:ext>
            </a:extLst>
          </p:cNvPr>
          <p:cNvSpPr>
            <a:spLocks noGrp="1"/>
          </p:cNvSpPr>
          <p:nvPr>
            <p:ph idx="1"/>
          </p:nvPr>
        </p:nvSpPr>
        <p:spPr>
          <a:xfrm>
            <a:off x="838200" y="1825625"/>
            <a:ext cx="10515600" cy="4814326"/>
          </a:xfrm>
        </p:spPr>
        <p:txBody>
          <a:bodyPr/>
          <a:lstStyle/>
          <a:p>
            <a:pPr marL="0" indent="0" algn="just">
              <a:buNone/>
            </a:pPr>
            <a:r>
              <a:rPr lang="en-US" dirty="0">
                <a:latin typeface="Times New Roman" panose="02020603050405020304" pitchFamily="18" charset="0"/>
                <a:cs typeface="Times New Roman" panose="02020603050405020304" pitchFamily="18" charset="0"/>
              </a:rPr>
              <a:t>• Desirability: What makes sense to people and for people?</a:t>
            </a:r>
          </a:p>
          <a:p>
            <a:pPr marL="0" indent="0" algn="just">
              <a:buNone/>
            </a:pPr>
            <a:r>
              <a:rPr lang="en-US" dirty="0">
                <a:latin typeface="Times New Roman" panose="02020603050405020304" pitchFamily="18" charset="0"/>
                <a:cs typeface="Times New Roman" panose="02020603050405020304" pitchFamily="18" charset="0"/>
              </a:rPr>
              <a:t>• Feasibility: What is technically possible within the foreseeable future</a:t>
            </a:r>
          </a:p>
          <a:p>
            <a:pPr marL="0" indent="0" algn="just">
              <a:buNone/>
            </a:pPr>
            <a:r>
              <a:rPr lang="en-US" dirty="0">
                <a:latin typeface="Times New Roman" panose="02020603050405020304" pitchFamily="18" charset="0"/>
                <a:cs typeface="Times New Roman" panose="02020603050405020304" pitchFamily="18" charset="0"/>
              </a:rPr>
              <a:t>• Viability: What is likely to become part of a sustainable business model?</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972BB90-B803-1CB0-13B2-8E79296A6F34}"/>
              </a:ext>
            </a:extLst>
          </p:cNvPr>
          <p:cNvPicPr>
            <a:picLocks noChangeAspect="1"/>
          </p:cNvPicPr>
          <p:nvPr/>
        </p:nvPicPr>
        <p:blipFill>
          <a:blip r:embed="rId2"/>
          <a:stretch>
            <a:fillRect/>
          </a:stretch>
        </p:blipFill>
        <p:spPr>
          <a:xfrm>
            <a:off x="2757268" y="3429000"/>
            <a:ext cx="6682154" cy="3210951"/>
          </a:xfrm>
          <a:prstGeom prst="rect">
            <a:avLst/>
          </a:prstGeom>
        </p:spPr>
      </p:pic>
    </p:spTree>
    <p:extLst>
      <p:ext uri="{BB962C8B-B14F-4D97-AF65-F5344CB8AC3E}">
        <p14:creationId xmlns:p14="http://schemas.microsoft.com/office/powerpoint/2010/main" val="3497526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607938-1E18-1A8F-AA2B-4BCB16ED9689}"/>
              </a:ext>
            </a:extLst>
          </p:cNvPr>
          <p:cNvSpPr>
            <a:spLocks noGrp="1"/>
          </p:cNvSpPr>
          <p:nvPr>
            <p:ph sz="half" idx="1"/>
          </p:nvPr>
        </p:nvSpPr>
        <p:spPr>
          <a:xfrm>
            <a:off x="838200" y="703386"/>
            <a:ext cx="5181600" cy="5473578"/>
          </a:xfrm>
        </p:spPr>
        <p:txBody>
          <a:bodyPr>
            <a:normAutofit fontScale="92500"/>
          </a:bodyPr>
          <a:lstStyle/>
          <a:p>
            <a:pPr marL="0" indent="0" algn="just">
              <a:buNone/>
            </a:pPr>
            <a:r>
              <a:rPr lang="en-US" b="1" dirty="0">
                <a:latin typeface="Times New Roman" panose="02020603050405020304" pitchFamily="18" charset="0"/>
                <a:cs typeface="Times New Roman" panose="02020603050405020304" pitchFamily="18" charset="0"/>
              </a:rPr>
              <a:t>The design thinking framework includes the following steps</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Empathize: Understand the user's needs and pain points. </a:t>
            </a:r>
          </a:p>
          <a:p>
            <a:pPr marL="0" indent="0" algn="just">
              <a:buNone/>
            </a:pPr>
            <a:r>
              <a:rPr lang="en-US" dirty="0">
                <a:latin typeface="Times New Roman" panose="02020603050405020304" pitchFamily="18" charset="0"/>
                <a:cs typeface="Times New Roman" panose="02020603050405020304" pitchFamily="18" charset="0"/>
              </a:rPr>
              <a:t>Define: Clearly define the problem that needs to be solved.</a:t>
            </a:r>
          </a:p>
          <a:p>
            <a:pPr marL="0" indent="0" algn="just">
              <a:buNone/>
            </a:pPr>
            <a:r>
              <a:rPr lang="en-US" dirty="0">
                <a:latin typeface="Times New Roman" panose="02020603050405020304" pitchFamily="18" charset="0"/>
                <a:cs typeface="Times New Roman" panose="02020603050405020304" pitchFamily="18" charset="0"/>
              </a:rPr>
              <a:t>Ideate: Brainstorm potential solutions. </a:t>
            </a:r>
          </a:p>
          <a:p>
            <a:pPr marL="0" indent="0" algn="just">
              <a:buNone/>
            </a:pPr>
            <a:r>
              <a:rPr lang="en-US" dirty="0">
                <a:latin typeface="Times New Roman" panose="02020603050405020304" pitchFamily="18" charset="0"/>
                <a:cs typeface="Times New Roman" panose="02020603050405020304" pitchFamily="18" charset="0"/>
              </a:rPr>
              <a:t>Prototype: Create a prototype of the solution. </a:t>
            </a:r>
          </a:p>
          <a:p>
            <a:pPr marL="0" indent="0" algn="just">
              <a:buNone/>
            </a:pPr>
            <a:r>
              <a:rPr lang="en-US" dirty="0">
                <a:latin typeface="Times New Roman" panose="02020603050405020304" pitchFamily="18" charset="0"/>
                <a:cs typeface="Times New Roman" panose="02020603050405020304" pitchFamily="18" charset="0"/>
              </a:rPr>
              <a:t>Test: Test the prototype with users and gather feedback.</a:t>
            </a:r>
          </a:p>
        </p:txBody>
      </p:sp>
      <p:sp>
        <p:nvSpPr>
          <p:cNvPr id="4" name="Content Placeholder 3">
            <a:extLst>
              <a:ext uri="{FF2B5EF4-FFF2-40B4-BE49-F238E27FC236}">
                <a16:creationId xmlns:a16="http://schemas.microsoft.com/office/drawing/2014/main" id="{7090CE2F-34DB-F1E2-83F5-DD9FF31DE167}"/>
              </a:ext>
            </a:extLst>
          </p:cNvPr>
          <p:cNvSpPr>
            <a:spLocks noGrp="1"/>
          </p:cNvSpPr>
          <p:nvPr>
            <p:ph sz="half" idx="2"/>
          </p:nvPr>
        </p:nvSpPr>
        <p:spPr>
          <a:xfrm>
            <a:off x="6172200" y="703385"/>
            <a:ext cx="5181600" cy="5473578"/>
          </a:xfrm>
        </p:spPr>
        <p:txBody>
          <a:bodyPr>
            <a:normAutofit fontScale="92500"/>
          </a:bodyPr>
          <a:lstStyle/>
          <a:p>
            <a:pPr marL="0" indent="0" algn="just">
              <a:buNone/>
            </a:pPr>
            <a:r>
              <a:rPr lang="en-US" b="1" dirty="0">
                <a:latin typeface="Times New Roman" panose="02020603050405020304" pitchFamily="18" charset="0"/>
                <a:cs typeface="Times New Roman" panose="02020603050405020304" pitchFamily="18" charset="0"/>
              </a:rPr>
              <a:t>The creative problem solving framework includes the following steps</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Define the problem: Clearly define the problem that needs to be solved. </a:t>
            </a:r>
          </a:p>
          <a:p>
            <a:pPr marL="0" indent="0" algn="just">
              <a:buNone/>
            </a:pPr>
            <a:r>
              <a:rPr lang="en-US" dirty="0">
                <a:latin typeface="Times New Roman" panose="02020603050405020304" pitchFamily="18" charset="0"/>
                <a:cs typeface="Times New Roman" panose="02020603050405020304" pitchFamily="18" charset="0"/>
              </a:rPr>
              <a:t>Generate ideas: Brainstorm potential solutions, no matter how unconventional they are. </a:t>
            </a:r>
          </a:p>
          <a:p>
            <a:pPr marL="0" indent="0" algn="just">
              <a:buNone/>
            </a:pPr>
            <a:r>
              <a:rPr lang="en-US" dirty="0">
                <a:latin typeface="Times New Roman" panose="02020603050405020304" pitchFamily="18" charset="0"/>
                <a:cs typeface="Times New Roman" panose="02020603050405020304" pitchFamily="18" charset="0"/>
              </a:rPr>
              <a:t> Evaluate ideas: Evaluate the potential solutions based on feasibility, desirability, and viability. Implement the solution: Implement the best solution and monitor its effectiveness.</a:t>
            </a:r>
          </a:p>
        </p:txBody>
      </p:sp>
    </p:spTree>
    <p:extLst>
      <p:ext uri="{BB962C8B-B14F-4D97-AF65-F5344CB8AC3E}">
        <p14:creationId xmlns:p14="http://schemas.microsoft.com/office/powerpoint/2010/main" val="385299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14400"/>
          </a:xfrm>
        </p:spPr>
        <p:txBody>
          <a:bodyPr/>
          <a:lstStyle/>
          <a:p>
            <a:pPr algn="ctr"/>
            <a:r>
              <a:rPr lang="en-US" dirty="0">
                <a:latin typeface="Times New Roman" panose="02020603050405020304" pitchFamily="18" charset="0"/>
                <a:cs typeface="Times New Roman" panose="02020603050405020304" pitchFamily="18" charset="0"/>
              </a:rPr>
              <a:t>Objectives of the Lecture</a:t>
            </a:r>
          </a:p>
        </p:txBody>
      </p:sp>
      <p:sp>
        <p:nvSpPr>
          <p:cNvPr id="3" name="Content Placeholder 2"/>
          <p:cNvSpPr>
            <a:spLocks noGrp="1"/>
          </p:cNvSpPr>
          <p:nvPr>
            <p:ph idx="1"/>
          </p:nvPr>
        </p:nvSpPr>
        <p:spPr>
          <a:xfrm>
            <a:off x="914400" y="1371601"/>
            <a:ext cx="8991600" cy="4343400"/>
          </a:xfrm>
        </p:spPr>
        <p:txBody>
          <a:bodyPr>
            <a:noAutofit/>
          </a:bodyPr>
          <a:lstStyle/>
          <a:p>
            <a:pPr algn="just"/>
            <a:r>
              <a:rPr lang="en-US" sz="2400" dirty="0">
                <a:latin typeface="Times New Roman" panose="02020603050405020304" pitchFamily="18" charset="0"/>
                <a:cs typeface="Times New Roman" panose="02020603050405020304" pitchFamily="18" charset="0"/>
              </a:rPr>
              <a:t>Define Critical Thinking</a:t>
            </a:r>
          </a:p>
          <a:p>
            <a:pPr algn="just"/>
            <a:r>
              <a:rPr lang="en-US" sz="2400" dirty="0">
                <a:latin typeface="Times New Roman" panose="02020603050405020304" pitchFamily="18" charset="0"/>
                <a:cs typeface="Times New Roman" panose="02020603050405020304" pitchFamily="18" charset="0"/>
              </a:rPr>
              <a:t>Distinguish between Logic and Critical Thinking</a:t>
            </a:r>
          </a:p>
          <a:p>
            <a:pPr algn="just"/>
            <a:r>
              <a:rPr lang="en-US" sz="2400" dirty="0">
                <a:latin typeface="Times New Roman" panose="02020603050405020304" pitchFamily="18" charset="0"/>
                <a:cs typeface="Times New Roman" panose="02020603050405020304" pitchFamily="18" charset="0"/>
              </a:rPr>
              <a:t>Acquire Knowledge on abilities and Dispositions</a:t>
            </a:r>
          </a:p>
          <a:p>
            <a:pPr algn="just"/>
            <a:r>
              <a:rPr lang="en-US" sz="2400" dirty="0">
                <a:latin typeface="Times New Roman" panose="02020603050405020304" pitchFamily="18" charset="0"/>
                <a:cs typeface="Times New Roman" panose="02020603050405020304" pitchFamily="18" charset="0"/>
              </a:rPr>
              <a:t>Illustrate Claims, Truth, Value Judgment, Predictions and Probabilities.</a:t>
            </a:r>
          </a:p>
          <a:p>
            <a:pPr algn="just"/>
            <a:r>
              <a:rPr lang="en-US" sz="2400" dirty="0">
                <a:latin typeface="Times New Roman" panose="02020603050405020304" pitchFamily="18" charset="0"/>
                <a:cs typeface="Times New Roman" panose="02020603050405020304" pitchFamily="18" charset="0"/>
              </a:rPr>
              <a:t>Identify the importance of Logic and CT</a:t>
            </a:r>
          </a:p>
          <a:p>
            <a:pPr algn="just"/>
            <a:r>
              <a:rPr lang="en-US" sz="2400" dirty="0">
                <a:latin typeface="Times New Roman" panose="02020603050405020304" pitchFamily="18" charset="0"/>
                <a:cs typeface="Times New Roman" panose="02020603050405020304" pitchFamily="18" charset="0"/>
              </a:rPr>
              <a:t>Distinguish between factual and non-factual arguments</a:t>
            </a:r>
          </a:p>
          <a:p>
            <a:pPr algn="just"/>
            <a:r>
              <a:rPr lang="en-US" sz="2400" dirty="0">
                <a:latin typeface="Times New Roman" panose="02020603050405020304" pitchFamily="18" charset="0"/>
                <a:cs typeface="Times New Roman" panose="02020603050405020304" pitchFamily="18" charset="0"/>
              </a:rPr>
              <a:t>Examine various rhetoric ploys and their effects in speech and writing</a:t>
            </a:r>
          </a:p>
          <a:p>
            <a:pPr algn="just"/>
            <a:r>
              <a:rPr lang="en-US" sz="2400" dirty="0">
                <a:latin typeface="Times New Roman" panose="02020603050405020304" pitchFamily="18" charset="0"/>
                <a:cs typeface="Times New Roman" panose="02020603050405020304" pitchFamily="18" charset="0"/>
              </a:rPr>
              <a:t>Demonstrate how critical thinking helps us to develop excellent thinking and writing skills</a:t>
            </a:r>
          </a:p>
        </p:txBody>
      </p:sp>
    </p:spTree>
    <p:extLst>
      <p:ext uri="{BB962C8B-B14F-4D97-AF65-F5344CB8AC3E}">
        <p14:creationId xmlns:p14="http://schemas.microsoft.com/office/powerpoint/2010/main" val="218686429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0166-1CF6-02F8-F051-ABF032F2AEB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Ways to Get Started with Design Thinking</a:t>
            </a:r>
          </a:p>
        </p:txBody>
      </p:sp>
      <p:sp>
        <p:nvSpPr>
          <p:cNvPr id="3" name="Content Placeholder 2">
            <a:extLst>
              <a:ext uri="{FF2B5EF4-FFF2-40B4-BE49-F238E27FC236}">
                <a16:creationId xmlns:a16="http://schemas.microsoft.com/office/drawing/2014/main" id="{2A86CDC6-4A7C-54F6-D5FB-2067E1CC3E76}"/>
              </a:ext>
            </a:extLst>
          </p:cNvPr>
          <p:cNvSpPr>
            <a:spLocks noGrp="1"/>
          </p:cNvSpPr>
          <p:nvPr>
            <p:ph idx="1"/>
          </p:nvPr>
        </p:nvSpPr>
        <p:spPr>
          <a:xfrm>
            <a:off x="838200" y="2124221"/>
            <a:ext cx="10515600" cy="4052741"/>
          </a:xfrm>
        </p:spPr>
        <p:txBody>
          <a:bodyPr/>
          <a:lstStyle/>
          <a:p>
            <a:r>
              <a:rPr lang="en-US" dirty="0">
                <a:latin typeface="Times New Roman" panose="02020603050405020304" pitchFamily="18" charset="0"/>
                <a:cs typeface="Times New Roman" panose="02020603050405020304" pitchFamily="18" charset="0"/>
              </a:rPr>
              <a:t>Gather Insights by Practicing Empathy, Observation, and Interviewing</a:t>
            </a:r>
          </a:p>
          <a:p>
            <a:r>
              <a:rPr lang="en-US" dirty="0">
                <a:latin typeface="Times New Roman" panose="02020603050405020304" pitchFamily="18" charset="0"/>
                <a:cs typeface="Times New Roman" panose="02020603050405020304" pitchFamily="18" charset="0"/>
              </a:rPr>
              <a:t>Build Scrappy Prototypes to Learn About Unmet Needs</a:t>
            </a:r>
          </a:p>
          <a:p>
            <a:r>
              <a:rPr lang="en-US" dirty="0">
                <a:latin typeface="Times New Roman" panose="02020603050405020304" pitchFamily="18" charset="0"/>
                <a:cs typeface="Times New Roman" panose="02020603050405020304" pitchFamily="18" charset="0"/>
              </a:rPr>
              <a:t>Gather Insights by Practicing Empathy, Observation, and Interviewing</a:t>
            </a:r>
          </a:p>
          <a:p>
            <a:r>
              <a:rPr lang="en-US" dirty="0">
                <a:latin typeface="Times New Roman" panose="02020603050405020304" pitchFamily="18" charset="0"/>
                <a:cs typeface="Times New Roman" panose="02020603050405020304" pitchFamily="18" charset="0"/>
              </a:rPr>
              <a:t>. Turn Problems into Questions</a:t>
            </a:r>
          </a:p>
          <a:p>
            <a:r>
              <a:rPr lang="en-US" dirty="0">
                <a:latin typeface="Times New Roman" panose="02020603050405020304" pitchFamily="18" charset="0"/>
                <a:cs typeface="Times New Roman" panose="02020603050405020304" pitchFamily="18" charset="0"/>
              </a:rPr>
              <a:t>Use Research to Understand the Past, Present, and Future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707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91BA04-5C48-B0C5-0557-4BCF7DEB0870}"/>
              </a:ext>
            </a:extLst>
          </p:cNvPr>
          <p:cNvSpPr>
            <a:spLocks noGrp="1"/>
          </p:cNvSpPr>
          <p:nvPr>
            <p:ph idx="1"/>
          </p:nvPr>
        </p:nvSpPr>
        <p:spPr>
          <a:xfrm>
            <a:off x="838200" y="815926"/>
            <a:ext cx="10515600" cy="5361037"/>
          </a:xfrm>
        </p:spPr>
        <p:txBody>
          <a:bodyPr/>
          <a:lstStyle/>
          <a:p>
            <a:pPr marL="0" indent="0">
              <a:buNone/>
            </a:pPr>
            <a:r>
              <a:rPr lang="en-US" b="1" dirty="0">
                <a:latin typeface="Times New Roman" panose="02020603050405020304" pitchFamily="18" charset="0"/>
                <a:cs typeface="Times New Roman" panose="02020603050405020304" pitchFamily="18" charset="0"/>
              </a:rPr>
              <a:t>Creative problem-solving is traditionally based on the following key principles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Balance Divergent and Convergent Thinking</a:t>
            </a:r>
          </a:p>
          <a:p>
            <a:pPr marL="0" indent="0">
              <a:buNone/>
            </a:pPr>
            <a:r>
              <a:rPr lang="en-US" dirty="0">
                <a:latin typeface="Times New Roman" panose="02020603050405020304" pitchFamily="18" charset="0"/>
                <a:cs typeface="Times New Roman" panose="02020603050405020304" pitchFamily="18" charset="0"/>
              </a:rPr>
              <a:t>Reframe Problems as Questions</a:t>
            </a:r>
          </a:p>
          <a:p>
            <a:pPr marL="0" indent="0">
              <a:buNone/>
            </a:pPr>
            <a:r>
              <a:rPr lang="en-US" dirty="0">
                <a:latin typeface="Times New Roman" panose="02020603050405020304" pitchFamily="18" charset="0"/>
                <a:cs typeface="Times New Roman" panose="02020603050405020304" pitchFamily="18" charset="0"/>
              </a:rPr>
              <a:t>Defer Judgment of Ideas</a:t>
            </a:r>
          </a:p>
          <a:p>
            <a:pPr marL="0" indent="0">
              <a:buNone/>
            </a:pPr>
            <a:r>
              <a:rPr lang="en-US" dirty="0">
                <a:latin typeface="Times New Roman" panose="02020603050405020304" pitchFamily="18" charset="0"/>
                <a:cs typeface="Times New Roman" panose="02020603050405020304" pitchFamily="18" charset="0"/>
              </a:rPr>
              <a:t>Focus on "Yes, And" Instead of "No, But“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380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790E-E8F1-2BC9-B180-0509BA8C329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Creativity Techniques (1/2)</a:t>
            </a:r>
          </a:p>
        </p:txBody>
      </p:sp>
      <p:sp>
        <p:nvSpPr>
          <p:cNvPr id="3" name="Content Placeholder 2">
            <a:extLst>
              <a:ext uri="{FF2B5EF4-FFF2-40B4-BE49-F238E27FC236}">
                <a16:creationId xmlns:a16="http://schemas.microsoft.com/office/drawing/2014/main" id="{FDB36FD8-1BA3-B283-33ED-589EEE42190A}"/>
              </a:ext>
            </a:extLst>
          </p:cNvPr>
          <p:cNvSpPr>
            <a:spLocks noGrp="1"/>
          </p:cNvSpPr>
          <p:nvPr>
            <p:ph idx="1"/>
          </p:nvPr>
        </p:nvSpPr>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Brainstorming - It is a creative technique to generate new and imaginative ideas. This technique involves a group of people thinking of as many ideas as possible, with no criticism or evaluation.</a:t>
            </a:r>
          </a:p>
          <a:p>
            <a:pPr marL="0" indent="0" algn="just">
              <a:buNone/>
            </a:pPr>
            <a:r>
              <a:rPr lang="en-US" dirty="0">
                <a:latin typeface="Times New Roman" panose="02020603050405020304" pitchFamily="18" charset="0"/>
                <a:cs typeface="Times New Roman" panose="02020603050405020304" pitchFamily="18" charset="0"/>
              </a:rPr>
              <a:t>Mind Mapping - It is a technique that creates a visual representation of ideas, information, and concepts. This method helps in organizing the information in a clear and concise manner.</a:t>
            </a:r>
          </a:p>
          <a:p>
            <a:pPr marL="0" indent="0" algn="just">
              <a:buNone/>
            </a:pPr>
            <a:r>
              <a:rPr lang="en-US" dirty="0">
                <a:latin typeface="Times New Roman" panose="02020603050405020304" pitchFamily="18" charset="0"/>
                <a:cs typeface="Times New Roman" panose="02020603050405020304" pitchFamily="18" charset="0"/>
              </a:rPr>
              <a:t>SCAMPER - It is an acronym for Substitute, Combine, Adapt, Modify, Put to another use, Eliminate and Reverse. This technique helps generate new ideas by encouraging people to think creatively about existing products or services.</a:t>
            </a:r>
          </a:p>
          <a:p>
            <a:pPr marL="0" indent="0" algn="just">
              <a:buNone/>
            </a:pPr>
            <a:r>
              <a:rPr lang="en-US" dirty="0">
                <a:latin typeface="Times New Roman" panose="02020603050405020304" pitchFamily="18" charset="0"/>
                <a:cs typeface="Times New Roman" panose="02020603050405020304" pitchFamily="18" charset="0"/>
              </a:rPr>
              <a:t>Random Word Technique - It involves taking a random word and using it as inspiration to generate new ideas. This method helps stimulate the mind and encourages thinking beyond the obvious.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144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C55C-6291-19DA-B188-1485E4CDAA8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Creativity Techniques (2/2)</a:t>
            </a:r>
          </a:p>
        </p:txBody>
      </p:sp>
      <p:sp>
        <p:nvSpPr>
          <p:cNvPr id="3" name="Content Placeholder 2">
            <a:extLst>
              <a:ext uri="{FF2B5EF4-FFF2-40B4-BE49-F238E27FC236}">
                <a16:creationId xmlns:a16="http://schemas.microsoft.com/office/drawing/2014/main" id="{AE793C8C-F64F-0865-65A1-54C49FE266B1}"/>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Analogies – It involve comparing two dissimilar objects or concepts to generate new ideas. This technique helps in finding creative solutions to complex problems.</a:t>
            </a:r>
          </a:p>
          <a:p>
            <a:pPr marL="0" indent="0" algn="just">
              <a:buNone/>
            </a:pPr>
            <a:r>
              <a:rPr lang="en-US" dirty="0">
                <a:latin typeface="Times New Roman" panose="02020603050405020304" pitchFamily="18" charset="0"/>
                <a:cs typeface="Times New Roman" panose="02020603050405020304" pitchFamily="18" charset="0"/>
              </a:rPr>
              <a:t>Mind Sweep – It technique involves writing down every idea, thought, or action that comes to mind. This technique helps to generate new ideas and identify potential solutions.</a:t>
            </a:r>
          </a:p>
          <a:p>
            <a:pPr marL="0" indent="0" algn="just">
              <a:buNone/>
            </a:pPr>
            <a:r>
              <a:rPr lang="en-US" dirty="0">
                <a:latin typeface="Times New Roman" panose="02020603050405020304" pitchFamily="18" charset="0"/>
                <a:cs typeface="Times New Roman" panose="02020603050405020304" pitchFamily="18" charset="0"/>
              </a:rPr>
              <a:t>Storyboarding – It involves creating a visual sequence of events to generate new ideas. This technique is commonly used in the film industry but can be used in any context to generate creative solutions.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84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C281-1F0D-69B9-4ACE-6743F7443F01}"/>
              </a:ext>
            </a:extLst>
          </p:cNvPr>
          <p:cNvSpPr>
            <a:spLocks noGrp="1"/>
          </p:cNvSpPr>
          <p:nvPr>
            <p:ph type="title"/>
          </p:nvPr>
        </p:nvSpPr>
        <p:spPr>
          <a:xfrm>
            <a:off x="838200" y="232117"/>
            <a:ext cx="10515600" cy="943170"/>
          </a:xfrm>
        </p:spPr>
        <p:txBody>
          <a:bodyPr/>
          <a:lstStyle/>
          <a:p>
            <a:pPr algn="ctr"/>
            <a:r>
              <a:rPr lang="en-US" b="1" dirty="0">
                <a:latin typeface="Times New Roman" panose="02020603050405020304" pitchFamily="18" charset="0"/>
                <a:cs typeface="Times New Roman" panose="02020603050405020304" pitchFamily="18" charset="0"/>
              </a:rPr>
              <a:t>What is Innovation</a:t>
            </a:r>
          </a:p>
        </p:txBody>
      </p:sp>
      <p:sp>
        <p:nvSpPr>
          <p:cNvPr id="3" name="Content Placeholder 2">
            <a:extLst>
              <a:ext uri="{FF2B5EF4-FFF2-40B4-BE49-F238E27FC236}">
                <a16:creationId xmlns:a16="http://schemas.microsoft.com/office/drawing/2014/main" id="{2D8F832C-6B58-82DD-7005-E91286CFA16A}"/>
              </a:ext>
            </a:extLst>
          </p:cNvPr>
          <p:cNvSpPr>
            <a:spLocks noGrp="1"/>
          </p:cNvSpPr>
          <p:nvPr>
            <p:ph idx="1"/>
          </p:nvPr>
        </p:nvSpPr>
        <p:spPr>
          <a:xfrm>
            <a:off x="838200" y="1420837"/>
            <a:ext cx="10515600" cy="5205046"/>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Innovation is all about meeting the evolving needs and expectations of customers and bringing value to society, and the jobs to be done theory is a popular approach that can help achieve this goal. By identifying the specific jobs customers hire products or services for, businesses can develop more effective and customer-focused solutions.</a:t>
            </a:r>
          </a:p>
          <a:p>
            <a:pPr marL="0" indent="0" algn="just">
              <a:buNone/>
            </a:pPr>
            <a:r>
              <a:rPr lang="en-US" dirty="0">
                <a:latin typeface="Times New Roman" panose="02020603050405020304" pitchFamily="18" charset="0"/>
                <a:cs typeface="Times New Roman" panose="02020603050405020304" pitchFamily="18" charset="0"/>
              </a:rPr>
              <a:t>According to the Organization for Economic Co-operation and Development (OECD) innovation is:</a:t>
            </a:r>
          </a:p>
          <a:p>
            <a:pPr marL="0" indent="0" algn="just">
              <a:buNone/>
            </a:pPr>
            <a:r>
              <a:rPr lang="en-US" dirty="0">
                <a:latin typeface="Times New Roman" panose="02020603050405020304" pitchFamily="18" charset="0"/>
                <a:cs typeface="Times New Roman" panose="02020603050405020304" pitchFamily="18" charset="0"/>
              </a:rPr>
              <a:t>“The implementation of a new or significantly improved product (good or service) or process, a new marketing method or a new organizational method in business practices, workplace organization or external relations.”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362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B599-140A-666A-479E-67346A5FE93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The Fields of Innovation</a:t>
            </a:r>
          </a:p>
        </p:txBody>
      </p:sp>
      <p:sp>
        <p:nvSpPr>
          <p:cNvPr id="3" name="Content Placeholder 2">
            <a:extLst>
              <a:ext uri="{FF2B5EF4-FFF2-40B4-BE49-F238E27FC236}">
                <a16:creationId xmlns:a16="http://schemas.microsoft.com/office/drawing/2014/main" id="{1C1ECF0A-F8BB-B4C7-88BE-14C6E6D9D052}"/>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Product Innovation</a:t>
            </a:r>
          </a:p>
          <a:p>
            <a:pPr marL="0" indent="0">
              <a:buNone/>
            </a:pPr>
            <a:r>
              <a:rPr lang="en-US" dirty="0">
                <a:latin typeface="Times New Roman" panose="02020603050405020304" pitchFamily="18" charset="0"/>
                <a:cs typeface="Times New Roman" panose="02020603050405020304" pitchFamily="18" charset="0"/>
              </a:rPr>
              <a:t>Technology Innovation</a:t>
            </a:r>
          </a:p>
          <a:p>
            <a:pPr marL="0" indent="0">
              <a:buNone/>
            </a:pPr>
            <a:r>
              <a:rPr lang="en-US" dirty="0">
                <a:latin typeface="Times New Roman" panose="02020603050405020304" pitchFamily="18" charset="0"/>
                <a:cs typeface="Times New Roman" panose="02020603050405020304" pitchFamily="18" charset="0"/>
              </a:rPr>
              <a:t>Business Model Innovation</a:t>
            </a:r>
          </a:p>
          <a:p>
            <a:pPr marL="0" indent="0">
              <a:buNone/>
            </a:pPr>
            <a:r>
              <a:rPr lang="en-US" dirty="0">
                <a:latin typeface="Times New Roman" panose="02020603050405020304" pitchFamily="18" charset="0"/>
                <a:cs typeface="Times New Roman" panose="02020603050405020304" pitchFamily="18" charset="0"/>
              </a:rPr>
              <a:t>Process Innovation</a:t>
            </a:r>
          </a:p>
          <a:p>
            <a:pPr marL="0" indent="0">
              <a:buNone/>
            </a:pPr>
            <a:r>
              <a:rPr lang="en-US" dirty="0">
                <a:latin typeface="Times New Roman" panose="02020603050405020304" pitchFamily="18" charset="0"/>
                <a:cs typeface="Times New Roman" panose="02020603050405020304" pitchFamily="18" charset="0"/>
              </a:rPr>
              <a:t>Marketing Innovation</a:t>
            </a:r>
          </a:p>
          <a:p>
            <a:pPr marL="0" indent="0">
              <a:buNone/>
            </a:pPr>
            <a:r>
              <a:rPr lang="en-US" dirty="0">
                <a:latin typeface="Times New Roman" panose="02020603050405020304" pitchFamily="18" charset="0"/>
                <a:cs typeface="Times New Roman" panose="02020603050405020304" pitchFamily="18" charset="0"/>
              </a:rPr>
              <a:t>Service Innovation</a:t>
            </a:r>
          </a:p>
          <a:p>
            <a:pPr marL="0" indent="0">
              <a:buNone/>
            </a:pPr>
            <a:r>
              <a:rPr lang="en-US" dirty="0">
                <a:latin typeface="Times New Roman" panose="02020603050405020304" pitchFamily="18" charset="0"/>
                <a:cs typeface="Times New Roman" panose="02020603050405020304" pitchFamily="18" charset="0"/>
              </a:rPr>
              <a:t>Organization Innovation</a:t>
            </a:r>
          </a:p>
        </p:txBody>
      </p:sp>
    </p:spTree>
    <p:extLst>
      <p:ext uri="{BB962C8B-B14F-4D97-AF65-F5344CB8AC3E}">
        <p14:creationId xmlns:p14="http://schemas.microsoft.com/office/powerpoint/2010/main" val="2110427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10C1-EA7C-8DF3-521A-A5EB1B95BB29}"/>
              </a:ext>
            </a:extLst>
          </p:cNvPr>
          <p:cNvSpPr>
            <a:spLocks noGrp="1"/>
          </p:cNvSpPr>
          <p:nvPr>
            <p:ph type="title"/>
          </p:nvPr>
        </p:nvSpPr>
        <p:spPr>
          <a:xfrm>
            <a:off x="838200" y="125976"/>
            <a:ext cx="10515600" cy="816560"/>
          </a:xfrm>
        </p:spPr>
        <p:txBody>
          <a:bodyPr/>
          <a:lstStyle/>
          <a:p>
            <a:pPr algn="ctr"/>
            <a:r>
              <a:rPr lang="en-US" b="1" dirty="0">
                <a:latin typeface="Times New Roman" panose="02020603050405020304" pitchFamily="18" charset="0"/>
                <a:cs typeface="Times New Roman" panose="02020603050405020304" pitchFamily="18" charset="0"/>
              </a:rPr>
              <a:t>Types of Innovation (1/4)</a:t>
            </a:r>
          </a:p>
        </p:txBody>
      </p:sp>
      <p:sp>
        <p:nvSpPr>
          <p:cNvPr id="3" name="Content Placeholder 2">
            <a:extLst>
              <a:ext uri="{FF2B5EF4-FFF2-40B4-BE49-F238E27FC236}">
                <a16:creationId xmlns:a16="http://schemas.microsoft.com/office/drawing/2014/main" id="{655508A0-CE8C-41B4-77FC-148D698F0EB1}"/>
              </a:ext>
            </a:extLst>
          </p:cNvPr>
          <p:cNvSpPr>
            <a:spLocks noGrp="1"/>
          </p:cNvSpPr>
          <p:nvPr>
            <p:ph idx="1"/>
          </p:nvPr>
        </p:nvSpPr>
        <p:spPr>
          <a:xfrm>
            <a:off x="534572" y="1069144"/>
            <a:ext cx="11002108" cy="5514535"/>
          </a:xfrm>
        </p:spPr>
        <p:txBody>
          <a:bodyPr/>
          <a:lstStyle/>
          <a:p>
            <a:pPr marL="514350" indent="-514350" algn="just">
              <a:buAutoNum type="arabicPeriod"/>
            </a:pPr>
            <a:r>
              <a:rPr lang="en-US" b="1" dirty="0">
                <a:latin typeface="Times New Roman" panose="02020603050405020304" pitchFamily="18" charset="0"/>
                <a:cs typeface="Times New Roman" panose="02020603050405020304" pitchFamily="18" charset="0"/>
              </a:rPr>
              <a:t>Incremental Innovation: </a:t>
            </a:r>
            <a:r>
              <a:rPr lang="en-US" dirty="0">
                <a:latin typeface="Times New Roman" panose="02020603050405020304" pitchFamily="18" charset="0"/>
                <a:cs typeface="Times New Roman" panose="02020603050405020304" pitchFamily="18" charset="0"/>
              </a:rPr>
              <a:t>It usually results in the improvement of existing products, services, or processes. Incremental innovation increases value for customers and improves the efficiency of a company's operations. </a:t>
            </a:r>
          </a:p>
          <a:p>
            <a:pPr marL="514350" indent="-514350" algn="just">
              <a:buAutoNum type="arabicPeriod"/>
            </a:pPr>
            <a:endParaRPr 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Apple’s iPhone: Apple releases a new version of the iPhone nearly each year with small improvements to the camera, battery life, processing power, and other features.</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Netflix’s personalized recommendations: Netflix continuously improves its recommendation algorithm to suggest better content for its users based on their viewing history.</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Toyota’s hybrid cars: Toyota introduced its first hybrid car, the Prius, in 1997, and has since made incremental improvements to its hybrid technology to increase fuel efficiency and reduce emissions.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547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5106-AEC5-130E-AFA7-505F50CE197C}"/>
              </a:ext>
            </a:extLst>
          </p:cNvPr>
          <p:cNvSpPr>
            <a:spLocks noGrp="1"/>
          </p:cNvSpPr>
          <p:nvPr>
            <p:ph type="title"/>
          </p:nvPr>
        </p:nvSpPr>
        <p:spPr>
          <a:xfrm>
            <a:off x="838200" y="125975"/>
            <a:ext cx="10515600" cy="802493"/>
          </a:xfrm>
        </p:spPr>
        <p:txBody>
          <a:bodyPr/>
          <a:lstStyle/>
          <a:p>
            <a:pPr algn="ctr"/>
            <a:r>
              <a:rPr lang="en-US" b="1" dirty="0">
                <a:latin typeface="Times New Roman" panose="02020603050405020304" pitchFamily="18" charset="0"/>
                <a:cs typeface="Times New Roman" panose="02020603050405020304" pitchFamily="18" charset="0"/>
              </a:rPr>
              <a:t>Types of Innovation (2/4)</a:t>
            </a:r>
          </a:p>
        </p:txBody>
      </p:sp>
      <p:sp>
        <p:nvSpPr>
          <p:cNvPr id="3" name="Content Placeholder 2">
            <a:extLst>
              <a:ext uri="{FF2B5EF4-FFF2-40B4-BE49-F238E27FC236}">
                <a16:creationId xmlns:a16="http://schemas.microsoft.com/office/drawing/2014/main" id="{B4F8A0ED-0A73-5136-6BEC-BAF82D1DE361}"/>
              </a:ext>
            </a:extLst>
          </p:cNvPr>
          <p:cNvSpPr>
            <a:spLocks noGrp="1"/>
          </p:cNvSpPr>
          <p:nvPr>
            <p:ph idx="1"/>
          </p:nvPr>
        </p:nvSpPr>
        <p:spPr>
          <a:xfrm>
            <a:off x="717452" y="1181686"/>
            <a:ext cx="10636348" cy="5401994"/>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2. Disruptive Innovation: Disruptive innovation changes the entire market and affects the way in which companies operate. Disruptive innovations create new markets or change the characteristics of existing markets by introducing new products, services, or processes. </a:t>
            </a:r>
          </a:p>
          <a:p>
            <a:pPr marL="0" indent="0" algn="just">
              <a:buNone/>
            </a:pPr>
            <a:endParaRPr 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Spotify: Spotify disrupted the music industry by offering a streaming service that allows users to listen to their favorite music on demand, without the need to purchase individual songs or albums.</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Airbnb: Airbnb disrupted the hospitality industry by offering a platform for people to rent out their homes, apartments, and other properties as short-term rentals.</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Square: Square disrupted the payment processing industry by offering a small card reader that allows merchants to accept credit card payments through their smartphones, without the need for traditional point-of-sale systems.</a:t>
            </a:r>
          </a:p>
        </p:txBody>
      </p:sp>
    </p:spTree>
    <p:extLst>
      <p:ext uri="{BB962C8B-B14F-4D97-AF65-F5344CB8AC3E}">
        <p14:creationId xmlns:p14="http://schemas.microsoft.com/office/powerpoint/2010/main" val="3585665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DE74-5828-C3DB-572F-FAA323E2CC9B}"/>
              </a:ext>
            </a:extLst>
          </p:cNvPr>
          <p:cNvSpPr>
            <a:spLocks noGrp="1"/>
          </p:cNvSpPr>
          <p:nvPr>
            <p:ph type="title"/>
          </p:nvPr>
        </p:nvSpPr>
        <p:spPr>
          <a:xfrm>
            <a:off x="936674" y="125975"/>
            <a:ext cx="10515600" cy="872831"/>
          </a:xfrm>
        </p:spPr>
        <p:txBody>
          <a:bodyPr/>
          <a:lstStyle/>
          <a:p>
            <a:pPr algn="ctr"/>
            <a:r>
              <a:rPr lang="en-US" b="1" dirty="0">
                <a:latin typeface="Times New Roman" panose="02020603050405020304" pitchFamily="18" charset="0"/>
                <a:cs typeface="Times New Roman" panose="02020603050405020304" pitchFamily="18" charset="0"/>
              </a:rPr>
              <a:t>Types of Innovation (3/4)</a:t>
            </a:r>
          </a:p>
        </p:txBody>
      </p:sp>
      <p:sp>
        <p:nvSpPr>
          <p:cNvPr id="3" name="Content Placeholder 2">
            <a:extLst>
              <a:ext uri="{FF2B5EF4-FFF2-40B4-BE49-F238E27FC236}">
                <a16:creationId xmlns:a16="http://schemas.microsoft.com/office/drawing/2014/main" id="{879D8FBC-C84F-AAA3-0E74-63A7CE231B21}"/>
              </a:ext>
            </a:extLst>
          </p:cNvPr>
          <p:cNvSpPr>
            <a:spLocks noGrp="1"/>
          </p:cNvSpPr>
          <p:nvPr>
            <p:ph idx="1"/>
          </p:nvPr>
        </p:nvSpPr>
        <p:spPr>
          <a:xfrm>
            <a:off x="379827" y="1252024"/>
            <a:ext cx="11296357" cy="5331655"/>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3. Architectural Innovation: This innovation usually involves the reconfiguration of existing components and processes in a way that creates new capabilities. Architectural innovation recombines existing technologies in new ways to provide new value to customers. </a:t>
            </a:r>
          </a:p>
          <a:p>
            <a:pPr marL="0" indent="0" algn="just">
              <a:buNone/>
            </a:pPr>
            <a:endParaRPr 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Zara’s fast fashion supply chain: Zara’s fast fashion supply chain integrates design, production, and distribution processes to create a highly responsive and efficient supply chain that can quickly respond to changing fashion trends.</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Toyota’s lean production system: Toyota’s lean production system is a highly efficient and flexible manufacturing system that focuses on reducing waste, improving quality, and increasing productivity.</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GE’s Ecomagination: GE’s Ecomagination initiative focuses on developing sustainable products and solutions that reduce environmental impact. The initiative includes a range of technologies, such as wind turbines, smart grid systems, and energy-efficient lighting.</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522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602A-F47C-7A8B-AE87-DE0B18BA764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Types of Innovation (4/4)</a:t>
            </a:r>
          </a:p>
        </p:txBody>
      </p:sp>
      <p:sp>
        <p:nvSpPr>
          <p:cNvPr id="3" name="Content Placeholder 2">
            <a:extLst>
              <a:ext uri="{FF2B5EF4-FFF2-40B4-BE49-F238E27FC236}">
                <a16:creationId xmlns:a16="http://schemas.microsoft.com/office/drawing/2014/main" id="{4889236B-B050-0C42-4107-1D2AF006B9A1}"/>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4. Radical Innovation: Radical innovation involves the creation of entirely new products, services, or processes that do not exist in the market. It requires a high level of creativity and a significant investment in research and development.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Entirely new industries have grown because of these innovations:</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development of the internet</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smartphone</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electric vehicles</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3D printing technology</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9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1"/>
            <a:ext cx="9067800" cy="5287964"/>
          </a:xfrm>
        </p:spPr>
        <p:txBody>
          <a:bodyPr>
            <a:normAutofit/>
          </a:bodyPr>
          <a:lstStyle/>
          <a:p>
            <a:pPr marL="0" indent="0" algn="just">
              <a:buNone/>
            </a:pPr>
            <a:r>
              <a:rPr lang="en-US" sz="3000" dirty="0">
                <a:solidFill>
                  <a:prstClr val="black"/>
                </a:solidFill>
                <a:latin typeface="Times New Roman" panose="02020603050405020304" pitchFamily="18" charset="0"/>
                <a:cs typeface="Times New Roman" panose="02020603050405020304" pitchFamily="18" charset="0"/>
              </a:rPr>
              <a:t>According to </a:t>
            </a:r>
            <a:r>
              <a:rPr lang="en-US" sz="3000" dirty="0">
                <a:solidFill>
                  <a:srgbClr val="FF0000"/>
                </a:solidFill>
                <a:latin typeface="Times New Roman" panose="02020603050405020304" pitchFamily="18" charset="0"/>
                <a:cs typeface="Times New Roman" panose="02020603050405020304" pitchFamily="18" charset="0"/>
              </a:rPr>
              <a:t>Willingham, 2007</a:t>
            </a:r>
            <a:r>
              <a:rPr lang="en-US" sz="3000" dirty="0">
                <a:solidFill>
                  <a:prstClr val="black"/>
                </a:solidFill>
                <a:latin typeface="Times New Roman" panose="02020603050405020304" pitchFamily="18" charset="0"/>
                <a:cs typeface="Times New Roman" panose="02020603050405020304" pitchFamily="18" charset="0"/>
              </a:rPr>
              <a:t> “</a:t>
            </a:r>
            <a:r>
              <a:rPr lang="en-US" sz="3000" b="1" dirty="0">
                <a:solidFill>
                  <a:prstClr val="black"/>
                </a:solidFill>
                <a:latin typeface="Times New Roman" panose="02020603050405020304" pitchFamily="18" charset="0"/>
                <a:cs typeface="Times New Roman" panose="02020603050405020304" pitchFamily="18" charset="0"/>
              </a:rPr>
              <a:t>Seeing both sides of an issue</a:t>
            </a:r>
            <a:r>
              <a:rPr lang="en-US" sz="3000" dirty="0">
                <a:solidFill>
                  <a:prstClr val="black"/>
                </a:solidFill>
                <a:latin typeface="Times New Roman" panose="02020603050405020304" pitchFamily="18" charset="0"/>
                <a:cs typeface="Times New Roman" panose="02020603050405020304" pitchFamily="18" charset="0"/>
              </a:rPr>
              <a:t>, being </a:t>
            </a:r>
            <a:r>
              <a:rPr lang="en-US" sz="3000" b="1" dirty="0">
                <a:solidFill>
                  <a:prstClr val="black"/>
                </a:solidFill>
                <a:latin typeface="Times New Roman" panose="02020603050405020304" pitchFamily="18" charset="0"/>
                <a:cs typeface="Times New Roman" panose="02020603050405020304" pitchFamily="18" charset="0"/>
              </a:rPr>
              <a:t>open to new evidence </a:t>
            </a:r>
            <a:r>
              <a:rPr lang="en-US" sz="3000" dirty="0">
                <a:solidFill>
                  <a:prstClr val="black"/>
                </a:solidFill>
                <a:latin typeface="Times New Roman" panose="02020603050405020304" pitchFamily="18" charset="0"/>
                <a:cs typeface="Times New Roman" panose="02020603050405020304" pitchFamily="18" charset="0"/>
              </a:rPr>
              <a:t>that </a:t>
            </a:r>
            <a:r>
              <a:rPr lang="en-US" sz="3000" dirty="0">
                <a:solidFill>
                  <a:srgbClr val="FF0000"/>
                </a:solidFill>
                <a:latin typeface="Times New Roman" panose="02020603050405020304" pitchFamily="18" charset="0"/>
                <a:cs typeface="Times New Roman" panose="02020603050405020304" pitchFamily="18" charset="0"/>
              </a:rPr>
              <a:t>disconfirms your ideas</a:t>
            </a:r>
            <a:r>
              <a:rPr lang="en-US" sz="3000" dirty="0">
                <a:solidFill>
                  <a:prstClr val="black"/>
                </a:solidFill>
                <a:latin typeface="Times New Roman" panose="02020603050405020304" pitchFamily="18" charset="0"/>
                <a:cs typeface="Times New Roman" panose="02020603050405020304" pitchFamily="18" charset="0"/>
              </a:rPr>
              <a:t>, </a:t>
            </a:r>
            <a:r>
              <a:rPr lang="en-US" sz="3000" b="1" dirty="0">
                <a:solidFill>
                  <a:prstClr val="black"/>
                </a:solidFill>
                <a:latin typeface="Times New Roman" panose="02020603050405020304" pitchFamily="18" charset="0"/>
                <a:cs typeface="Times New Roman" panose="02020603050405020304" pitchFamily="18" charset="0"/>
              </a:rPr>
              <a:t>reasoning dispassionately</a:t>
            </a:r>
            <a:r>
              <a:rPr lang="en-US" sz="3000" dirty="0">
                <a:solidFill>
                  <a:prstClr val="black"/>
                </a:solidFill>
                <a:latin typeface="Times New Roman" panose="02020603050405020304" pitchFamily="18" charset="0"/>
                <a:cs typeface="Times New Roman" panose="02020603050405020304" pitchFamily="18" charset="0"/>
              </a:rPr>
              <a:t>, demanding that </a:t>
            </a:r>
            <a:r>
              <a:rPr lang="en-US" sz="3000" b="1" dirty="0">
                <a:solidFill>
                  <a:prstClr val="black"/>
                </a:solidFill>
                <a:latin typeface="Times New Roman" panose="02020603050405020304" pitchFamily="18" charset="0"/>
                <a:cs typeface="Times New Roman" panose="02020603050405020304" pitchFamily="18" charset="0"/>
              </a:rPr>
              <a:t>claims be backed by evidence</a:t>
            </a:r>
            <a:r>
              <a:rPr lang="en-US" sz="3000" dirty="0">
                <a:solidFill>
                  <a:prstClr val="black"/>
                </a:solidFill>
                <a:latin typeface="Times New Roman" panose="02020603050405020304" pitchFamily="18" charset="0"/>
                <a:cs typeface="Times New Roman" panose="02020603050405020304" pitchFamily="18" charset="0"/>
              </a:rPr>
              <a:t>, </a:t>
            </a:r>
            <a:r>
              <a:rPr lang="en-US" sz="3000" dirty="0">
                <a:solidFill>
                  <a:srgbClr val="FF0000"/>
                </a:solidFill>
                <a:latin typeface="Times New Roman" panose="02020603050405020304" pitchFamily="18" charset="0"/>
                <a:cs typeface="Times New Roman" panose="02020603050405020304" pitchFamily="18" charset="0"/>
              </a:rPr>
              <a:t>deducing and inferring </a:t>
            </a:r>
            <a:r>
              <a:rPr lang="en-US" sz="3000" dirty="0">
                <a:solidFill>
                  <a:prstClr val="black"/>
                </a:solidFill>
                <a:latin typeface="Times New Roman" panose="02020603050405020304" pitchFamily="18" charset="0"/>
                <a:cs typeface="Times New Roman" panose="02020603050405020304" pitchFamily="18" charset="0"/>
              </a:rPr>
              <a:t>conclusions from available </a:t>
            </a:r>
            <a:r>
              <a:rPr lang="en-US" sz="3000" b="1" dirty="0">
                <a:solidFill>
                  <a:prstClr val="black"/>
                </a:solidFill>
                <a:latin typeface="Times New Roman" panose="02020603050405020304" pitchFamily="18" charset="0"/>
                <a:cs typeface="Times New Roman" panose="02020603050405020304" pitchFamily="18" charset="0"/>
              </a:rPr>
              <a:t>facts, solving problems</a:t>
            </a:r>
            <a:r>
              <a:rPr lang="en-US" sz="3000" dirty="0">
                <a:solidFill>
                  <a:prstClr val="black"/>
                </a:solidFill>
                <a:latin typeface="Times New Roman" panose="02020603050405020304" pitchFamily="18" charset="0"/>
                <a:cs typeface="Times New Roman" panose="02020603050405020304" pitchFamily="18" charset="0"/>
              </a:rPr>
              <a:t>, and so forth”</a:t>
            </a:r>
          </a:p>
          <a:p>
            <a:pPr marL="0" indent="0" algn="just">
              <a:buNone/>
            </a:pPr>
            <a:endParaRPr lang="en-US" sz="3000" dirty="0">
              <a:solidFill>
                <a:prstClr val="black"/>
              </a:solidFill>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Some Definitions</a:t>
            </a:r>
          </a:p>
          <a:p>
            <a:pPr marL="0" indent="0" algn="just">
              <a:buNone/>
            </a:pPr>
            <a:r>
              <a:rPr lang="en-US" sz="2400" dirty="0">
                <a:latin typeface="Times New Roman" panose="02020603050405020304" pitchFamily="18" charset="0"/>
                <a:cs typeface="Times New Roman" panose="02020603050405020304" pitchFamily="18" charset="0"/>
              </a:rPr>
              <a:t>A reflective and reasonable thinking that is focused on deciding what to believe or do” (Ennis, 1985)</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956671"/>
      </p:ext>
    </p:extLst>
  </p:cSld>
  <p:clrMapOvr>
    <a:masterClrMapping/>
  </p:clrMapOvr>
  <p:transition spd="slow">
    <p:comb/>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A3EBC-75BB-188A-D784-7E2600A0E9EF}"/>
              </a:ext>
            </a:extLst>
          </p:cNvPr>
          <p:cNvSpPr>
            <a:spLocks noGrp="1"/>
          </p:cNvSpPr>
          <p:nvPr>
            <p:ph type="title"/>
          </p:nvPr>
        </p:nvSpPr>
        <p:spPr>
          <a:xfrm>
            <a:off x="838200" y="18255"/>
            <a:ext cx="10515600" cy="1325563"/>
          </a:xfrm>
        </p:spPr>
        <p:txBody>
          <a:bodyPr/>
          <a:lstStyle/>
          <a:p>
            <a:pPr algn="ctr"/>
            <a:r>
              <a:rPr lang="en-US" b="1" dirty="0">
                <a:latin typeface="Times New Roman" panose="02020603050405020304" pitchFamily="18" charset="0"/>
                <a:cs typeface="Times New Roman" panose="02020603050405020304" pitchFamily="18" charset="0"/>
              </a:rPr>
              <a:t>Why an Innovation Strategy is Important</a:t>
            </a:r>
          </a:p>
        </p:txBody>
      </p:sp>
      <p:sp>
        <p:nvSpPr>
          <p:cNvPr id="3" name="Content Placeholder 2">
            <a:extLst>
              <a:ext uri="{FF2B5EF4-FFF2-40B4-BE49-F238E27FC236}">
                <a16:creationId xmlns:a16="http://schemas.microsoft.com/office/drawing/2014/main" id="{B1096BD4-1B0F-DD0D-73E2-735A47954D96}"/>
              </a:ext>
            </a:extLst>
          </p:cNvPr>
          <p:cNvSpPr>
            <a:spLocks noGrp="1"/>
          </p:cNvSpPr>
          <p:nvPr>
            <p:ph idx="1"/>
          </p:nvPr>
        </p:nvSpPr>
        <p:spPr/>
        <p:txBody>
          <a:bodyPr>
            <a:normAutofit fontScale="77500" lnSpcReduction="20000"/>
          </a:bodyPr>
          <a:lstStyle/>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Companies that fail to innovate risk being left behind by competitors who are nimbler and more responsive to changing customer needs.</a:t>
            </a:r>
          </a:p>
          <a:p>
            <a:pPr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 a result of Innovation, a company can explore new markets, create new products or services, and develop new revenue streams.</a:t>
            </a:r>
          </a:p>
          <a:p>
            <a:pPr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Continuously improving products or services, and developing new solutions, allows a company to enhance customer satisfaction and loyalty.</a:t>
            </a:r>
          </a:p>
          <a:p>
            <a:pPr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leveraging new technologies or developing more efficient ways of doing things, a company can reduce costs, improve productivity, and increase profitability.</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786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0810-F93F-11B3-CAE9-00A4B32D701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How do you Encourage Innovation in your Business</a:t>
            </a:r>
          </a:p>
        </p:txBody>
      </p:sp>
      <p:sp>
        <p:nvSpPr>
          <p:cNvPr id="3" name="Content Placeholder 2">
            <a:extLst>
              <a:ext uri="{FF2B5EF4-FFF2-40B4-BE49-F238E27FC236}">
                <a16:creationId xmlns:a16="http://schemas.microsoft.com/office/drawing/2014/main" id="{ECAF6531-58A9-3856-8D5E-A0C858BE7087}"/>
              </a:ext>
            </a:extLst>
          </p:cNvPr>
          <p:cNvSpPr>
            <a:spLocks noGrp="1"/>
          </p:cNvSpPr>
          <p:nvPr>
            <p:ph idx="1"/>
          </p:nvPr>
        </p:nvSpPr>
        <p:spPr>
          <a:xfrm>
            <a:off x="838200" y="2261723"/>
            <a:ext cx="10515600" cy="4351338"/>
          </a:xfrm>
        </p:spPr>
        <p:txBody>
          <a:bodyPr/>
          <a:lstStyle/>
          <a:p>
            <a:pPr marL="514350" indent="-514350" algn="just">
              <a:buAutoNum type="arabicPeriod"/>
            </a:pPr>
            <a:r>
              <a:rPr lang="en-US" dirty="0">
                <a:latin typeface="Times New Roman" panose="02020603050405020304" pitchFamily="18" charset="0"/>
                <a:cs typeface="Times New Roman" panose="02020603050405020304" pitchFamily="18" charset="0"/>
              </a:rPr>
              <a:t>Foster a Culture of Innovation </a:t>
            </a:r>
          </a:p>
          <a:p>
            <a:pPr marL="514350" indent="-514350" algn="just">
              <a:buAutoNum type="arabicPeriod"/>
            </a:pPr>
            <a:r>
              <a:rPr lang="en-US" dirty="0">
                <a:latin typeface="Times New Roman" panose="02020603050405020304" pitchFamily="18" charset="0"/>
                <a:cs typeface="Times New Roman" panose="02020603050405020304" pitchFamily="18" charset="0"/>
              </a:rPr>
              <a:t>Provide resources and support </a:t>
            </a:r>
          </a:p>
          <a:p>
            <a:pPr marL="514350" indent="-514350" algn="just">
              <a:buAutoNum type="arabicPeriod"/>
            </a:pPr>
            <a:r>
              <a:rPr lang="en-US" dirty="0">
                <a:latin typeface="Times New Roman" panose="02020603050405020304" pitchFamily="18" charset="0"/>
                <a:cs typeface="Times New Roman" panose="02020603050405020304" pitchFamily="18" charset="0"/>
              </a:rPr>
              <a:t>Reward and recognize Innovation</a:t>
            </a:r>
          </a:p>
          <a:p>
            <a:pPr marL="514350" indent="-514350" algn="just">
              <a:buAutoNum type="arabicPeriod"/>
            </a:pPr>
            <a:r>
              <a:rPr lang="en-US" dirty="0">
                <a:latin typeface="Times New Roman" panose="02020603050405020304" pitchFamily="18" charset="0"/>
                <a:cs typeface="Times New Roman" panose="02020603050405020304" pitchFamily="18" charset="0"/>
              </a:rPr>
              <a:t>Encourage diversity and inclusion</a:t>
            </a:r>
          </a:p>
          <a:p>
            <a:pPr marL="514350" indent="-514350" algn="just">
              <a:buAutoNum type="arabicPeriod"/>
            </a:pPr>
            <a:r>
              <a:rPr lang="en-US" dirty="0">
                <a:latin typeface="Times New Roman" panose="02020603050405020304" pitchFamily="18" charset="0"/>
                <a:cs typeface="Times New Roman" panose="02020603050405020304" pitchFamily="18" charset="0"/>
              </a:rPr>
              <a:t>Embrace emerging technologies</a:t>
            </a:r>
          </a:p>
          <a:p>
            <a:pPr marL="514350" indent="-514350" algn="just">
              <a:buAutoNum type="arabicPeriod"/>
            </a:pPr>
            <a:r>
              <a:rPr lang="en-US" dirty="0">
                <a:latin typeface="Times New Roman" panose="02020603050405020304" pitchFamily="18" charset="0"/>
                <a:cs typeface="Times New Roman" panose="02020603050405020304" pitchFamily="18" charset="0"/>
              </a:rPr>
              <a:t>Encourage open communication</a:t>
            </a:r>
          </a:p>
          <a:p>
            <a:pPr marL="514350" indent="-514350" algn="just">
              <a:buAutoNum type="arabicPeriod"/>
            </a:pPr>
            <a:r>
              <a:rPr lang="en-US" dirty="0">
                <a:latin typeface="Times New Roman" panose="02020603050405020304" pitchFamily="18" charset="0"/>
                <a:cs typeface="Times New Roman" panose="02020603050405020304" pitchFamily="18" charset="0"/>
              </a:rPr>
              <a:t>Set goals and metrics</a:t>
            </a:r>
          </a:p>
        </p:txBody>
      </p:sp>
    </p:spTree>
    <p:extLst>
      <p:ext uri="{BB962C8B-B14F-4D97-AF65-F5344CB8AC3E}">
        <p14:creationId xmlns:p14="http://schemas.microsoft.com/office/powerpoint/2010/main" val="3914641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4BB2-899F-E1EB-B981-381088E8FBA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Innovation Practices and Tools of Engagement </a:t>
            </a:r>
          </a:p>
        </p:txBody>
      </p:sp>
      <p:sp>
        <p:nvSpPr>
          <p:cNvPr id="3" name="Content Placeholder 2">
            <a:extLst>
              <a:ext uri="{FF2B5EF4-FFF2-40B4-BE49-F238E27FC236}">
                <a16:creationId xmlns:a16="http://schemas.microsoft.com/office/drawing/2014/main" id="{A1C472F2-F5B2-80FB-D6E3-8026D86BAF81}"/>
              </a:ext>
            </a:extLst>
          </p:cNvPr>
          <p:cNvSpPr>
            <a:spLocks noGrp="1"/>
          </p:cNvSpPr>
          <p:nvPr>
            <p:ph idx="1"/>
          </p:nvPr>
        </p:nvSpPr>
        <p:spPr>
          <a:xfrm>
            <a:off x="838200" y="2208627"/>
            <a:ext cx="10515600" cy="3968335"/>
          </a:xfrm>
        </p:spPr>
        <p:txBody>
          <a:bodyPr/>
          <a:lstStyle/>
          <a:p>
            <a:pPr marL="0" indent="0" algn="just">
              <a:buNone/>
            </a:pPr>
            <a:r>
              <a:rPr lang="en-US" dirty="0">
                <a:latin typeface="Times New Roman" panose="02020603050405020304" pitchFamily="18" charset="0"/>
                <a:cs typeface="Times New Roman" panose="02020603050405020304" pitchFamily="18" charset="0"/>
              </a:rPr>
              <a:t>Innovation is not just about coming up with new ideas, but it's also about implementing them effectively. In today's fast-paced world, one needs to be creative, adaptable, and innovative to stay ahead of the competition.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“Innovation requires knowledge, ingenuity, and, above all else, focus.” – Peter Drucker</a:t>
            </a:r>
          </a:p>
        </p:txBody>
      </p:sp>
    </p:spTree>
    <p:extLst>
      <p:ext uri="{BB962C8B-B14F-4D97-AF65-F5344CB8AC3E}">
        <p14:creationId xmlns:p14="http://schemas.microsoft.com/office/powerpoint/2010/main" val="40385632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D2A9-E062-B05E-242A-A4140823F95D}"/>
              </a:ext>
            </a:extLst>
          </p:cNvPr>
          <p:cNvSpPr>
            <a:spLocks noGrp="1"/>
          </p:cNvSpPr>
          <p:nvPr>
            <p:ph type="title"/>
          </p:nvPr>
        </p:nvSpPr>
        <p:spPr>
          <a:xfrm>
            <a:off x="838200" y="154110"/>
            <a:ext cx="10515600" cy="900968"/>
          </a:xfrm>
        </p:spPr>
        <p:txBody>
          <a:bodyPr/>
          <a:lstStyle/>
          <a:p>
            <a:pPr algn="ctr"/>
            <a:r>
              <a:rPr lang="en-US" b="1" dirty="0">
                <a:latin typeface="Times New Roman" panose="02020603050405020304" pitchFamily="18" charset="0"/>
                <a:cs typeface="Times New Roman" panose="02020603050405020304" pitchFamily="18" charset="0"/>
              </a:rPr>
              <a:t>Innovation Practices</a:t>
            </a:r>
          </a:p>
        </p:txBody>
      </p:sp>
      <p:sp>
        <p:nvSpPr>
          <p:cNvPr id="3" name="Content Placeholder 2">
            <a:extLst>
              <a:ext uri="{FF2B5EF4-FFF2-40B4-BE49-F238E27FC236}">
                <a16:creationId xmlns:a16="http://schemas.microsoft.com/office/drawing/2014/main" id="{FC872AEA-A586-6185-3228-5A02720F89B2}"/>
              </a:ext>
            </a:extLst>
          </p:cNvPr>
          <p:cNvSpPr>
            <a:spLocks noGrp="1"/>
          </p:cNvSpPr>
          <p:nvPr>
            <p:ph idx="1"/>
          </p:nvPr>
        </p:nvSpPr>
        <p:spPr>
          <a:xfrm>
            <a:off x="604911" y="1477108"/>
            <a:ext cx="11127543" cy="5226782"/>
          </a:xfrm>
        </p:spPr>
        <p:txBody>
          <a:bodyPr>
            <a:normAutofit fontScale="77500" lnSpcReduction="20000"/>
          </a:bodyPr>
          <a:lstStyle/>
          <a:p>
            <a:pPr algn="just">
              <a:lnSpc>
                <a:spcPct val="120000"/>
              </a:lnSpc>
            </a:pPr>
            <a:r>
              <a:rPr lang="en-US" b="1" dirty="0">
                <a:latin typeface="Times New Roman" panose="02020603050405020304" pitchFamily="18" charset="0"/>
                <a:cs typeface="Times New Roman" panose="02020603050405020304" pitchFamily="18" charset="0"/>
              </a:rPr>
              <a:t>Embrace a Growth Mindset</a:t>
            </a:r>
            <a:r>
              <a:rPr lang="en-US" dirty="0">
                <a:latin typeface="Times New Roman" panose="02020603050405020304" pitchFamily="18" charset="0"/>
                <a:cs typeface="Times New Roman" panose="02020603050405020304" pitchFamily="18" charset="0"/>
              </a:rPr>
              <a:t>: A growth mindset allows you to see challenges as opportunities for growth and learning. It helps you stay open to new ideas and learn from your mistakes. </a:t>
            </a:r>
          </a:p>
          <a:p>
            <a:pPr algn="just"/>
            <a:endParaRPr lang="en-US" dirty="0">
              <a:latin typeface="Times New Roman" panose="02020603050405020304" pitchFamily="18" charset="0"/>
              <a:cs typeface="Times New Roman" panose="02020603050405020304" pitchFamily="18" charset="0"/>
            </a:endParaRPr>
          </a:p>
          <a:p>
            <a:pPr algn="just">
              <a:lnSpc>
                <a:spcPct val="120000"/>
              </a:lnSpc>
            </a:pPr>
            <a:r>
              <a:rPr lang="en-US" b="1" dirty="0">
                <a:latin typeface="Times New Roman" panose="02020603050405020304" pitchFamily="18" charset="0"/>
                <a:cs typeface="Times New Roman" panose="02020603050405020304" pitchFamily="18" charset="0"/>
              </a:rPr>
              <a:t>Foster a Culture of Innovation</a:t>
            </a:r>
            <a:r>
              <a:rPr lang="en-US" dirty="0">
                <a:latin typeface="Times New Roman" panose="02020603050405020304" pitchFamily="18" charset="0"/>
                <a:cs typeface="Times New Roman" panose="02020603050405020304" pitchFamily="18" charset="0"/>
              </a:rPr>
              <a:t>: Encourage your team members to share ideas, experiment, and take calculated risks. Celebrate small wins, and learn from failures. </a:t>
            </a:r>
          </a:p>
          <a:p>
            <a:pPr algn="just"/>
            <a:endParaRPr lang="en-US" dirty="0">
              <a:latin typeface="Times New Roman" panose="02020603050405020304" pitchFamily="18" charset="0"/>
              <a:cs typeface="Times New Roman" panose="02020603050405020304" pitchFamily="18" charset="0"/>
            </a:endParaRPr>
          </a:p>
          <a:p>
            <a:pPr algn="just">
              <a:lnSpc>
                <a:spcPct val="110000"/>
              </a:lnSpc>
            </a:pPr>
            <a:r>
              <a:rPr lang="en-US" b="1" dirty="0">
                <a:latin typeface="Times New Roman" panose="02020603050405020304" pitchFamily="18" charset="0"/>
                <a:cs typeface="Times New Roman" panose="02020603050405020304" pitchFamily="18" charset="0"/>
              </a:rPr>
              <a:t>Stay Customer-Focused</a:t>
            </a:r>
            <a:r>
              <a:rPr lang="en-US" dirty="0">
                <a:latin typeface="Times New Roman" panose="02020603050405020304" pitchFamily="18" charset="0"/>
                <a:cs typeface="Times New Roman" panose="02020603050405020304" pitchFamily="18" charset="0"/>
              </a:rPr>
              <a:t>: Your innovation efforts should be focused on solving your customers' problems. Listen to their feedback, and design solutions that meet their needs. </a:t>
            </a:r>
          </a:p>
          <a:p>
            <a:pPr algn="just"/>
            <a:endParaRPr lang="en-US" dirty="0">
              <a:latin typeface="Times New Roman" panose="02020603050405020304" pitchFamily="18" charset="0"/>
              <a:cs typeface="Times New Roman" panose="02020603050405020304" pitchFamily="18" charset="0"/>
            </a:endParaRPr>
          </a:p>
          <a:p>
            <a:pPr algn="just">
              <a:lnSpc>
                <a:spcPct val="120000"/>
              </a:lnSpc>
            </a:pPr>
            <a:r>
              <a:rPr lang="en-US" b="1" dirty="0">
                <a:latin typeface="Times New Roman" panose="02020603050405020304" pitchFamily="18" charset="0"/>
                <a:cs typeface="Times New Roman" panose="02020603050405020304" pitchFamily="18" charset="0"/>
              </a:rPr>
              <a:t>Use Design Thinking</a:t>
            </a:r>
            <a:r>
              <a:rPr lang="en-US" dirty="0">
                <a:latin typeface="Times New Roman" panose="02020603050405020304" pitchFamily="18" charset="0"/>
                <a:cs typeface="Times New Roman" panose="02020603050405020304" pitchFamily="18" charset="0"/>
              </a:rPr>
              <a:t>: Design thinking is a human-centered approach to problem-solving. It involves empathizing with your users, defining the problem, ideating solutions, prototyping, and testing.</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8686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2BB4-8824-853E-5799-6B48E530A008}"/>
              </a:ext>
            </a:extLst>
          </p:cNvPr>
          <p:cNvSpPr>
            <a:spLocks noGrp="1"/>
          </p:cNvSpPr>
          <p:nvPr>
            <p:ph type="title"/>
          </p:nvPr>
        </p:nvSpPr>
        <p:spPr>
          <a:xfrm>
            <a:off x="838200" y="154109"/>
            <a:ext cx="10515600" cy="844697"/>
          </a:xfrm>
        </p:spPr>
        <p:txBody>
          <a:bodyPr/>
          <a:lstStyle/>
          <a:p>
            <a:pPr algn="ctr"/>
            <a:r>
              <a:rPr lang="en-US" b="1" dirty="0">
                <a:latin typeface="Times New Roman" panose="02020603050405020304" pitchFamily="18" charset="0"/>
                <a:cs typeface="Times New Roman" panose="02020603050405020304" pitchFamily="18" charset="0"/>
              </a:rPr>
              <a:t>Tools of Engagement</a:t>
            </a:r>
          </a:p>
        </p:txBody>
      </p:sp>
      <p:sp>
        <p:nvSpPr>
          <p:cNvPr id="3" name="Content Placeholder 2">
            <a:extLst>
              <a:ext uri="{FF2B5EF4-FFF2-40B4-BE49-F238E27FC236}">
                <a16:creationId xmlns:a16="http://schemas.microsoft.com/office/drawing/2014/main" id="{7E456ED6-FCAE-3B79-FBE4-BC0F18B275C5}"/>
              </a:ext>
            </a:extLst>
          </p:cNvPr>
          <p:cNvSpPr>
            <a:spLocks noGrp="1"/>
          </p:cNvSpPr>
          <p:nvPr>
            <p:ph idx="1"/>
          </p:nvPr>
        </p:nvSpPr>
        <p:spPr>
          <a:xfrm>
            <a:off x="548640" y="1125415"/>
            <a:ext cx="11338560" cy="5578476"/>
          </a:xfrm>
        </p:spPr>
        <p:txBody>
          <a:bodyPr>
            <a:normAutofit fontScale="92500" lnSpcReduction="20000"/>
          </a:bodyPr>
          <a:lstStyle/>
          <a:p>
            <a:pPr algn="just">
              <a:lnSpc>
                <a:spcPct val="12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Social Media</a:t>
            </a:r>
            <a:r>
              <a:rPr lang="en-US" dirty="0">
                <a:latin typeface="Times New Roman" panose="02020603050405020304" pitchFamily="18" charset="0"/>
                <a:cs typeface="Times New Roman" panose="02020603050405020304" pitchFamily="18" charset="0"/>
              </a:rPr>
              <a:t>: Social media is a powerful tool for engaging with your customers and getting feedback on your ideas. Use social media platforms to share your ideas, gather feedback, and connect with your audience. </a:t>
            </a:r>
          </a:p>
          <a:p>
            <a:pPr algn="just">
              <a:lnSpc>
                <a:spcPct val="12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Crowdsourcing</a:t>
            </a:r>
            <a:r>
              <a:rPr lang="en-US" dirty="0">
                <a:latin typeface="Times New Roman" panose="02020603050405020304" pitchFamily="18" charset="0"/>
                <a:cs typeface="Times New Roman" panose="02020603050405020304" pitchFamily="18" charset="0"/>
              </a:rPr>
              <a:t>: Crowdsourcing involves tapping into the collective intelligence of a large group of people to generate ideas or solve problems. It can be done through online platforms or offline events.</a:t>
            </a:r>
          </a:p>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Hackathons: A hackathon is a focused event where participants work in teams to solve a specific problem or create a new product or service. It's a great way to foster innovation and collaboration among your team members.</a:t>
            </a:r>
          </a:p>
          <a:p>
            <a:pPr algn="just">
              <a:lnSpc>
                <a:spcPct val="12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Innovation Labs</a:t>
            </a:r>
            <a:r>
              <a:rPr lang="en-US" dirty="0">
                <a:latin typeface="Times New Roman" panose="02020603050405020304" pitchFamily="18" charset="0"/>
                <a:cs typeface="Times New Roman" panose="02020603050405020304" pitchFamily="18" charset="0"/>
              </a:rPr>
              <a:t>: An innovation lab is a dedicated space where team members can experiment, learn, and collaborate on new ideas. Innovation labs can be physical spaces or virtual environments.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2520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7B86-0A29-70E0-E9FE-EA500C078E86}"/>
              </a:ext>
            </a:extLst>
          </p:cNvPr>
          <p:cNvSpPr>
            <a:spLocks noGrp="1"/>
          </p:cNvSpPr>
          <p:nvPr>
            <p:ph type="title"/>
          </p:nvPr>
        </p:nvSpPr>
        <p:spPr>
          <a:xfrm>
            <a:off x="838200" y="125976"/>
            <a:ext cx="10515600" cy="943170"/>
          </a:xfrm>
        </p:spPr>
        <p:txBody>
          <a:bodyPr/>
          <a:lstStyle/>
          <a:p>
            <a:pPr algn="ctr"/>
            <a:r>
              <a:rPr lang="en-US" b="1" dirty="0">
                <a:latin typeface="Times New Roman" panose="02020603050405020304" pitchFamily="18" charset="0"/>
                <a:cs typeface="Times New Roman" panose="02020603050405020304" pitchFamily="18" charset="0"/>
              </a:rPr>
              <a:t>What is an Innovative Team</a:t>
            </a:r>
          </a:p>
        </p:txBody>
      </p:sp>
      <p:sp>
        <p:nvSpPr>
          <p:cNvPr id="3" name="Content Placeholder 2">
            <a:extLst>
              <a:ext uri="{FF2B5EF4-FFF2-40B4-BE49-F238E27FC236}">
                <a16:creationId xmlns:a16="http://schemas.microsoft.com/office/drawing/2014/main" id="{1414E256-23DF-3CE7-4F43-106C089915EE}"/>
              </a:ext>
            </a:extLst>
          </p:cNvPr>
          <p:cNvSpPr>
            <a:spLocks noGrp="1"/>
          </p:cNvSpPr>
          <p:nvPr>
            <p:ph idx="1"/>
          </p:nvPr>
        </p:nvSpPr>
        <p:spPr>
          <a:xfrm>
            <a:off x="838200" y="1392702"/>
            <a:ext cx="10964594" cy="5339322"/>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Innovative teams comprise individuals from different departments, divisions, and walks of life within a company. This conglomerate of different personalities and styles can help foster creativity because people are able to see things from different perspectives related to their history, values, and role within the company.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Diversity of ideas, backgrounds, careers, values, and more is critical when developing a team.</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Most innovative teams will also appoint a team leader who is responsible for establishing processes, facilitating discussions, and collecting input. The team leader should be someone who inspires and is able to “bring the best out” of everyone involved in the process. </a:t>
            </a:r>
          </a:p>
        </p:txBody>
      </p:sp>
    </p:spTree>
    <p:extLst>
      <p:ext uri="{BB962C8B-B14F-4D97-AF65-F5344CB8AC3E}">
        <p14:creationId xmlns:p14="http://schemas.microsoft.com/office/powerpoint/2010/main" val="40129156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3750-D3DA-7129-0ABE-30645D6AC121}"/>
              </a:ext>
            </a:extLst>
          </p:cNvPr>
          <p:cNvSpPr>
            <a:spLocks noGrp="1"/>
          </p:cNvSpPr>
          <p:nvPr>
            <p:ph type="title"/>
          </p:nvPr>
        </p:nvSpPr>
        <p:spPr>
          <a:xfrm>
            <a:off x="838200" y="168179"/>
            <a:ext cx="10515600" cy="816560"/>
          </a:xfrm>
        </p:spPr>
        <p:txBody>
          <a:bodyPr/>
          <a:lstStyle/>
          <a:p>
            <a:pPr algn="ctr"/>
            <a:r>
              <a:rPr lang="en-US" b="1" dirty="0">
                <a:latin typeface="Times New Roman" panose="02020603050405020304" pitchFamily="18" charset="0"/>
                <a:cs typeface="Times New Roman" panose="02020603050405020304" pitchFamily="18" charset="0"/>
              </a:rPr>
              <a:t>What skills do Innovation Teams Need</a:t>
            </a:r>
          </a:p>
        </p:txBody>
      </p:sp>
      <p:sp>
        <p:nvSpPr>
          <p:cNvPr id="3" name="Content Placeholder 2">
            <a:extLst>
              <a:ext uri="{FF2B5EF4-FFF2-40B4-BE49-F238E27FC236}">
                <a16:creationId xmlns:a16="http://schemas.microsoft.com/office/drawing/2014/main" id="{FBCFAEE0-9FB6-9F0C-2669-8FEE542DFA15}"/>
              </a:ext>
            </a:extLst>
          </p:cNvPr>
          <p:cNvSpPr>
            <a:spLocks noGrp="1"/>
          </p:cNvSpPr>
          <p:nvPr>
            <p:ph idx="1"/>
          </p:nvPr>
        </p:nvSpPr>
        <p:spPr>
          <a:xfrm>
            <a:off x="478302" y="1111348"/>
            <a:ext cx="11226018" cy="5578473"/>
          </a:xfrm>
        </p:spPr>
        <p:txBody>
          <a:bodyPr>
            <a:normAutofit/>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Creative and critical thinking: These skills may seem opposite, but they are both equally important to the innovation process. Creative thinking allows for the free flow of new ideas, whereas critical thinking allows teams to narrow in on ideas they think can work and should be investigated more.</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Empathy: It is all about being able to connect and understand others. This trait is important because it can help teams better understand their end users and stakeholders and design with them in mind.</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Curious mindset: Teams who are curious are invested in testing different solutions and pushing themselves to learn more.</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Problem-solving and collaboration: Being able to identify and define challenges and works well with teammates, colleagues, and customers or users to co-create solutions.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961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8871-7E5C-B343-6B3B-8375D7B10E0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Leading and Maintaining Innovation Teams (1/2)</a:t>
            </a:r>
          </a:p>
        </p:txBody>
      </p:sp>
      <p:sp>
        <p:nvSpPr>
          <p:cNvPr id="3" name="Content Placeholder 2">
            <a:extLst>
              <a:ext uri="{FF2B5EF4-FFF2-40B4-BE49-F238E27FC236}">
                <a16:creationId xmlns:a16="http://schemas.microsoft.com/office/drawing/2014/main" id="{F834C2DB-3255-88A9-6F32-840855F8C233}"/>
              </a:ext>
            </a:extLst>
          </p:cNvPr>
          <p:cNvSpPr>
            <a:spLocks noGrp="1"/>
          </p:cNvSpPr>
          <p:nvPr>
            <p:ph idx="1"/>
          </p:nvPr>
        </p:nvSpPr>
        <p:spPr>
          <a:xfrm>
            <a:off x="576775" y="1825625"/>
            <a:ext cx="11240087" cy="4912800"/>
          </a:xfrm>
        </p:spPr>
        <p:txBody>
          <a:bodyPr>
            <a:normAutofit fontScale="92500"/>
          </a:bodyPr>
          <a:lstStyle/>
          <a:p>
            <a:pPr marL="0" indent="0" algn="just">
              <a:buNone/>
            </a:pPr>
            <a:r>
              <a:rPr lang="en-US" dirty="0">
                <a:latin typeface="Times New Roman" panose="02020603050405020304" pitchFamily="18" charset="0"/>
                <a:cs typeface="Times New Roman" panose="02020603050405020304" pitchFamily="18" charset="0"/>
              </a:rPr>
              <a:t>Innovation teams need a leader who can inspire creativity and guide the team to successful outcomes. To lead and maintain an innovation team, you need to understand certain vital factors that impact the team's productivity and growth.</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Firstly, the team's culture must be one of </a:t>
            </a:r>
            <a:r>
              <a:rPr lang="en-US" dirty="0">
                <a:solidFill>
                  <a:srgbClr val="FF0000"/>
                </a:solidFill>
                <a:latin typeface="Times New Roman" panose="02020603050405020304" pitchFamily="18" charset="0"/>
                <a:cs typeface="Times New Roman" panose="02020603050405020304" pitchFamily="18" charset="0"/>
              </a:rPr>
              <a:t>experimentation and risk-taking</a:t>
            </a:r>
            <a:r>
              <a:rPr lang="en-US" dirty="0">
                <a:latin typeface="Times New Roman" panose="02020603050405020304" pitchFamily="18" charset="0"/>
                <a:cs typeface="Times New Roman" panose="02020603050405020304" pitchFamily="18" charset="0"/>
              </a:rPr>
              <a:t>. Encouraging team members to think outside the box and come up with unique ideas can lead to exciting breakthroughs in the innovation process.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Secondly, </a:t>
            </a:r>
            <a:r>
              <a:rPr lang="en-US" dirty="0">
                <a:solidFill>
                  <a:srgbClr val="FF0000"/>
                </a:solidFill>
                <a:latin typeface="Times New Roman" panose="02020603050405020304" pitchFamily="18" charset="0"/>
                <a:cs typeface="Times New Roman" panose="02020603050405020304" pitchFamily="18" charset="0"/>
              </a:rPr>
              <a:t>effective communication </a:t>
            </a:r>
            <a:r>
              <a:rPr lang="en-US" dirty="0">
                <a:latin typeface="Times New Roman" panose="02020603050405020304" pitchFamily="18" charset="0"/>
                <a:cs typeface="Times New Roman" panose="02020603050405020304" pitchFamily="18" charset="0"/>
              </a:rPr>
              <a:t>is integral to the success of any innovation team. Keeping everyone on the same page is crucial in guiding the team towards the right direction. Encourage open communication throughout the team, promote dialogue and insights on a regular basis.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5927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7C08-8AF5-3106-0661-A15C67B0092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Leading and Maintaining Innovation Teams (2/2)</a:t>
            </a:r>
          </a:p>
        </p:txBody>
      </p:sp>
      <p:sp>
        <p:nvSpPr>
          <p:cNvPr id="3" name="Content Placeholder 2">
            <a:extLst>
              <a:ext uri="{FF2B5EF4-FFF2-40B4-BE49-F238E27FC236}">
                <a16:creationId xmlns:a16="http://schemas.microsoft.com/office/drawing/2014/main" id="{86298F7F-F3A4-2E4A-A80D-532C19391AB8}"/>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Thirdly, focus on team </a:t>
            </a:r>
            <a:r>
              <a:rPr lang="en-US" dirty="0">
                <a:solidFill>
                  <a:srgbClr val="FF0000"/>
                </a:solidFill>
                <a:latin typeface="Times New Roman" panose="02020603050405020304" pitchFamily="18" charset="0"/>
                <a:cs typeface="Times New Roman" panose="02020603050405020304" pitchFamily="18" charset="0"/>
              </a:rPr>
              <a:t>member’s motivation </a:t>
            </a:r>
            <a:r>
              <a:rPr lang="en-US" dirty="0">
                <a:latin typeface="Times New Roman" panose="02020603050405020304" pitchFamily="18" charset="0"/>
                <a:cs typeface="Times New Roman" panose="02020603050405020304" pitchFamily="18" charset="0"/>
              </a:rPr>
              <a:t>by providing challenging work. It'll keep the team invested in their work while maximizing productivity. Encourage ownership and responsibility, it will build a culture of accountability that drives the team to thrive.</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Finally, it's essential to </a:t>
            </a:r>
            <a:r>
              <a:rPr lang="en-US" dirty="0">
                <a:solidFill>
                  <a:srgbClr val="FF0000"/>
                </a:solidFill>
                <a:latin typeface="Times New Roman" panose="02020603050405020304" pitchFamily="18" charset="0"/>
                <a:cs typeface="Times New Roman" panose="02020603050405020304" pitchFamily="18" charset="0"/>
              </a:rPr>
              <a:t>recognize that setbacks and failures </a:t>
            </a:r>
            <a:r>
              <a:rPr lang="en-US" dirty="0">
                <a:latin typeface="Times New Roman" panose="02020603050405020304" pitchFamily="18" charset="0"/>
                <a:cs typeface="Times New Roman" panose="02020603050405020304" pitchFamily="18" charset="0"/>
              </a:rPr>
              <a:t>are part of the innovation process. Leaders must encourage their teams to embrace failure as an opportunity to learn and grow through failure analysis. It's also important to create an environment of positive reinforcement that allows your team to feel and celebrate success along the way.</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2832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E556-2C6F-B948-ACB3-D7497F8967A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 to Prototyping</a:t>
            </a:r>
          </a:p>
        </p:txBody>
      </p:sp>
      <p:sp>
        <p:nvSpPr>
          <p:cNvPr id="3" name="Content Placeholder 2">
            <a:extLst>
              <a:ext uri="{FF2B5EF4-FFF2-40B4-BE49-F238E27FC236}">
                <a16:creationId xmlns:a16="http://schemas.microsoft.com/office/drawing/2014/main" id="{39DC1C6D-FE5A-EE50-1CC9-8FFFFA2BFBA1}"/>
              </a:ext>
            </a:extLst>
          </p:cNvPr>
          <p:cNvSpPr>
            <a:spLocks noGrp="1"/>
          </p:cNvSpPr>
          <p:nvPr>
            <p:ph idx="1"/>
          </p:nvPr>
        </p:nvSpPr>
        <p:spPr>
          <a:xfrm>
            <a:off x="450167" y="1825625"/>
            <a:ext cx="11380762" cy="4667250"/>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Prototyping is an essential stage in the product development process that helps evaluate the functionality of a product before it is launched. Prototypes can be in form of a physical model created with different materials or a digital model that can be tested and refined.</a:t>
            </a:r>
          </a:p>
          <a:p>
            <a:pPr marL="0" indent="0" algn="just">
              <a:buNone/>
            </a:pPr>
            <a:r>
              <a:rPr lang="en-US" dirty="0">
                <a:latin typeface="Times New Roman" panose="02020603050405020304" pitchFamily="18" charset="0"/>
                <a:cs typeface="Times New Roman" panose="02020603050405020304" pitchFamily="18" charset="0"/>
              </a:rPr>
              <a:t>There are two main types of prototyping:</a:t>
            </a:r>
          </a:p>
          <a:p>
            <a:pPr marL="0" indent="0" algn="just">
              <a:buNone/>
            </a:pPr>
            <a:r>
              <a:rPr lang="en-US" b="1" dirty="0">
                <a:latin typeface="Times New Roman" panose="02020603050405020304" pitchFamily="18" charset="0"/>
                <a:cs typeface="Times New Roman" panose="02020603050405020304" pitchFamily="18" charset="0"/>
              </a:rPr>
              <a:t>Low-fidelity prototypes </a:t>
            </a:r>
            <a:r>
              <a:rPr lang="en-US" dirty="0">
                <a:latin typeface="Times New Roman" panose="02020603050405020304" pitchFamily="18" charset="0"/>
                <a:cs typeface="Times New Roman" panose="02020603050405020304" pitchFamily="18" charset="0"/>
              </a:rPr>
              <a:t>are quick and easy to create. They are used to evaluate the general idea and basic concepts of the product and can be created with inexpensive materials such as paper and cardboard.</a:t>
            </a:r>
          </a:p>
          <a:p>
            <a:pPr marL="0" indent="0" algn="just">
              <a:buNone/>
            </a:pPr>
            <a:r>
              <a:rPr lang="en-US" b="1" dirty="0">
                <a:latin typeface="Times New Roman" panose="02020603050405020304" pitchFamily="18" charset="0"/>
                <a:cs typeface="Times New Roman" panose="02020603050405020304" pitchFamily="18" charset="0"/>
              </a:rPr>
              <a:t>High-fidelity prototypes</a:t>
            </a:r>
            <a:r>
              <a:rPr lang="en-US" dirty="0">
                <a:latin typeface="Times New Roman" panose="02020603050405020304" pitchFamily="18" charset="0"/>
                <a:cs typeface="Times New Roman" panose="02020603050405020304" pitchFamily="18" charset="0"/>
              </a:rPr>
              <a:t>, on the other hand, simulate the final product as closely as possible. They are used to evaluate the product's usability, functionality, and design.</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50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1"/>
            <a:ext cx="9296400" cy="5440363"/>
          </a:xfrm>
        </p:spPr>
        <p:txBody>
          <a:bodyPr>
            <a:normAutofit/>
          </a:bodyPr>
          <a:lstStyle/>
          <a:p>
            <a:pPr algn="just"/>
            <a:r>
              <a:rPr lang="en-US" sz="2800" dirty="0">
                <a:latin typeface="Times New Roman" panose="02020603050405020304" pitchFamily="18" charset="0"/>
                <a:cs typeface="Times New Roman" panose="02020603050405020304" pitchFamily="18" charset="0"/>
              </a:rPr>
              <a:t>A </a:t>
            </a:r>
            <a:r>
              <a:rPr lang="en-US" sz="2800" dirty="0" err="1">
                <a:latin typeface="Times New Roman" panose="02020603050405020304" pitchFamily="18" charset="0"/>
                <a:cs typeface="Times New Roman" panose="02020603050405020304" pitchFamily="18" charset="0"/>
              </a:rPr>
              <a:t>skillfull</a:t>
            </a:r>
            <a:r>
              <a:rPr lang="en-US" sz="2800" dirty="0">
                <a:latin typeface="Times New Roman" panose="02020603050405020304" pitchFamily="18" charset="0"/>
                <a:cs typeface="Times New Roman" panose="02020603050405020304" pitchFamily="18" charset="0"/>
              </a:rPr>
              <a:t>, responsible thinking that facilitates good judgment because, it </a:t>
            </a:r>
            <a:r>
              <a:rPr lang="en-US" sz="2800" dirty="0">
                <a:solidFill>
                  <a:srgbClr val="FF0000"/>
                </a:solidFill>
                <a:latin typeface="Times New Roman" panose="02020603050405020304" pitchFamily="18" charset="0"/>
                <a:cs typeface="Times New Roman" panose="02020603050405020304" pitchFamily="18" charset="0"/>
              </a:rPr>
              <a:t>relies upon </a:t>
            </a:r>
            <a:r>
              <a:rPr lang="en-US" sz="2800" dirty="0" err="1">
                <a:solidFill>
                  <a:srgbClr val="FF0000"/>
                </a:solidFill>
                <a:latin typeface="Times New Roman" panose="02020603050405020304" pitchFamily="18" charset="0"/>
                <a:cs typeface="Times New Roman" panose="02020603050405020304" pitchFamily="18" charset="0"/>
              </a:rPr>
              <a:t>critieria</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is self-correcting </a:t>
            </a:r>
            <a:r>
              <a:rPr lang="en-US" sz="2800" dirty="0">
                <a:latin typeface="Times New Roman" panose="02020603050405020304" pitchFamily="18" charset="0"/>
                <a:cs typeface="Times New Roman" panose="02020603050405020304" pitchFamily="18" charset="0"/>
              </a:rPr>
              <a:t>and </a:t>
            </a:r>
            <a:r>
              <a:rPr lang="en-US" sz="2800" dirty="0">
                <a:solidFill>
                  <a:srgbClr val="FF0000"/>
                </a:solidFill>
                <a:latin typeface="Times New Roman" panose="02020603050405020304" pitchFamily="18" charset="0"/>
                <a:cs typeface="Times New Roman" panose="02020603050405020304" pitchFamily="18" charset="0"/>
              </a:rPr>
              <a:t>is sensitive to context. </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Lipman</a:t>
            </a:r>
            <a:r>
              <a:rPr lang="en-US" sz="2800" dirty="0">
                <a:latin typeface="Times New Roman" panose="02020603050405020304" pitchFamily="18" charset="0"/>
                <a:cs typeface="Times New Roman" panose="02020603050405020304" pitchFamily="18" charset="0"/>
              </a:rPr>
              <a:t>, 1988, p.45)</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Thinking that is </a:t>
            </a:r>
            <a:r>
              <a:rPr lang="en-US" sz="2800" dirty="0">
                <a:solidFill>
                  <a:srgbClr val="FF0000"/>
                </a:solidFill>
                <a:latin typeface="Times New Roman" panose="02020603050405020304" pitchFamily="18" charset="0"/>
                <a:cs typeface="Times New Roman" panose="02020603050405020304" pitchFamily="18" charset="0"/>
              </a:rPr>
              <a:t>goal-directed</a:t>
            </a:r>
            <a:r>
              <a:rPr lang="en-US" sz="2800" dirty="0">
                <a:latin typeface="Times New Roman" panose="02020603050405020304" pitchFamily="18" charset="0"/>
                <a:cs typeface="Times New Roman" panose="02020603050405020304" pitchFamily="18" charset="0"/>
              </a:rPr>
              <a:t> and </a:t>
            </a:r>
            <a:r>
              <a:rPr lang="en-US" sz="2800" dirty="0">
                <a:solidFill>
                  <a:srgbClr val="FF0000"/>
                </a:solidFill>
                <a:latin typeface="Times New Roman" panose="02020603050405020304" pitchFamily="18" charset="0"/>
                <a:cs typeface="Times New Roman" panose="02020603050405020304" pitchFamily="18" charset="0"/>
              </a:rPr>
              <a:t>purposive</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aimed </a:t>
            </a:r>
            <a:r>
              <a:rPr lang="en-US" sz="2800" dirty="0">
                <a:latin typeface="Times New Roman" panose="02020603050405020304" pitchFamily="18" charset="0"/>
                <a:cs typeface="Times New Roman" panose="02020603050405020304" pitchFamily="18" charset="0"/>
              </a:rPr>
              <a:t>at forming a </a:t>
            </a:r>
            <a:r>
              <a:rPr lang="en-US" sz="2800" dirty="0">
                <a:solidFill>
                  <a:srgbClr val="FF0000"/>
                </a:solidFill>
                <a:latin typeface="Times New Roman" panose="02020603050405020304" pitchFamily="18" charset="0"/>
                <a:cs typeface="Times New Roman" panose="02020603050405020304" pitchFamily="18" charset="0"/>
              </a:rPr>
              <a:t>judgement</a:t>
            </a:r>
            <a:r>
              <a:rPr lang="en-US" sz="2800" dirty="0">
                <a:latin typeface="Times New Roman" panose="02020603050405020304" pitchFamily="18" charset="0"/>
                <a:cs typeface="Times New Roman" panose="02020603050405020304" pitchFamily="18" charset="0"/>
              </a:rPr>
              <a:t>, where the thinking itself meets standards of </a:t>
            </a:r>
            <a:r>
              <a:rPr lang="en-US" sz="2800" dirty="0">
                <a:solidFill>
                  <a:srgbClr val="FF0000"/>
                </a:solidFill>
                <a:latin typeface="Times New Roman" panose="02020603050405020304" pitchFamily="18" charset="0"/>
                <a:cs typeface="Times New Roman" panose="02020603050405020304" pitchFamily="18" charset="0"/>
              </a:rPr>
              <a:t>adequacy and accuracy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Bailin</a:t>
            </a:r>
            <a:r>
              <a:rPr lang="en-US" sz="2800" dirty="0">
                <a:latin typeface="Times New Roman" panose="02020603050405020304" pitchFamily="18" charset="0"/>
                <a:cs typeface="Times New Roman" panose="02020603050405020304" pitchFamily="18" charset="0"/>
              </a:rPr>
              <a:t> et. al 1999)</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practice of examining assumptions, discerning hidden values, evaluating evidence, and assessing conclusions (Myers 2003)</a:t>
            </a:r>
          </a:p>
        </p:txBody>
      </p:sp>
    </p:spTree>
    <p:extLst>
      <p:ext uri="{BB962C8B-B14F-4D97-AF65-F5344CB8AC3E}">
        <p14:creationId xmlns:p14="http://schemas.microsoft.com/office/powerpoint/2010/main" val="4054996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C17F360-84D1-B16D-6ABE-26C1FC310D9F}"/>
              </a:ext>
            </a:extLst>
          </p:cNvPr>
          <p:cNvPicPr>
            <a:picLocks noGrp="1" noChangeAspect="1"/>
          </p:cNvPicPr>
          <p:nvPr>
            <p:ph idx="1"/>
          </p:nvPr>
        </p:nvPicPr>
        <p:blipFill>
          <a:blip r:embed="rId2"/>
          <a:stretch>
            <a:fillRect/>
          </a:stretch>
        </p:blipFill>
        <p:spPr>
          <a:xfrm>
            <a:off x="1659988" y="1167618"/>
            <a:ext cx="8201464" cy="5120639"/>
          </a:xfrm>
          <a:prstGeom prst="rect">
            <a:avLst/>
          </a:prstGeom>
        </p:spPr>
      </p:pic>
    </p:spTree>
    <p:extLst>
      <p:ext uri="{BB962C8B-B14F-4D97-AF65-F5344CB8AC3E}">
        <p14:creationId xmlns:p14="http://schemas.microsoft.com/office/powerpoint/2010/main" val="2507510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9829-F8F3-BE54-3043-08823114DBB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The Benefits of Prototyping</a:t>
            </a:r>
          </a:p>
        </p:txBody>
      </p:sp>
      <p:sp>
        <p:nvSpPr>
          <p:cNvPr id="3" name="Content Placeholder 2">
            <a:extLst>
              <a:ext uri="{FF2B5EF4-FFF2-40B4-BE49-F238E27FC236}">
                <a16:creationId xmlns:a16="http://schemas.microsoft.com/office/drawing/2014/main" id="{E41B62F3-D6E8-C06E-C80F-68E36E986CD2}"/>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1. Prototyping helps to detect and fix early problems.</a:t>
            </a:r>
          </a:p>
          <a:p>
            <a:pPr marL="0" indent="0" algn="just">
              <a:buNone/>
            </a:pPr>
            <a:r>
              <a:rPr lang="en-US" dirty="0">
                <a:latin typeface="Times New Roman" panose="02020603050405020304" pitchFamily="18" charset="0"/>
                <a:cs typeface="Times New Roman" panose="02020603050405020304" pitchFamily="18" charset="0"/>
              </a:rPr>
              <a:t>2. They can be built fast, and cheaply.</a:t>
            </a:r>
          </a:p>
          <a:p>
            <a:pPr marL="0" indent="0" algn="just">
              <a:buNone/>
            </a:pPr>
            <a:r>
              <a:rPr lang="en-US" dirty="0">
                <a:latin typeface="Times New Roman" panose="02020603050405020304" pitchFamily="18" charset="0"/>
                <a:cs typeface="Times New Roman" panose="02020603050405020304" pitchFamily="18" charset="0"/>
              </a:rPr>
              <a:t>3. Prototyping enables the user to build, observe, and learn quickly.</a:t>
            </a:r>
          </a:p>
          <a:p>
            <a:pPr marL="0" indent="0" algn="just">
              <a:buNone/>
            </a:pPr>
            <a:r>
              <a:rPr lang="en-US" dirty="0">
                <a:latin typeface="Times New Roman" panose="02020603050405020304" pitchFamily="18" charset="0"/>
                <a:cs typeface="Times New Roman" panose="02020603050405020304" pitchFamily="18" charset="0"/>
              </a:rPr>
              <a:t>4. Prototyping enhances collaboration within a team and enables 	everyone to </a:t>
            </a:r>
            <a:r>
              <a:rPr lang="en-US" dirty="0" err="1">
                <a:latin typeface="Times New Roman" panose="02020603050405020304" pitchFamily="18" charset="0"/>
                <a:cs typeface="Times New Roman" panose="02020603050405020304" pitchFamily="18" charset="0"/>
              </a:rPr>
              <a:t>visualise</a:t>
            </a:r>
            <a:r>
              <a:rPr lang="en-US" dirty="0">
                <a:latin typeface="Times New Roman" panose="02020603050405020304" pitchFamily="18" charset="0"/>
                <a:cs typeface="Times New Roman" panose="02020603050405020304" pitchFamily="18" charset="0"/>
              </a:rPr>
              <a:t> the same idea.</a:t>
            </a:r>
          </a:p>
          <a:p>
            <a:pPr marL="0" indent="0" algn="just">
              <a:buNone/>
            </a:pPr>
            <a:r>
              <a:rPr lang="en-US" dirty="0">
                <a:latin typeface="Times New Roman" panose="02020603050405020304" pitchFamily="18" charset="0"/>
                <a:cs typeface="Times New Roman" panose="02020603050405020304" pitchFamily="18" charset="0"/>
              </a:rPr>
              <a:t>5. Prototypes allow feedback from users quickly.</a:t>
            </a:r>
          </a:p>
          <a:p>
            <a:pPr marL="0" indent="0" algn="just">
              <a:buNone/>
            </a:pPr>
            <a:r>
              <a:rPr lang="en-US" dirty="0">
                <a:latin typeface="Times New Roman" panose="02020603050405020304" pitchFamily="18" charset="0"/>
                <a:cs typeface="Times New Roman" panose="02020603050405020304" pitchFamily="18" charset="0"/>
              </a:rPr>
              <a:t>6. Prototypes are able to be iterated easily.</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405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B362-D363-1D6A-C9AC-59C93AD9E067}"/>
              </a:ext>
            </a:extLst>
          </p:cNvPr>
          <p:cNvSpPr>
            <a:spLocks noGrp="1"/>
          </p:cNvSpPr>
          <p:nvPr>
            <p:ph type="title"/>
          </p:nvPr>
        </p:nvSpPr>
        <p:spPr>
          <a:xfrm>
            <a:off x="838199" y="18255"/>
            <a:ext cx="10515600" cy="1064957"/>
          </a:xfrm>
        </p:spPr>
        <p:txBody>
          <a:bodyPr/>
          <a:lstStyle/>
          <a:p>
            <a:pPr algn="ctr"/>
            <a:r>
              <a:rPr lang="en-US" dirty="0">
                <a:latin typeface="Times New Roman" panose="02020603050405020304" pitchFamily="18" charset="0"/>
                <a:cs typeface="Times New Roman" panose="02020603050405020304" pitchFamily="18" charset="0"/>
              </a:rPr>
              <a:t>Maintaining a Disciplined Innovation Culture</a:t>
            </a:r>
          </a:p>
        </p:txBody>
      </p:sp>
      <p:sp>
        <p:nvSpPr>
          <p:cNvPr id="3" name="Content Placeholder 2">
            <a:extLst>
              <a:ext uri="{FF2B5EF4-FFF2-40B4-BE49-F238E27FC236}">
                <a16:creationId xmlns:a16="http://schemas.microsoft.com/office/drawing/2014/main" id="{4DE5F962-AF52-CF5A-015F-BA94D792D26A}"/>
              </a:ext>
            </a:extLst>
          </p:cNvPr>
          <p:cNvSpPr>
            <a:spLocks noGrp="1"/>
          </p:cNvSpPr>
          <p:nvPr>
            <p:ph idx="1"/>
          </p:nvPr>
        </p:nvSpPr>
        <p:spPr>
          <a:xfrm>
            <a:off x="838200" y="1083212"/>
            <a:ext cx="10515600" cy="5093751"/>
          </a:xfrm>
        </p:spPr>
        <p:txBody>
          <a:bodyPr/>
          <a:lstStyle/>
          <a:p>
            <a:pPr marL="0" indent="0" algn="just">
              <a:buNone/>
            </a:pPr>
            <a:r>
              <a:rPr lang="en-US" dirty="0">
                <a:latin typeface="Times New Roman" panose="02020603050405020304" pitchFamily="18" charset="0"/>
                <a:cs typeface="Times New Roman" panose="02020603050405020304" pitchFamily="18" charset="0"/>
              </a:rPr>
              <a:t>Maintaining a disciplined innovation culture is a crucial factor for the growth and success of any organization. </a:t>
            </a:r>
          </a:p>
          <a:p>
            <a:pPr marL="0" indent="0" algn="just">
              <a:buNone/>
            </a:pPr>
            <a:r>
              <a:rPr lang="en-US" dirty="0">
                <a:latin typeface="Times New Roman" panose="02020603050405020304" pitchFamily="18" charset="0"/>
                <a:cs typeface="Times New Roman" panose="02020603050405020304" pitchFamily="18" charset="0"/>
              </a:rPr>
              <a:t>It takes a consistent effort and commitment to create an environment that nurtures new ideas while also ensuring that these ideas are implemented in a disciplined manner. </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417FE89-1E88-18FD-EA30-051426F93CC8}"/>
              </a:ext>
            </a:extLst>
          </p:cNvPr>
          <p:cNvPicPr>
            <a:picLocks noChangeAspect="1"/>
          </p:cNvPicPr>
          <p:nvPr/>
        </p:nvPicPr>
        <p:blipFill>
          <a:blip r:embed="rId2"/>
          <a:stretch>
            <a:fillRect/>
          </a:stretch>
        </p:blipFill>
        <p:spPr>
          <a:xfrm>
            <a:off x="2419643" y="3165231"/>
            <a:ext cx="7737231" cy="3376246"/>
          </a:xfrm>
          <a:prstGeom prst="rect">
            <a:avLst/>
          </a:prstGeom>
        </p:spPr>
      </p:pic>
    </p:spTree>
    <p:extLst>
      <p:ext uri="{BB962C8B-B14F-4D97-AF65-F5344CB8AC3E}">
        <p14:creationId xmlns:p14="http://schemas.microsoft.com/office/powerpoint/2010/main" val="26291323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59D5-911D-0C5F-F39A-A0B7A529246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Some Key Strategies for Maintaining a Disciplined Innovation Culture (1/2)</a:t>
            </a:r>
          </a:p>
        </p:txBody>
      </p:sp>
      <p:sp>
        <p:nvSpPr>
          <p:cNvPr id="3" name="Content Placeholder 2">
            <a:extLst>
              <a:ext uri="{FF2B5EF4-FFF2-40B4-BE49-F238E27FC236}">
                <a16:creationId xmlns:a16="http://schemas.microsoft.com/office/drawing/2014/main" id="{0C426DC9-0455-0A0C-9997-C5B2B96AB1F3}"/>
              </a:ext>
            </a:extLst>
          </p:cNvPr>
          <p:cNvSpPr>
            <a:spLocks noGrp="1"/>
          </p:cNvSpPr>
          <p:nvPr>
            <p:ph idx="1"/>
          </p:nvPr>
        </p:nvSpPr>
        <p:spPr>
          <a:xfrm>
            <a:off x="618979" y="1825625"/>
            <a:ext cx="11141612" cy="4667250"/>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Clearly Define Your Innovation Goals</a:t>
            </a:r>
            <a:r>
              <a:rPr lang="en-US" dirty="0">
                <a:latin typeface="Times New Roman" panose="02020603050405020304" pitchFamily="18" charset="0"/>
                <a:cs typeface="Times New Roman" panose="02020603050405020304" pitchFamily="18" charset="0"/>
              </a:rPr>
              <a:t>: Start by defining clear innovation goals and objectives that align with your organization's overall strategic plan. This will help to ensure that your innovation efforts are focused and aligned with your core business goals.</a:t>
            </a:r>
          </a:p>
          <a:p>
            <a:pPr marL="0" indent="0" algn="just">
              <a:buNone/>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Foster Communication and Collaboration</a:t>
            </a:r>
            <a:r>
              <a:rPr lang="en-US" dirty="0">
                <a:latin typeface="Times New Roman" panose="02020603050405020304" pitchFamily="18" charset="0"/>
                <a:cs typeface="Times New Roman" panose="02020603050405020304" pitchFamily="18" charset="0"/>
              </a:rPr>
              <a:t>: Encourage open communication and collaboration across departments and teams to create a culture of creativity and innovation. By breaking down silos and encouraging cross-functional teamwork, you can increase the likelihood of generating fresh ideas and perspectives.</a:t>
            </a:r>
          </a:p>
          <a:p>
            <a:pPr marL="0" indent="0" algn="just">
              <a:buNone/>
            </a:pPr>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Embrace Failure</a:t>
            </a:r>
            <a:r>
              <a:rPr lang="en-US" dirty="0">
                <a:latin typeface="Times New Roman" panose="02020603050405020304" pitchFamily="18" charset="0"/>
                <a:cs typeface="Times New Roman" panose="02020603050405020304" pitchFamily="18" charset="0"/>
              </a:rPr>
              <a:t>: Failure is an inevitable part of the innovation process. Embrace it and use it as a learning opportunity to refine your ideas and approaches. Encourage a culture of experimentation and acknowledge that some ideas will fail.</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576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272A-5125-44D7-9B8F-D175BD029AB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Some Key Strategies for Maintaining a Disciplined Innovation Culture (2/2)</a:t>
            </a:r>
          </a:p>
        </p:txBody>
      </p:sp>
      <p:sp>
        <p:nvSpPr>
          <p:cNvPr id="3" name="Content Placeholder 2">
            <a:extLst>
              <a:ext uri="{FF2B5EF4-FFF2-40B4-BE49-F238E27FC236}">
                <a16:creationId xmlns:a16="http://schemas.microsoft.com/office/drawing/2014/main" id="{DA31CF35-9185-9A58-904E-7547AABA1F8C}"/>
              </a:ext>
            </a:extLst>
          </p:cNvPr>
          <p:cNvSpPr>
            <a:spLocks noGrp="1"/>
          </p:cNvSpPr>
          <p:nvPr>
            <p:ph idx="1"/>
          </p:nvPr>
        </p:nvSpPr>
        <p:spPr>
          <a:xfrm>
            <a:off x="675249" y="1825624"/>
            <a:ext cx="11127545" cy="4842461"/>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Establish Clear Processes and Procedures</a:t>
            </a:r>
            <a:r>
              <a:rPr lang="en-US" dirty="0">
                <a:latin typeface="Times New Roman" panose="02020603050405020304" pitchFamily="18" charset="0"/>
                <a:cs typeface="Times New Roman" panose="02020603050405020304" pitchFamily="18" charset="0"/>
              </a:rPr>
              <a:t>: Clearly define the processes and procedures for evaluating, developing, and implementing new ideas. This will help to ensure that new innovations are thoroughly vetted and aligned with your organization's strategic goals.</a:t>
            </a:r>
          </a:p>
          <a:p>
            <a:pPr marL="0" indent="0" algn="just">
              <a:buNone/>
            </a:pPr>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Foster a Culture of Continuous Learning</a:t>
            </a:r>
            <a:r>
              <a:rPr lang="en-US" dirty="0">
                <a:latin typeface="Times New Roman" panose="02020603050405020304" pitchFamily="18" charset="0"/>
                <a:cs typeface="Times New Roman" panose="02020603050405020304" pitchFamily="18" charset="0"/>
              </a:rPr>
              <a:t>: Encourage ongoing learning and development to help your employees stay up-to-date with the latest trends and technologies. By investing in your employees' professional development, you can create a more dynamic and agile culture that's better equipped to innovate and adapt to changing market conditions.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Overall, maintaining a disciplined innovation culture requires a balance of creativity and structure. By embracing a disciplined approach to innovation, you can maximize your organization's potential for growth and success.</a:t>
            </a:r>
          </a:p>
        </p:txBody>
      </p:sp>
    </p:spTree>
    <p:extLst>
      <p:ext uri="{BB962C8B-B14F-4D97-AF65-F5344CB8AC3E}">
        <p14:creationId xmlns:p14="http://schemas.microsoft.com/office/powerpoint/2010/main" val="7788842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534535-D553-534A-D139-59004D453E84}"/>
              </a:ext>
            </a:extLst>
          </p:cNvPr>
          <p:cNvSpPr>
            <a:spLocks noGrp="1"/>
          </p:cNvSpPr>
          <p:nvPr>
            <p:ph idx="1"/>
          </p:nvPr>
        </p:nvSpPr>
        <p:spPr/>
        <p:txBody>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DISCUSSIONS AND QUESTIONS</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79846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A6E6-47ED-4798-A14C-FA11B8EA5EAA}"/>
              </a:ext>
            </a:extLst>
          </p:cNvPr>
          <p:cNvSpPr>
            <a:spLocks noGrp="1"/>
          </p:cNvSpPr>
          <p:nvPr>
            <p:ph type="title"/>
          </p:nvPr>
        </p:nvSpPr>
        <p:spPr>
          <a:xfrm>
            <a:off x="677334" y="609600"/>
            <a:ext cx="8596668" cy="685800"/>
          </a:xfrm>
        </p:spPr>
        <p:txBody>
          <a:bodyPr/>
          <a:lstStyle/>
          <a:p>
            <a:pPr algn="ctr"/>
            <a:r>
              <a:rPr lang="en-US" dirty="0">
                <a:latin typeface="Times New Roman" panose="02020603050405020304" pitchFamily="18" charset="0"/>
                <a:cs typeface="Times New Roman" panose="02020603050405020304" pitchFamily="18" charset="0"/>
              </a:rPr>
              <a:t>Relevance of Critical Thinking</a:t>
            </a:r>
          </a:p>
        </p:txBody>
      </p:sp>
      <p:sp>
        <p:nvSpPr>
          <p:cNvPr id="3" name="Content Placeholder 2">
            <a:extLst>
              <a:ext uri="{FF2B5EF4-FFF2-40B4-BE49-F238E27FC236}">
                <a16:creationId xmlns:a16="http://schemas.microsoft.com/office/drawing/2014/main" id="{061E5F7D-0467-4765-BC4B-2AB7A966B4E7}"/>
              </a:ext>
            </a:extLst>
          </p:cNvPr>
          <p:cNvSpPr>
            <a:spLocks noGrp="1"/>
          </p:cNvSpPr>
          <p:nvPr>
            <p:ph idx="1"/>
          </p:nvPr>
        </p:nvSpPr>
        <p:spPr>
          <a:xfrm>
            <a:off x="381000" y="1524001"/>
            <a:ext cx="9448800" cy="4517362"/>
          </a:xfrm>
        </p:spPr>
        <p:txBody>
          <a:bodyPr>
            <a:normAutofit/>
          </a:bodyPr>
          <a:lstStyle/>
          <a:p>
            <a:pPr algn="just"/>
            <a:r>
              <a:rPr lang="en-US" sz="2800" dirty="0">
                <a:latin typeface="Times New Roman" panose="02020603050405020304" pitchFamily="18" charset="0"/>
                <a:cs typeface="Times New Roman" panose="02020603050405020304" pitchFamily="18" charset="0"/>
              </a:rPr>
              <a:t>Critical Thinking is important in our everyday activity</a:t>
            </a:r>
          </a:p>
          <a:p>
            <a:pPr algn="just"/>
            <a:r>
              <a:rPr lang="en-US" sz="2800" dirty="0">
                <a:latin typeface="Times New Roman" panose="02020603050405020304" pitchFamily="18" charset="0"/>
                <a:cs typeface="Times New Roman" panose="02020603050405020304" pitchFamily="18" charset="0"/>
              </a:rPr>
              <a:t>Critical thinking is relevant for self-examination</a:t>
            </a:r>
          </a:p>
          <a:p>
            <a:pPr algn="just"/>
            <a:r>
              <a:rPr lang="en-US" sz="2800" dirty="0">
                <a:latin typeface="Times New Roman" panose="02020603050405020304" pitchFamily="18" charset="0"/>
                <a:cs typeface="Times New Roman" panose="02020603050405020304" pitchFamily="18" charset="0"/>
              </a:rPr>
              <a:t>Critical Thinking Promotes Creativity</a:t>
            </a:r>
          </a:p>
          <a:p>
            <a:pPr algn="just"/>
            <a:r>
              <a:rPr lang="en-US" sz="2800" dirty="0">
                <a:latin typeface="Times New Roman" panose="02020603050405020304" pitchFamily="18" charset="0"/>
                <a:cs typeface="Times New Roman" panose="02020603050405020304" pitchFamily="18" charset="0"/>
              </a:rPr>
              <a:t>Science and governance require critical thinking</a:t>
            </a:r>
          </a:p>
          <a:p>
            <a:pPr algn="just"/>
            <a:r>
              <a:rPr lang="en-US" sz="2800" dirty="0">
                <a:latin typeface="Times New Roman" panose="02020603050405020304" pitchFamily="18" charset="0"/>
                <a:cs typeface="Times New Roman" panose="02020603050405020304" pitchFamily="18" charset="0"/>
              </a:rPr>
              <a:t>Critical thinking promotes racial, political and religious tolerance</a:t>
            </a:r>
          </a:p>
          <a:p>
            <a:pPr algn="just"/>
            <a:r>
              <a:rPr lang="en-US" sz="2800" dirty="0">
                <a:latin typeface="Times New Roman" panose="02020603050405020304" pitchFamily="18" charset="0"/>
                <a:cs typeface="Times New Roman" panose="02020603050405020304" pitchFamily="18" charset="0"/>
              </a:rPr>
              <a:t>Critical thinking improves language and presentational skills</a:t>
            </a:r>
          </a:p>
        </p:txBody>
      </p:sp>
    </p:spTree>
    <p:extLst>
      <p:ext uri="{BB962C8B-B14F-4D97-AF65-F5344CB8AC3E}">
        <p14:creationId xmlns:p14="http://schemas.microsoft.com/office/powerpoint/2010/main" val="392019830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95300"/>
            <a:ext cx="9067800" cy="5867400"/>
          </a:xfrm>
        </p:spPr>
        <p:txBody>
          <a:bodyPr>
            <a:normAutofit/>
          </a:bodyPr>
          <a:lstStyle/>
          <a:p>
            <a:pPr marL="0" indent="0" algn="just">
              <a:buNone/>
            </a:pPr>
            <a:r>
              <a:rPr lang="en-US" sz="2800" b="1" dirty="0">
                <a:latin typeface="Times New Roman" panose="02020603050405020304" pitchFamily="18" charset="0"/>
                <a:cs typeface="Times New Roman" panose="02020603050405020304" pitchFamily="18" charset="0"/>
              </a:rPr>
              <a:t>Despite differences in definition, CT entails specific abilities:</a:t>
            </a:r>
          </a:p>
          <a:p>
            <a:pPr marL="0" indent="0" algn="just">
              <a:buNone/>
            </a:pPr>
            <a:endParaRPr lang="en-US" sz="2800" b="1"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Fair-mindedness</a:t>
            </a:r>
          </a:p>
          <a:p>
            <a:pPr lvl="0" algn="just"/>
            <a:r>
              <a:rPr lang="en-US" sz="2400" dirty="0">
                <a:latin typeface="Times New Roman" panose="02020603050405020304" pitchFamily="18" charset="0"/>
                <a:cs typeface="Times New Roman" panose="02020603050405020304" pitchFamily="18" charset="0"/>
              </a:rPr>
              <a:t>The propensity to seek reason </a:t>
            </a:r>
          </a:p>
          <a:p>
            <a:pPr lvl="0" algn="just"/>
            <a:r>
              <a:rPr lang="en-US" sz="2400" dirty="0">
                <a:latin typeface="Times New Roman" panose="02020603050405020304" pitchFamily="18" charset="0"/>
                <a:cs typeface="Times New Roman" panose="02020603050405020304" pitchFamily="18" charset="0"/>
              </a:rPr>
              <a:t>Inquisitiveness </a:t>
            </a:r>
          </a:p>
          <a:p>
            <a:pPr lvl="0" algn="just"/>
            <a:r>
              <a:rPr lang="en-US" sz="2400" dirty="0">
                <a:latin typeface="Times New Roman" panose="02020603050405020304" pitchFamily="18" charset="0"/>
                <a:cs typeface="Times New Roman" panose="02020603050405020304" pitchFamily="18" charset="0"/>
              </a:rPr>
              <a:t>The desire to be well-informed</a:t>
            </a:r>
          </a:p>
          <a:p>
            <a:pPr lvl="0" algn="just"/>
            <a:r>
              <a:rPr lang="en-US" sz="2400" dirty="0">
                <a:latin typeface="Times New Roman" panose="02020603050405020304" pitchFamily="18" charset="0"/>
                <a:cs typeface="Times New Roman" panose="02020603050405020304" pitchFamily="18" charset="0"/>
              </a:rPr>
              <a:t>Flexibility</a:t>
            </a:r>
          </a:p>
          <a:p>
            <a:pPr lvl="0" algn="just"/>
            <a:r>
              <a:rPr lang="en-US" sz="2400" dirty="0">
                <a:latin typeface="Times New Roman" panose="02020603050405020304" pitchFamily="18" charset="0"/>
                <a:cs typeface="Times New Roman" panose="02020603050405020304" pitchFamily="18" charset="0"/>
              </a:rPr>
              <a:t>Respect for, and willingness to entertain, others’ viewpoints</a:t>
            </a:r>
          </a:p>
          <a:p>
            <a:pPr lvl="0" algn="just"/>
            <a:r>
              <a:rPr lang="en-US" sz="2400" dirty="0">
                <a:latin typeface="Times New Roman" panose="02020603050405020304" pitchFamily="18" charset="0"/>
                <a:cs typeface="Times New Roman" panose="02020603050405020304" pitchFamily="18" charset="0"/>
              </a:rPr>
              <a:t>Skeptical</a:t>
            </a:r>
          </a:p>
          <a:p>
            <a:pPr lvl="0" algn="just"/>
            <a:r>
              <a:rPr lang="en-US" sz="2400" dirty="0">
                <a:latin typeface="Times New Roman" panose="02020603050405020304" pitchFamily="18" charset="0"/>
                <a:cs typeface="Times New Roman" panose="02020603050405020304" pitchFamily="18" charset="0"/>
              </a:rPr>
              <a:t>Independent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89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914400"/>
          </a:xfrm>
        </p:spPr>
        <p:txBody>
          <a:bodyPr>
            <a:normAutofit/>
          </a:bodyPr>
          <a:lstStyle/>
          <a:p>
            <a:pPr algn="ctr"/>
            <a:r>
              <a:rPr lang="en-US" b="1" dirty="0"/>
              <a:t>CRITICAL THINKING</a:t>
            </a:r>
          </a:p>
        </p:txBody>
      </p:sp>
      <p:sp>
        <p:nvSpPr>
          <p:cNvPr id="3" name="Content Placeholder 2"/>
          <p:cNvSpPr>
            <a:spLocks noGrp="1"/>
          </p:cNvSpPr>
          <p:nvPr>
            <p:ph idx="1"/>
          </p:nvPr>
        </p:nvSpPr>
        <p:spPr>
          <a:xfrm>
            <a:off x="990600" y="1219200"/>
            <a:ext cx="10744200" cy="5257800"/>
          </a:xfrm>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Thinking that takes </a:t>
            </a:r>
            <a:r>
              <a:rPr lang="en-US" sz="2800" dirty="0">
                <a:solidFill>
                  <a:srgbClr val="FF0000"/>
                </a:solidFill>
                <a:latin typeface="Times New Roman" panose="02020603050405020304" pitchFamily="18" charset="0"/>
                <a:cs typeface="Times New Roman" panose="02020603050405020304" pitchFamily="18" charset="0"/>
              </a:rPr>
              <a:t>conscious effort</a:t>
            </a:r>
            <a:r>
              <a:rPr lang="en-US" sz="2800" dirty="0">
                <a:latin typeface="Times New Roman" panose="02020603050405020304" pitchFamily="18" charset="0"/>
                <a:cs typeface="Times New Roman" panose="02020603050405020304" pitchFamily="18" charset="0"/>
              </a:rPr>
              <a:t>.  </a:t>
            </a:r>
          </a:p>
          <a:p>
            <a:pPr marL="0" indent="0" algn="just">
              <a:buNone/>
            </a:pPr>
            <a:r>
              <a:rPr lang="en-US" sz="2800" dirty="0">
                <a:solidFill>
                  <a:srgbClr val="FF0000"/>
                </a:solidFill>
                <a:latin typeface="Times New Roman" panose="02020603050405020304" pitchFamily="18" charset="0"/>
                <a:cs typeface="Times New Roman" panose="02020603050405020304" pitchFamily="18" charset="0"/>
              </a:rPr>
              <a:t>We think without thinking</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Core Critical Thinking Skills (Peter </a:t>
            </a:r>
            <a:r>
              <a:rPr lang="en-US" sz="2800" dirty="0" err="1">
                <a:latin typeface="Times New Roman" panose="02020603050405020304" pitchFamily="18" charset="0"/>
                <a:cs typeface="Times New Roman" panose="02020603050405020304" pitchFamily="18" charset="0"/>
              </a:rPr>
              <a:t>Facione</a:t>
            </a:r>
            <a:r>
              <a:rPr lang="en-US" sz="2800" dirty="0">
                <a:latin typeface="Times New Roman" panose="02020603050405020304" pitchFamily="18" charset="0"/>
                <a:cs typeface="Times New Roman" panose="02020603050405020304" pitchFamily="18" charset="0"/>
              </a:rPr>
              <a:t>, 2011)</a:t>
            </a:r>
          </a:p>
          <a:p>
            <a:pPr lvl="1"/>
            <a:r>
              <a:rPr lang="en-US" sz="2800" dirty="0">
                <a:latin typeface="Times New Roman" panose="02020603050405020304" pitchFamily="18" charset="0"/>
                <a:cs typeface="Times New Roman" panose="02020603050405020304" pitchFamily="18" charset="0"/>
              </a:rPr>
              <a:t>Interpretation</a:t>
            </a:r>
          </a:p>
          <a:p>
            <a:pPr lvl="1"/>
            <a:r>
              <a:rPr lang="en-US" sz="2800" dirty="0">
                <a:latin typeface="Times New Roman" panose="02020603050405020304" pitchFamily="18" charset="0"/>
                <a:cs typeface="Times New Roman" panose="02020603050405020304" pitchFamily="18" charset="0"/>
              </a:rPr>
              <a:t>Analysis </a:t>
            </a:r>
          </a:p>
          <a:p>
            <a:pPr lvl="1"/>
            <a:r>
              <a:rPr lang="en-US" sz="2800" dirty="0">
                <a:latin typeface="Times New Roman" panose="02020603050405020304" pitchFamily="18" charset="0"/>
                <a:cs typeface="Times New Roman" panose="02020603050405020304" pitchFamily="18" charset="0"/>
              </a:rPr>
              <a:t>Inference</a:t>
            </a:r>
          </a:p>
          <a:p>
            <a:pPr lvl="1"/>
            <a:r>
              <a:rPr lang="en-US" sz="2800" dirty="0">
                <a:latin typeface="Times New Roman" panose="02020603050405020304" pitchFamily="18" charset="0"/>
                <a:cs typeface="Times New Roman" panose="02020603050405020304" pitchFamily="18" charset="0"/>
              </a:rPr>
              <a:t>Evaluation</a:t>
            </a:r>
          </a:p>
          <a:p>
            <a:pPr lvl="1"/>
            <a:r>
              <a:rPr lang="en-US" sz="2800" dirty="0">
                <a:latin typeface="Times New Roman" panose="02020603050405020304" pitchFamily="18" charset="0"/>
                <a:cs typeface="Times New Roman" panose="02020603050405020304" pitchFamily="18" charset="0"/>
              </a:rPr>
              <a:t>Explanation </a:t>
            </a:r>
          </a:p>
          <a:p>
            <a:pPr lvl="1"/>
            <a:r>
              <a:rPr lang="en-US" sz="2800" dirty="0">
                <a:latin typeface="Times New Roman" panose="02020603050405020304" pitchFamily="18" charset="0"/>
                <a:cs typeface="Times New Roman" panose="02020603050405020304" pitchFamily="18" charset="0"/>
              </a:rPr>
              <a:t>Self-Regulation</a:t>
            </a:r>
          </a:p>
        </p:txBody>
      </p:sp>
    </p:spTree>
    <p:extLst>
      <p:ext uri="{BB962C8B-B14F-4D97-AF65-F5344CB8AC3E}">
        <p14:creationId xmlns:p14="http://schemas.microsoft.com/office/powerpoint/2010/main" val="1072367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397</TotalTime>
  <Words>5350</Words>
  <Application>Microsoft Office PowerPoint</Application>
  <PresentationFormat>Widescreen</PresentationFormat>
  <Paragraphs>398</Paragraphs>
  <Slides>65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65</vt:i4>
      </vt:variant>
    </vt:vector>
  </HeadingPairs>
  <TitlesOfParts>
    <vt:vector size="76" baseType="lpstr">
      <vt:lpstr>Arial</vt:lpstr>
      <vt:lpstr>Calibri</vt:lpstr>
      <vt:lpstr>Calibri Light</vt:lpstr>
      <vt:lpstr>Symbol</vt:lpstr>
      <vt:lpstr>Times New Roman</vt:lpstr>
      <vt:lpstr>Trebuchet MS</vt:lpstr>
      <vt:lpstr>Wingdings</vt:lpstr>
      <vt:lpstr>Wingdings 3</vt:lpstr>
      <vt:lpstr>Office Theme</vt:lpstr>
      <vt:lpstr>Facet</vt:lpstr>
      <vt:lpstr>1_Facet</vt:lpstr>
      <vt:lpstr>KUMASI TECHNICAL UNIVERSITY (KsTU) LIBERAL STUDIES DEPARTMENT     CRITICAL THINKING AND PROBLEM SOLVING    BSC COMPUTER TECHNOLGY</vt:lpstr>
      <vt:lpstr>PowerPoint Presentation</vt:lpstr>
      <vt:lpstr>PowerPoint Presentation</vt:lpstr>
      <vt:lpstr>Objectives of the Lecture</vt:lpstr>
      <vt:lpstr>PowerPoint Presentation</vt:lpstr>
      <vt:lpstr>PowerPoint Presentation</vt:lpstr>
      <vt:lpstr>Relevance of Critical Thinking</vt:lpstr>
      <vt:lpstr>PowerPoint Presentation</vt:lpstr>
      <vt:lpstr>CRITICAL THINKING</vt:lpstr>
      <vt:lpstr>Characteristics of Critical Thinkers</vt:lpstr>
      <vt:lpstr>Challenging Conventional Thinking </vt:lpstr>
      <vt:lpstr>Some ways to Challenge Conventional Thinking</vt:lpstr>
      <vt:lpstr>Differentiating Opinions, Perception and Beliefs (1/2)</vt:lpstr>
      <vt:lpstr>Differentiating Opinions, Perception and Beliefs (2/2)</vt:lpstr>
      <vt:lpstr>The impact of engagement on diversity and inclusion </vt:lpstr>
      <vt:lpstr>Factors that Drive Engagement </vt:lpstr>
      <vt:lpstr>PowerPoint Presentation</vt:lpstr>
      <vt:lpstr>What Is Problem-Solving?</vt:lpstr>
      <vt:lpstr>Problem-Solving Mental Processes</vt:lpstr>
      <vt:lpstr>How to Apply Problem-Solving Strategies in Real Life</vt:lpstr>
      <vt:lpstr>Obstacles to Problem-Solving</vt:lpstr>
      <vt:lpstr>How to Improve Your Problem-Solving Skills</vt:lpstr>
      <vt:lpstr>Insight Approach</vt:lpstr>
      <vt:lpstr>Insightful Approach to Problem Solving </vt:lpstr>
      <vt:lpstr>Strategically Assembling and Assessing Solution </vt:lpstr>
      <vt:lpstr>TREND ANALYSIS</vt:lpstr>
      <vt:lpstr>How Do You Prepare a Trend Analysis?</vt:lpstr>
      <vt:lpstr>Types of Trends to Analyze</vt:lpstr>
      <vt:lpstr>PowerPoint Presentation</vt:lpstr>
      <vt:lpstr>How Do You Prepare a Trend Analysis</vt:lpstr>
      <vt:lpstr>Trend Analysis Pros and Cons</vt:lpstr>
      <vt:lpstr>Data Visualization and Predictive Techniques</vt:lpstr>
      <vt:lpstr>DATA VISUALIZATION TECHNIQUES</vt:lpstr>
      <vt:lpstr> Predictive Techniques</vt:lpstr>
      <vt:lpstr>Market Predictive Techniques 1/2</vt:lpstr>
      <vt:lpstr>Market Predictive Techniques 2/2</vt:lpstr>
      <vt:lpstr>Design thinking and creative problem solving </vt:lpstr>
      <vt:lpstr>How Does Design Thinking Work</vt:lpstr>
      <vt:lpstr>PowerPoint Presentation</vt:lpstr>
      <vt:lpstr>Ways to Get Started with Design Thinking</vt:lpstr>
      <vt:lpstr>PowerPoint Presentation</vt:lpstr>
      <vt:lpstr>Creativity Techniques (1/2)</vt:lpstr>
      <vt:lpstr>Creativity Techniques (2/2)</vt:lpstr>
      <vt:lpstr>What is Innovation</vt:lpstr>
      <vt:lpstr>The Fields of Innovation</vt:lpstr>
      <vt:lpstr>Types of Innovation (1/4)</vt:lpstr>
      <vt:lpstr>Types of Innovation (2/4)</vt:lpstr>
      <vt:lpstr>Types of Innovation (3/4)</vt:lpstr>
      <vt:lpstr>Types of Innovation (4/4)</vt:lpstr>
      <vt:lpstr>Why an Innovation Strategy is Important</vt:lpstr>
      <vt:lpstr>How do you Encourage Innovation in your Business</vt:lpstr>
      <vt:lpstr>Innovation Practices and Tools of Engagement </vt:lpstr>
      <vt:lpstr>Innovation Practices</vt:lpstr>
      <vt:lpstr>Tools of Engagement</vt:lpstr>
      <vt:lpstr>What is an Innovative Team</vt:lpstr>
      <vt:lpstr>What skills do Innovation Teams Need</vt:lpstr>
      <vt:lpstr>Leading and Maintaining Innovation Teams (1/2)</vt:lpstr>
      <vt:lpstr>Leading and Maintaining Innovation Teams (2/2)</vt:lpstr>
      <vt:lpstr>Introduction to Prototyping</vt:lpstr>
      <vt:lpstr>PowerPoint Presentation</vt:lpstr>
      <vt:lpstr>The Benefits of Prototyping</vt:lpstr>
      <vt:lpstr>Maintaining a Disciplined Innovation Culture</vt:lpstr>
      <vt:lpstr>Some Key Strategies for Maintaining a Disciplined Innovation Culture (1/2)</vt:lpstr>
      <vt:lpstr>Some Key Strategies for Maintaining a Disciplined Innovation Culture (2/2)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KUMASI TECHNICAL UNIVERSITY (KsTU) LIBERAL STUDIES DEPARTMENT     CRITICAL THINKING AND PROBLEM SOLVING    BSC COMPUTER TECHNOLGY</dc:title>
  <dc:creator>DR BENJAMIN AGYEI</dc:creator>
  <cp:lastModifiedBy>DR BENJAMIN AGYEI</cp:lastModifiedBy>
  <cp:revision>4</cp:revision>
  <dcterms:created xsi:type="dcterms:W3CDTF">2023-06-02T12:42:25Z</dcterms:created>
  <dcterms:modified xsi:type="dcterms:W3CDTF">2023-06-03T13:17:47Z</dcterms:modified>
</cp:coreProperties>
</file>