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2" r:id="rId7"/>
    <p:sldId id="267" r:id="rId8"/>
    <p:sldId id="268" r:id="rId9"/>
    <p:sldId id="26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29-02-2020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29-02-2020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29-02-2020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29-02-2020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29-02-2020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29-02-2020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29-02-2020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29-02-2020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29-02-2020</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INVESTMENT ASSIGNMENT</a:t>
            </a:r>
            <a:br>
              <a:rPr lang="en-IN" sz="2800" dirty="0"/>
            </a:b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t>Name: </a:t>
            </a:r>
            <a:r>
              <a:rPr lang="en-IN" sz="1800" dirty="0" err="1"/>
              <a:t>Minal</a:t>
            </a:r>
            <a:r>
              <a:rPr lang="en-IN" sz="1800" dirty="0"/>
              <a:t> </a:t>
            </a:r>
            <a:r>
              <a:rPr lang="en-IN" sz="1800" dirty="0" err="1"/>
              <a:t>Bafna</a:t>
            </a:r>
            <a:endParaRPr lang="en-IN" sz="1800"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400" dirty="0"/>
              <a:t>Based on the analysis, Spark Funds considers investments in following countries and sectors.</a:t>
            </a:r>
          </a:p>
          <a:p>
            <a:pPr marL="0" indent="0">
              <a:buNone/>
            </a:pPr>
            <a:endParaRPr lang="en-IN" sz="1400" b="1" dirty="0"/>
          </a:p>
          <a:p>
            <a:pPr marL="0" indent="0">
              <a:buNone/>
            </a:pPr>
            <a:r>
              <a:rPr lang="en-IN" sz="1400" b="1" dirty="0"/>
              <a:t>Funding Type: </a:t>
            </a:r>
            <a:r>
              <a:rPr lang="en-IN" sz="1400" dirty="0"/>
              <a:t>Venture</a:t>
            </a:r>
          </a:p>
          <a:p>
            <a:pPr marL="0" indent="0">
              <a:buNone/>
            </a:pPr>
            <a:endParaRPr lang="en-IN" sz="1400" b="1" dirty="0"/>
          </a:p>
          <a:p>
            <a:pPr marL="0" indent="0">
              <a:buNone/>
            </a:pPr>
            <a:endParaRPr lang="en-IN" sz="1400" b="1" dirty="0"/>
          </a:p>
        </p:txBody>
      </p:sp>
      <p:sp>
        <p:nvSpPr>
          <p:cNvPr id="5" name="Title 1"/>
          <p:cNvSpPr>
            <a:spLocks noGrp="1"/>
          </p:cNvSpPr>
          <p:nvPr>
            <p:ph type="title"/>
          </p:nvPr>
        </p:nvSpPr>
        <p:spPr>
          <a:xfrm>
            <a:off x="1136469" y="640080"/>
            <a:ext cx="9313817" cy="856138"/>
          </a:xfrm>
        </p:spPr>
        <p:txBody>
          <a:bodyPr/>
          <a:lstStyle/>
          <a:p>
            <a:r>
              <a:rPr lang="en-IN" sz="2800" dirty="0"/>
              <a:t>Conclusions</a:t>
            </a:r>
          </a:p>
        </p:txBody>
      </p:sp>
      <p:graphicFrame>
        <p:nvGraphicFramePr>
          <p:cNvPr id="2" name="Table 1">
            <a:extLst>
              <a:ext uri="{FF2B5EF4-FFF2-40B4-BE49-F238E27FC236}">
                <a16:creationId xmlns:a16="http://schemas.microsoft.com/office/drawing/2014/main" id="{370D77D0-115E-47D2-A8A0-AF4BAE0FC340}"/>
              </a:ext>
            </a:extLst>
          </p:cNvPr>
          <p:cNvGraphicFramePr>
            <a:graphicFrameLocks noGrp="1"/>
          </p:cNvGraphicFramePr>
          <p:nvPr>
            <p:extLst>
              <p:ext uri="{D42A27DB-BD31-4B8C-83A1-F6EECF244321}">
                <p14:modId xmlns:p14="http://schemas.microsoft.com/office/powerpoint/2010/main" val="4198154045"/>
              </p:ext>
            </p:extLst>
          </p:nvPr>
        </p:nvGraphicFramePr>
        <p:xfrm>
          <a:off x="1136469" y="3285376"/>
          <a:ext cx="8128000" cy="3114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11946909"/>
                    </a:ext>
                  </a:extLst>
                </a:gridCol>
                <a:gridCol w="4064000">
                  <a:extLst>
                    <a:ext uri="{9D8B030D-6E8A-4147-A177-3AD203B41FA5}">
                      <a16:colId xmlns:a16="http://schemas.microsoft.com/office/drawing/2014/main" val="3135293599"/>
                    </a:ext>
                  </a:extLst>
                </a:gridCol>
              </a:tblGrid>
              <a:tr h="370840">
                <a:tc>
                  <a:txBody>
                    <a:bodyPr/>
                    <a:lstStyle/>
                    <a:p>
                      <a:r>
                        <a:rPr lang="en-GB" dirty="0"/>
                        <a:t>Investment Countries</a:t>
                      </a:r>
                    </a:p>
                  </a:txBody>
                  <a:tcPr/>
                </a:tc>
                <a:tc>
                  <a:txBody>
                    <a:bodyPr/>
                    <a:lstStyle/>
                    <a:p>
                      <a:r>
                        <a:rPr lang="en-GB" dirty="0"/>
                        <a:t>Sectors</a:t>
                      </a:r>
                    </a:p>
                  </a:txBody>
                  <a:tcPr/>
                </a:tc>
                <a:extLst>
                  <a:ext uri="{0D108BD9-81ED-4DB2-BD59-A6C34878D82A}">
                    <a16:rowId xmlns:a16="http://schemas.microsoft.com/office/drawing/2014/main" val="1298880148"/>
                  </a:ext>
                </a:extLst>
              </a:tr>
              <a:tr h="370840">
                <a:tc>
                  <a:txBody>
                    <a:bodyPr/>
                    <a:lstStyle/>
                    <a:p>
                      <a:r>
                        <a:rPr lang="en-GB" dirty="0"/>
                        <a:t>USA</a:t>
                      </a:r>
                    </a:p>
                  </a:txBody>
                  <a:tcPr/>
                </a:tc>
                <a:tc>
                  <a:txBody>
                    <a:bodyPr/>
                    <a:lstStyle/>
                    <a:p>
                      <a:pPr marL="285750" indent="-285750">
                        <a:buFont typeface="Arial" panose="020B0604020202020204" pitchFamily="34" charset="0"/>
                        <a:buChar char="•"/>
                      </a:pPr>
                      <a:r>
                        <a:rPr lang="en-GB" dirty="0"/>
                        <a:t>Others</a:t>
                      </a:r>
                    </a:p>
                    <a:p>
                      <a:pPr marL="285750" indent="-285750">
                        <a:buFont typeface="Arial" panose="020B0604020202020204" pitchFamily="34" charset="0"/>
                        <a:buChar char="•"/>
                      </a:pPr>
                      <a:r>
                        <a:rPr lang="en-GB" dirty="0"/>
                        <a:t>Social, Finance, Analytics, Advertising</a:t>
                      </a:r>
                    </a:p>
                    <a:p>
                      <a:pPr marL="285750" indent="-285750">
                        <a:buFont typeface="Arial" panose="020B0604020202020204" pitchFamily="34" charset="0"/>
                        <a:buChar char="•"/>
                      </a:pPr>
                      <a:r>
                        <a:rPr lang="en-GB" dirty="0"/>
                        <a:t>Cleantech / Semiconductors</a:t>
                      </a:r>
                    </a:p>
                  </a:txBody>
                  <a:tcPr/>
                </a:tc>
                <a:extLst>
                  <a:ext uri="{0D108BD9-81ED-4DB2-BD59-A6C34878D82A}">
                    <a16:rowId xmlns:a16="http://schemas.microsoft.com/office/drawing/2014/main" val="2528347795"/>
                  </a:ext>
                </a:extLst>
              </a:tr>
              <a:tr h="370840">
                <a:tc>
                  <a:txBody>
                    <a:bodyPr/>
                    <a:lstStyle/>
                    <a:p>
                      <a:r>
                        <a:rPr lang="en-GB" dirty="0"/>
                        <a:t>GBR</a:t>
                      </a:r>
                    </a:p>
                  </a:txBody>
                  <a:tcPr/>
                </a:tc>
                <a:tc>
                  <a:txBody>
                    <a:bodyPr/>
                    <a:lstStyle/>
                    <a:p>
                      <a:pPr marL="285750" indent="-285750">
                        <a:buFont typeface="Arial" panose="020B0604020202020204" pitchFamily="34" charset="0"/>
                        <a:buChar char="•"/>
                      </a:pPr>
                      <a:r>
                        <a:rPr lang="en-GB" sz="1800" kern="1200" dirty="0">
                          <a:solidFill>
                            <a:schemeClr val="dk1"/>
                          </a:solidFill>
                          <a:latin typeface="+mn-lt"/>
                          <a:ea typeface="+mn-ea"/>
                          <a:cs typeface="+mn-cs"/>
                        </a:rPr>
                        <a:t>Others</a:t>
                      </a:r>
                    </a:p>
                    <a:p>
                      <a:pPr marL="285750" indent="-285750">
                        <a:buFont typeface="Arial" panose="020B0604020202020204" pitchFamily="34" charset="0"/>
                        <a:buChar char="•"/>
                      </a:pPr>
                      <a:r>
                        <a:rPr lang="en-GB" sz="1800" kern="1200" dirty="0">
                          <a:solidFill>
                            <a:schemeClr val="dk1"/>
                          </a:solidFill>
                          <a:latin typeface="+mn-lt"/>
                          <a:ea typeface="+mn-ea"/>
                          <a:cs typeface="+mn-cs"/>
                        </a:rPr>
                        <a:t>Social, Finance, Analytics, Advertising</a:t>
                      </a:r>
                    </a:p>
                    <a:p>
                      <a:pPr marL="285750" indent="-285750">
                        <a:buFont typeface="Arial" panose="020B0604020202020204" pitchFamily="34" charset="0"/>
                        <a:buChar char="•"/>
                      </a:pPr>
                      <a:r>
                        <a:rPr lang="en-GB" sz="1800" kern="1200" dirty="0">
                          <a:solidFill>
                            <a:schemeClr val="dk1"/>
                          </a:solidFill>
                          <a:latin typeface="+mn-lt"/>
                          <a:ea typeface="+mn-ea"/>
                          <a:cs typeface="+mn-cs"/>
                        </a:rPr>
                        <a:t>Cleantech / Semiconductors</a:t>
                      </a:r>
                    </a:p>
                  </a:txBody>
                  <a:tcPr/>
                </a:tc>
                <a:extLst>
                  <a:ext uri="{0D108BD9-81ED-4DB2-BD59-A6C34878D82A}">
                    <a16:rowId xmlns:a16="http://schemas.microsoft.com/office/drawing/2014/main" val="1467708594"/>
                  </a:ext>
                </a:extLst>
              </a:tr>
              <a:tr h="370840">
                <a:tc>
                  <a:txBody>
                    <a:bodyPr/>
                    <a:lstStyle/>
                    <a:p>
                      <a:r>
                        <a:rPr lang="en-GB" dirty="0"/>
                        <a:t>IND</a:t>
                      </a:r>
                    </a:p>
                  </a:txBody>
                  <a:tcPr/>
                </a:tc>
                <a:tc>
                  <a:txBody>
                    <a:bodyPr/>
                    <a:lstStyle/>
                    <a:p>
                      <a:pPr marL="285750" indent="-285750">
                        <a:buFont typeface="Arial" panose="020B0604020202020204" pitchFamily="34" charset="0"/>
                        <a:buChar char="•"/>
                      </a:pPr>
                      <a:r>
                        <a:rPr lang="en-GB" dirty="0"/>
                        <a:t>Others</a:t>
                      </a:r>
                    </a:p>
                    <a:p>
                      <a:pPr marL="285750" indent="-285750">
                        <a:buFont typeface="Arial" panose="020B0604020202020204" pitchFamily="34" charset="0"/>
                        <a:buChar char="•"/>
                      </a:pPr>
                      <a:r>
                        <a:rPr lang="en-GB" dirty="0"/>
                        <a:t>Social, Finance, Analytics, Advertising</a:t>
                      </a:r>
                    </a:p>
                    <a:p>
                      <a:pPr marL="285750" indent="-285750">
                        <a:buFont typeface="Arial" panose="020B0604020202020204" pitchFamily="34" charset="0"/>
                        <a:buChar char="•"/>
                      </a:pPr>
                      <a:r>
                        <a:rPr lang="en-GB" dirty="0"/>
                        <a:t>News, Search and Messaging</a:t>
                      </a:r>
                    </a:p>
                  </a:txBody>
                  <a:tcPr/>
                </a:tc>
                <a:extLst>
                  <a:ext uri="{0D108BD9-81ED-4DB2-BD59-A6C34878D82A}">
                    <a16:rowId xmlns:a16="http://schemas.microsoft.com/office/drawing/2014/main" val="3863639161"/>
                  </a:ext>
                </a:extLst>
              </a:tr>
            </a:tbl>
          </a:graphicData>
        </a:graphic>
      </p:graphicFrame>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GB" sz="1400" dirty="0"/>
              <a:t>Spark Funds, an asset management company, is looking for an investment in few companies.</a:t>
            </a:r>
          </a:p>
          <a:p>
            <a:pPr marL="0" indent="0">
              <a:buNone/>
            </a:pPr>
            <a:r>
              <a:rPr lang="en-GB" sz="1400" dirty="0"/>
              <a:t>The overall strategy is to invest where most other investors are investing with best sectors and countries </a:t>
            </a:r>
          </a:p>
          <a:p>
            <a:pPr marL="0" indent="0">
              <a:buNone/>
            </a:pPr>
            <a:endParaRPr lang="en-GB" sz="1400" dirty="0"/>
          </a:p>
          <a:p>
            <a:pPr marL="0" indent="0">
              <a:buNone/>
            </a:pPr>
            <a:r>
              <a:rPr lang="en-GB" sz="1400" b="1" dirty="0"/>
              <a:t>Business Constraints:</a:t>
            </a:r>
          </a:p>
          <a:p>
            <a:r>
              <a:rPr lang="en-GB" sz="1400" dirty="0"/>
              <a:t>It wants to invest between 5 to 15 million USD per round of investment</a:t>
            </a:r>
          </a:p>
          <a:p>
            <a:r>
              <a:rPr lang="en-GB" sz="1400" dirty="0"/>
              <a:t>It wants to invest only in English-speaking countries because of the ease of communication with the companies it would invest in</a:t>
            </a:r>
          </a:p>
          <a:p>
            <a:pPr marL="0" indent="0">
              <a:buNone/>
            </a:pPr>
            <a:r>
              <a:rPr lang="en-GB" sz="1400" b="1" dirty="0"/>
              <a:t>Business Objective:</a:t>
            </a:r>
          </a:p>
          <a:p>
            <a:pPr marL="0" indent="0">
              <a:buNone/>
            </a:pPr>
            <a:r>
              <a:rPr lang="en-GB" sz="1400" dirty="0"/>
              <a:t>The objective is to identify the best sectors, countries, and a suitable investment type for making investments. The overall strategy is to invest where others are investing, implying that the 'best' sectors and countries are the ones 'where most investors are investing’.</a:t>
            </a:r>
          </a:p>
          <a:p>
            <a:pPr marL="0" indent="0">
              <a:buNone/>
            </a:pPr>
            <a:r>
              <a:rPr lang="en-GB" sz="1400" b="1" dirty="0"/>
              <a:t>Goals of data analysis:</a:t>
            </a:r>
          </a:p>
          <a:p>
            <a:pPr lvl="1"/>
            <a:r>
              <a:rPr lang="en-GB" sz="1400" dirty="0"/>
              <a:t>Investment type analysis</a:t>
            </a:r>
          </a:p>
          <a:p>
            <a:pPr lvl="1"/>
            <a:r>
              <a:rPr lang="en-GB" sz="1400" dirty="0"/>
              <a:t>Country analysis</a:t>
            </a:r>
          </a:p>
          <a:p>
            <a:pPr lvl="1"/>
            <a:r>
              <a:rPr lang="en-GB" sz="1400" dirty="0"/>
              <a:t>Sector analysis</a:t>
            </a:r>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a:t>Spark Fund - Investment Analysis</a:t>
            </a:r>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lstStyle/>
          <a:p>
            <a:r>
              <a:rPr lang="en-IN" sz="2800" b="1" dirty="0"/>
              <a:t>Problem solving methodology</a:t>
            </a:r>
            <a:endParaRPr lang="en-IN" sz="2800" dirty="0"/>
          </a:p>
        </p:txBody>
      </p:sp>
      <p:pic>
        <p:nvPicPr>
          <p:cNvPr id="8" name="Content Placeholder 7">
            <a:extLst>
              <a:ext uri="{FF2B5EF4-FFF2-40B4-BE49-F238E27FC236}">
                <a16:creationId xmlns:a16="http://schemas.microsoft.com/office/drawing/2014/main" id="{403C942F-F2D5-4399-848F-F9244226A1A2}"/>
              </a:ext>
            </a:extLst>
          </p:cNvPr>
          <p:cNvPicPr>
            <a:picLocks noGrp="1" noChangeAspect="1"/>
          </p:cNvPicPr>
          <p:nvPr>
            <p:ph idx="1"/>
          </p:nvPr>
        </p:nvPicPr>
        <p:blipFill>
          <a:blip r:embed="rId2"/>
          <a:stretch>
            <a:fillRect/>
          </a:stretch>
        </p:blipFill>
        <p:spPr>
          <a:xfrm>
            <a:off x="2067951" y="1266092"/>
            <a:ext cx="7948246" cy="5233182"/>
          </a:xfrm>
          <a:prstGeom prst="rect">
            <a:avLst/>
          </a:prstGeom>
        </p:spPr>
      </p:pic>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dirty="0"/>
              <a:t>Data For Analysis</a:t>
            </a:r>
          </a:p>
        </p:txBody>
      </p:sp>
      <p:sp>
        <p:nvSpPr>
          <p:cNvPr id="3" name="Content Placeholder 2"/>
          <p:cNvSpPr>
            <a:spLocks noGrp="1"/>
          </p:cNvSpPr>
          <p:nvPr>
            <p:ph idx="1"/>
          </p:nvPr>
        </p:nvSpPr>
        <p:spPr/>
        <p:txBody>
          <a:bodyPr>
            <a:normAutofit/>
          </a:bodyPr>
          <a:lstStyle/>
          <a:p>
            <a:pPr marL="0" indent="0">
              <a:buNone/>
            </a:pPr>
            <a:r>
              <a:rPr lang="en-IN" sz="1600" dirty="0"/>
              <a:t>R</a:t>
            </a:r>
            <a:r>
              <a:rPr lang="en-GB" sz="1600" dirty="0"/>
              <a:t>eal investment data is taken from </a:t>
            </a:r>
            <a:r>
              <a:rPr lang="en-GB" sz="1600" b="1" dirty="0"/>
              <a:t>crunchbase.com</a:t>
            </a:r>
          </a:p>
          <a:p>
            <a:pPr marL="0" indent="0">
              <a:buNone/>
            </a:pPr>
            <a:endParaRPr lang="en-GB" sz="1600" dirty="0"/>
          </a:p>
          <a:p>
            <a:pPr marL="0" indent="0">
              <a:buNone/>
            </a:pPr>
            <a:r>
              <a:rPr lang="en-GB" sz="1400" dirty="0"/>
              <a:t>1. Company details: File with basic data of companies</a:t>
            </a:r>
          </a:p>
          <a:p>
            <a:pPr marL="0" indent="0">
              <a:buNone/>
            </a:pPr>
            <a:r>
              <a:rPr lang="en-GB" sz="1400" dirty="0"/>
              <a:t>2. Funding round details: File with data containing Type of funding – venture, angel, private equity etc., Date of funding and Money raised in funding (USD)</a:t>
            </a:r>
          </a:p>
          <a:p>
            <a:pPr marL="0" indent="0">
              <a:buNone/>
            </a:pPr>
            <a:r>
              <a:rPr lang="en-GB" sz="1400" dirty="0"/>
              <a:t>3. Sector Classification: mapping file maps the numerous sector category names in the companies table </a:t>
            </a:r>
          </a:p>
          <a:p>
            <a:pPr marL="0" indent="0">
              <a:buNone/>
            </a:pPr>
            <a:r>
              <a:rPr lang="en-GB" sz="1400" dirty="0"/>
              <a:t>4. English Speaking countries reference document</a:t>
            </a:r>
          </a:p>
          <a:p>
            <a:pPr marL="0" indent="0">
              <a:buNone/>
            </a:pPr>
            <a:endParaRPr lang="en-GB" sz="1400" dirty="0"/>
          </a:p>
          <a:p>
            <a:pPr marL="0" indent="0">
              <a:buNone/>
            </a:pPr>
            <a:r>
              <a:rPr lang="en-IN" sz="1400" b="1" dirty="0"/>
              <a:t>Data Cleansing Process:</a:t>
            </a:r>
          </a:p>
          <a:p>
            <a:pPr marL="342900" indent="-342900">
              <a:buAutoNum type="arabicPeriod"/>
            </a:pPr>
            <a:r>
              <a:rPr lang="en-IN" sz="1400" dirty="0"/>
              <a:t>Removed rows having null values from all the files which is not required for analysis.</a:t>
            </a:r>
          </a:p>
          <a:p>
            <a:pPr marL="342900" indent="-342900">
              <a:buAutoNum type="arabicPeriod"/>
            </a:pPr>
            <a:r>
              <a:rPr lang="en-IN" sz="1400" dirty="0"/>
              <a:t>Removed columns having null values from all the files which is not required for analysis.</a:t>
            </a:r>
          </a:p>
          <a:p>
            <a:pPr marL="0" indent="0">
              <a:buNone/>
            </a:pPr>
            <a:endParaRPr lang="en-IN" sz="1400" dirty="0"/>
          </a:p>
        </p:txBody>
      </p:sp>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t>Funding</a:t>
            </a:r>
            <a:r>
              <a:rPr lang="en-IN" b="1" dirty="0"/>
              <a:t> </a:t>
            </a:r>
            <a:r>
              <a:rPr lang="en-IN" sz="2800" b="1" dirty="0"/>
              <a:t>Type Analysis</a:t>
            </a:r>
            <a:endParaRPr lang="en-IN" sz="2800" dirty="0"/>
          </a:p>
        </p:txBody>
      </p:sp>
      <p:sp>
        <p:nvSpPr>
          <p:cNvPr id="3" name="Content Placeholder 2"/>
          <p:cNvSpPr>
            <a:spLocks noGrp="1"/>
          </p:cNvSpPr>
          <p:nvPr>
            <p:ph idx="1"/>
          </p:nvPr>
        </p:nvSpPr>
        <p:spPr/>
        <p:txBody>
          <a:bodyPr>
            <a:normAutofit/>
          </a:bodyPr>
          <a:lstStyle/>
          <a:p>
            <a:endParaRPr lang="en-GB" sz="1400" dirty="0"/>
          </a:p>
          <a:p>
            <a:r>
              <a:rPr lang="en-GB" sz="1400" dirty="0"/>
              <a:t>There are 14 different types of investments.</a:t>
            </a:r>
          </a:p>
          <a:p>
            <a:r>
              <a:rPr lang="en-GB" sz="1400" dirty="0"/>
              <a:t>Spark Funds wants to invest  between 5 to 15 million</a:t>
            </a:r>
          </a:p>
          <a:p>
            <a:pPr marL="0" indent="0">
              <a:spcBef>
                <a:spcPts val="0"/>
              </a:spcBef>
              <a:buNone/>
            </a:pPr>
            <a:r>
              <a:rPr lang="en-GB" sz="1400" dirty="0"/>
              <a:t>      USD per investment.</a:t>
            </a:r>
          </a:p>
          <a:p>
            <a:pPr marL="0">
              <a:spcBef>
                <a:spcPts val="0"/>
              </a:spcBef>
            </a:pPr>
            <a:endParaRPr lang="en-GB" sz="1400" dirty="0"/>
          </a:p>
          <a:p>
            <a:pPr marL="0">
              <a:spcBef>
                <a:spcPts val="0"/>
              </a:spcBef>
            </a:pPr>
            <a:r>
              <a:rPr lang="en-GB" sz="1400" dirty="0"/>
              <a:t>Angel and Seed type of investments have average </a:t>
            </a:r>
          </a:p>
          <a:p>
            <a:pPr marL="0" indent="0">
              <a:spcBef>
                <a:spcPts val="0"/>
              </a:spcBef>
              <a:buNone/>
            </a:pPr>
            <a:r>
              <a:rPr lang="en-GB" sz="1400" dirty="0"/>
              <a:t>     funding amount less than 5 Millions.</a:t>
            </a:r>
          </a:p>
          <a:p>
            <a:r>
              <a:rPr lang="en-GB" sz="1400" dirty="0"/>
              <a:t>Private Equity have average funding amount more than 15 Millions.</a:t>
            </a:r>
          </a:p>
          <a:p>
            <a:r>
              <a:rPr lang="en-GB" sz="1400" b="1" dirty="0"/>
              <a:t>Venture</a:t>
            </a:r>
            <a:r>
              <a:rPr lang="en-GB" sz="1400" dirty="0"/>
              <a:t> is most suitable investment Spark Fund can invest</a:t>
            </a:r>
          </a:p>
          <a:p>
            <a:pPr marL="0" indent="0">
              <a:spcBef>
                <a:spcPts val="0"/>
              </a:spcBef>
              <a:buNone/>
            </a:pPr>
            <a:r>
              <a:rPr lang="en-GB" sz="1400" dirty="0"/>
              <a:t>      as average amount is between 5 to 15 Millions.</a:t>
            </a:r>
            <a:endParaRPr lang="en-IN" sz="1400" dirty="0"/>
          </a:p>
        </p:txBody>
      </p:sp>
      <p:pic>
        <p:nvPicPr>
          <p:cNvPr id="7" name="Picture 6">
            <a:extLst>
              <a:ext uri="{FF2B5EF4-FFF2-40B4-BE49-F238E27FC236}">
                <a16:creationId xmlns:a16="http://schemas.microsoft.com/office/drawing/2014/main" id="{489F8B30-1FB0-47D7-985A-E5F0965CD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5426" y="2005721"/>
            <a:ext cx="5857461" cy="4042670"/>
          </a:xfrm>
          <a:prstGeom prst="rect">
            <a:avLst/>
          </a:prstGeom>
        </p:spPr>
      </p:pic>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GB" sz="1700" dirty="0"/>
              <a:t>Spark Funds wants top 9 countries based on the</a:t>
            </a:r>
          </a:p>
          <a:p>
            <a:pPr marL="0" indent="0">
              <a:buNone/>
            </a:pPr>
            <a:r>
              <a:rPr lang="en-GB" sz="1700" dirty="0"/>
              <a:t> total investment amount each country</a:t>
            </a:r>
          </a:p>
          <a:p>
            <a:pPr marL="0" indent="0">
              <a:buNone/>
            </a:pPr>
            <a:r>
              <a:rPr lang="en-GB" sz="1700" dirty="0"/>
              <a:t> has received.</a:t>
            </a:r>
          </a:p>
          <a:p>
            <a:r>
              <a:rPr lang="en-GB" sz="1700" dirty="0"/>
              <a:t>USA tops among all the countries based on</a:t>
            </a:r>
          </a:p>
          <a:p>
            <a:pPr marL="0" indent="0">
              <a:buNone/>
            </a:pPr>
            <a:r>
              <a:rPr lang="en-GB" sz="1700" dirty="0"/>
              <a:t> the total investment amount received.</a:t>
            </a:r>
          </a:p>
          <a:p>
            <a:pPr marL="0" indent="0">
              <a:buNone/>
            </a:pPr>
            <a:endParaRPr lang="en-GB" sz="1800" dirty="0"/>
          </a:p>
          <a:p>
            <a:r>
              <a:rPr lang="en-GB" sz="1800" dirty="0"/>
              <a:t>Identifying top 3 English Speaking Countries.</a:t>
            </a:r>
          </a:p>
          <a:p>
            <a:pPr marL="0" indent="0">
              <a:buNone/>
            </a:pPr>
            <a:endParaRPr lang="en-GB" sz="1800" dirty="0"/>
          </a:p>
          <a:p>
            <a:pPr marL="0" indent="0">
              <a:buNone/>
            </a:pPr>
            <a:r>
              <a:rPr lang="en-GB" sz="1800" dirty="0"/>
              <a:t>China tops 2nd based on total investment, but </a:t>
            </a:r>
          </a:p>
          <a:p>
            <a:pPr marL="0" indent="0">
              <a:buNone/>
            </a:pPr>
            <a:r>
              <a:rPr lang="en-GB" sz="1800" dirty="0"/>
              <a:t>since it is not English speaking country, </a:t>
            </a:r>
          </a:p>
          <a:p>
            <a:pPr marL="0" indent="0">
              <a:buNone/>
            </a:pPr>
            <a:r>
              <a:rPr lang="en-GB" sz="1800" dirty="0"/>
              <a:t>data for China won't be considered.</a:t>
            </a:r>
          </a:p>
          <a:p>
            <a:pPr marL="0" indent="0">
              <a:buNone/>
            </a:pPr>
            <a:endParaRPr lang="en-GB" sz="1600" dirty="0"/>
          </a:p>
          <a:p>
            <a:pPr marL="0" indent="0">
              <a:buNone/>
            </a:pPr>
            <a:r>
              <a:rPr lang="en-GB" sz="1600" dirty="0"/>
              <a:t>1. Top English-speaking country	 : USA             </a:t>
            </a:r>
          </a:p>
          <a:p>
            <a:pPr marL="0" indent="0">
              <a:buNone/>
            </a:pPr>
            <a:r>
              <a:rPr lang="en-GB" sz="1600" dirty="0"/>
              <a:t>2. Second English-speaking country	: GBR</a:t>
            </a:r>
          </a:p>
          <a:p>
            <a:pPr marL="0" indent="0">
              <a:buNone/>
            </a:pPr>
            <a:r>
              <a:rPr lang="en-GB" sz="1600" dirty="0"/>
              <a:t>3. Third English-speaking country :  IND</a:t>
            </a:r>
            <a:endParaRPr lang="en-IN" sz="1600" dirty="0"/>
          </a:p>
          <a:p>
            <a:pPr marL="0" indent="0">
              <a:buNone/>
            </a:pPr>
            <a:endParaRPr lang="en-IN" sz="1800" dirty="0"/>
          </a:p>
        </p:txBody>
      </p:sp>
      <p:sp>
        <p:nvSpPr>
          <p:cNvPr id="6" name="Title 1"/>
          <p:cNvSpPr>
            <a:spLocks noGrp="1"/>
          </p:cNvSpPr>
          <p:nvPr>
            <p:ph type="title"/>
          </p:nvPr>
        </p:nvSpPr>
        <p:spPr>
          <a:xfrm>
            <a:off x="1136469" y="640080"/>
            <a:ext cx="9313817" cy="856138"/>
          </a:xfrm>
        </p:spPr>
        <p:txBody>
          <a:bodyPr/>
          <a:lstStyle/>
          <a:p>
            <a:r>
              <a:rPr lang="en-IN" b="1" dirty="0"/>
              <a:t> </a:t>
            </a:r>
            <a:r>
              <a:rPr lang="en-IN" sz="2800" dirty="0"/>
              <a:t>Country Analysis</a:t>
            </a:r>
          </a:p>
        </p:txBody>
      </p:sp>
      <p:graphicFrame>
        <p:nvGraphicFramePr>
          <p:cNvPr id="4" name="Table 3">
            <a:extLst>
              <a:ext uri="{FF2B5EF4-FFF2-40B4-BE49-F238E27FC236}">
                <a16:creationId xmlns:a16="http://schemas.microsoft.com/office/drawing/2014/main" id="{4D1BBF64-BF87-4130-B471-6E60CE74B3A3}"/>
              </a:ext>
            </a:extLst>
          </p:cNvPr>
          <p:cNvGraphicFramePr>
            <a:graphicFrameLocks noGrp="1"/>
          </p:cNvGraphicFramePr>
          <p:nvPr>
            <p:extLst>
              <p:ext uri="{D42A27DB-BD31-4B8C-83A1-F6EECF244321}">
                <p14:modId xmlns:p14="http://schemas.microsoft.com/office/powerpoint/2010/main" val="4128380029"/>
              </p:ext>
            </p:extLst>
          </p:nvPr>
        </p:nvGraphicFramePr>
        <p:xfrm>
          <a:off x="4863546" y="2079835"/>
          <a:ext cx="5446644" cy="3480354"/>
        </p:xfrm>
        <a:graphic>
          <a:graphicData uri="http://schemas.openxmlformats.org/drawingml/2006/table">
            <a:tbl>
              <a:tblPr firstRow="1" bandRow="1">
                <a:tableStyleId>{5C22544A-7EE6-4342-B048-85BDC9FD1C3A}</a:tableStyleId>
              </a:tblPr>
              <a:tblGrid>
                <a:gridCol w="2723322">
                  <a:extLst>
                    <a:ext uri="{9D8B030D-6E8A-4147-A177-3AD203B41FA5}">
                      <a16:colId xmlns:a16="http://schemas.microsoft.com/office/drawing/2014/main" val="2253727328"/>
                    </a:ext>
                  </a:extLst>
                </a:gridCol>
                <a:gridCol w="2723322">
                  <a:extLst>
                    <a:ext uri="{9D8B030D-6E8A-4147-A177-3AD203B41FA5}">
                      <a16:colId xmlns:a16="http://schemas.microsoft.com/office/drawing/2014/main" val="4127664266"/>
                    </a:ext>
                  </a:extLst>
                </a:gridCol>
              </a:tblGrid>
              <a:tr h="0">
                <a:tc>
                  <a:txBody>
                    <a:bodyPr/>
                    <a:lstStyle/>
                    <a:p>
                      <a:pPr algn="ctr"/>
                      <a:r>
                        <a:rPr lang="en-GB" dirty="0"/>
                        <a:t>Country</a:t>
                      </a:r>
                    </a:p>
                  </a:txBody>
                  <a:tcPr/>
                </a:tc>
                <a:tc>
                  <a:txBody>
                    <a:bodyPr/>
                    <a:lstStyle/>
                    <a:p>
                      <a:pPr algn="ctr"/>
                      <a:r>
                        <a:rPr lang="en-GB" dirty="0"/>
                        <a:t>Amount in USD</a:t>
                      </a:r>
                    </a:p>
                  </a:txBody>
                  <a:tcPr/>
                </a:tc>
                <a:extLst>
                  <a:ext uri="{0D108BD9-81ED-4DB2-BD59-A6C34878D82A}">
                    <a16:rowId xmlns:a16="http://schemas.microsoft.com/office/drawing/2014/main" val="677935387"/>
                  </a:ext>
                </a:extLst>
              </a:tr>
              <a:tr h="346066">
                <a:tc>
                  <a:txBody>
                    <a:bodyPr/>
                    <a:lstStyle/>
                    <a:p>
                      <a:pPr algn="ctr" fontAlgn="ctr"/>
                      <a:r>
                        <a:rPr lang="en-GB" sz="1400" b="0" i="0" u="none" strike="noStrike" dirty="0">
                          <a:solidFill>
                            <a:srgbClr val="000000"/>
                          </a:solidFill>
                          <a:effectLst/>
                          <a:latin typeface="Arial" panose="020B0604020202020204" pitchFamily="34" charset="0"/>
                          <a:cs typeface="Arial" panose="020B0604020202020204" pitchFamily="34" charset="0"/>
                        </a:rPr>
                        <a:t>USA</a:t>
                      </a:r>
                    </a:p>
                  </a:txBody>
                  <a:tcPr marL="9525" marR="9525" marT="9525" marB="0" anchor="ctr"/>
                </a:tc>
                <a:tc>
                  <a:txBody>
                    <a:bodyPr/>
                    <a:lstStyle/>
                    <a:p>
                      <a:pPr algn="ctr" fontAlgn="b"/>
                      <a:r>
                        <a:rPr lang="en-GB" sz="1400" b="0" i="0" u="none" strike="noStrike" dirty="0">
                          <a:solidFill>
                            <a:srgbClr val="000000"/>
                          </a:solidFill>
                          <a:effectLst/>
                          <a:latin typeface="Arial" panose="020B0604020202020204" pitchFamily="34" charset="0"/>
                          <a:cs typeface="Arial" panose="020B0604020202020204" pitchFamily="34" charset="0"/>
                        </a:rPr>
                        <a:t>419,443,200,000.00</a:t>
                      </a:r>
                    </a:p>
                  </a:txBody>
                  <a:tcPr marL="9525" marR="9525" marT="9525" marB="0" anchor="b"/>
                </a:tc>
                <a:extLst>
                  <a:ext uri="{0D108BD9-81ED-4DB2-BD59-A6C34878D82A}">
                    <a16:rowId xmlns:a16="http://schemas.microsoft.com/office/drawing/2014/main" val="2629622938"/>
                  </a:ext>
                </a:extLst>
              </a:tr>
              <a:tr h="346066">
                <a:tc>
                  <a:txBody>
                    <a:bodyPr/>
                    <a:lstStyle/>
                    <a:p>
                      <a:pPr algn="ctr" fontAlgn="ctr"/>
                      <a:r>
                        <a:rPr lang="en-GB" sz="1400" b="0" i="0" u="none" strike="noStrike">
                          <a:solidFill>
                            <a:srgbClr val="000000"/>
                          </a:solidFill>
                          <a:effectLst/>
                          <a:latin typeface="Arial" panose="020B0604020202020204" pitchFamily="34" charset="0"/>
                          <a:cs typeface="Arial" panose="020B0604020202020204" pitchFamily="34" charset="0"/>
                        </a:rPr>
                        <a:t>CHN</a:t>
                      </a:r>
                    </a:p>
                  </a:txBody>
                  <a:tcPr marL="9525" marR="9525" marT="9525" marB="0" anchor="ctr"/>
                </a:tc>
                <a:tc>
                  <a:txBody>
                    <a:bodyPr/>
                    <a:lstStyle/>
                    <a:p>
                      <a:pPr algn="ctr" fontAlgn="b"/>
                      <a:r>
                        <a:rPr lang="en-GB" sz="1400" b="0" i="0" u="none" strike="noStrike" dirty="0">
                          <a:solidFill>
                            <a:srgbClr val="000000"/>
                          </a:solidFill>
                          <a:effectLst/>
                          <a:latin typeface="Arial" panose="020B0604020202020204" pitchFamily="34" charset="0"/>
                          <a:cs typeface="Arial" panose="020B0604020202020204" pitchFamily="34" charset="0"/>
                        </a:rPr>
                        <a:t>36,950,870,000.00</a:t>
                      </a:r>
                    </a:p>
                  </a:txBody>
                  <a:tcPr marL="9525" marR="9525" marT="9525" marB="0" anchor="b"/>
                </a:tc>
                <a:extLst>
                  <a:ext uri="{0D108BD9-81ED-4DB2-BD59-A6C34878D82A}">
                    <a16:rowId xmlns:a16="http://schemas.microsoft.com/office/drawing/2014/main" val="3268949819"/>
                  </a:ext>
                </a:extLst>
              </a:tr>
              <a:tr h="346066">
                <a:tc>
                  <a:txBody>
                    <a:bodyPr/>
                    <a:lstStyle/>
                    <a:p>
                      <a:pPr algn="ctr" fontAlgn="ctr"/>
                      <a:r>
                        <a:rPr lang="en-GB" sz="1400" b="0" i="0" u="none" strike="noStrike">
                          <a:solidFill>
                            <a:srgbClr val="000000"/>
                          </a:solidFill>
                          <a:effectLst/>
                          <a:latin typeface="Arial" panose="020B0604020202020204" pitchFamily="34" charset="0"/>
                          <a:cs typeface="Arial" panose="020B0604020202020204" pitchFamily="34" charset="0"/>
                        </a:rPr>
                        <a:t>GBR</a:t>
                      </a:r>
                    </a:p>
                  </a:txBody>
                  <a:tcPr marL="9525" marR="9525" marT="9525" marB="0" anchor="ctr"/>
                </a:tc>
                <a:tc>
                  <a:txBody>
                    <a:bodyPr/>
                    <a:lstStyle/>
                    <a:p>
                      <a:pPr algn="ctr" fontAlgn="b"/>
                      <a:r>
                        <a:rPr lang="en-GB" sz="1400" b="0" i="0" u="none" strike="noStrike" dirty="0">
                          <a:solidFill>
                            <a:srgbClr val="000000"/>
                          </a:solidFill>
                          <a:effectLst/>
                          <a:latin typeface="Arial" panose="020B0604020202020204" pitchFamily="34" charset="0"/>
                          <a:cs typeface="Arial" panose="020B0604020202020204" pitchFamily="34" charset="0"/>
                        </a:rPr>
                        <a:t>19,235,530,000.00</a:t>
                      </a:r>
                    </a:p>
                  </a:txBody>
                  <a:tcPr marL="9525" marR="9525" marT="9525" marB="0" anchor="b"/>
                </a:tc>
                <a:extLst>
                  <a:ext uri="{0D108BD9-81ED-4DB2-BD59-A6C34878D82A}">
                    <a16:rowId xmlns:a16="http://schemas.microsoft.com/office/drawing/2014/main" val="109586962"/>
                  </a:ext>
                </a:extLst>
              </a:tr>
              <a:tr h="346066">
                <a:tc>
                  <a:txBody>
                    <a:bodyPr/>
                    <a:lstStyle/>
                    <a:p>
                      <a:pPr algn="ctr" fontAlgn="ctr"/>
                      <a:r>
                        <a:rPr lang="en-GB" sz="1400" b="0" i="0" u="none" strike="noStrike">
                          <a:solidFill>
                            <a:srgbClr val="000000"/>
                          </a:solidFill>
                          <a:effectLst/>
                          <a:latin typeface="Arial" panose="020B0604020202020204" pitchFamily="34" charset="0"/>
                          <a:cs typeface="Arial" panose="020B0604020202020204" pitchFamily="34" charset="0"/>
                        </a:rPr>
                        <a:t>IND</a:t>
                      </a:r>
                    </a:p>
                  </a:txBody>
                  <a:tcPr marL="9525" marR="9525" marT="9525" marB="0" anchor="ctr"/>
                </a:tc>
                <a:tc>
                  <a:txBody>
                    <a:bodyPr/>
                    <a:lstStyle/>
                    <a:p>
                      <a:pPr algn="ctr" fontAlgn="b"/>
                      <a:r>
                        <a:rPr lang="en-GB" sz="1400" b="0" i="0" u="none" strike="noStrike" dirty="0">
                          <a:solidFill>
                            <a:srgbClr val="000000"/>
                          </a:solidFill>
                          <a:effectLst/>
                          <a:latin typeface="Arial" panose="020B0604020202020204" pitchFamily="34" charset="0"/>
                          <a:cs typeface="Arial" panose="020B0604020202020204" pitchFamily="34" charset="0"/>
                        </a:rPr>
                        <a:t>14,167,810,000.00</a:t>
                      </a:r>
                    </a:p>
                  </a:txBody>
                  <a:tcPr marL="9525" marR="9525" marT="9525" marB="0" anchor="b"/>
                </a:tc>
                <a:extLst>
                  <a:ext uri="{0D108BD9-81ED-4DB2-BD59-A6C34878D82A}">
                    <a16:rowId xmlns:a16="http://schemas.microsoft.com/office/drawing/2014/main" val="951414429"/>
                  </a:ext>
                </a:extLst>
              </a:tr>
              <a:tr h="346066">
                <a:tc>
                  <a:txBody>
                    <a:bodyPr/>
                    <a:lstStyle/>
                    <a:p>
                      <a:pPr algn="ctr" fontAlgn="ctr"/>
                      <a:r>
                        <a:rPr lang="en-GB" sz="1400" b="0" i="0" u="none" strike="noStrike">
                          <a:solidFill>
                            <a:srgbClr val="000000"/>
                          </a:solidFill>
                          <a:effectLst/>
                          <a:latin typeface="Arial" panose="020B0604020202020204" pitchFamily="34" charset="0"/>
                          <a:cs typeface="Arial" panose="020B0604020202020204" pitchFamily="34" charset="0"/>
                        </a:rPr>
                        <a:t>CAN</a:t>
                      </a:r>
                    </a:p>
                  </a:txBody>
                  <a:tcPr marL="9525" marR="9525" marT="9525" marB="0" anchor="ctr"/>
                </a:tc>
                <a:tc>
                  <a:txBody>
                    <a:bodyPr/>
                    <a:lstStyle/>
                    <a:p>
                      <a:pPr algn="ctr" fontAlgn="b"/>
                      <a:r>
                        <a:rPr lang="en-GB" sz="1400" b="0" i="0" u="none" strike="noStrike" dirty="0">
                          <a:solidFill>
                            <a:srgbClr val="000000"/>
                          </a:solidFill>
                          <a:effectLst/>
                          <a:latin typeface="Arial" panose="020B0604020202020204" pitchFamily="34" charset="0"/>
                          <a:cs typeface="Arial" panose="020B0604020202020204" pitchFamily="34" charset="0"/>
                        </a:rPr>
                        <a:t>9,435,487,000.00</a:t>
                      </a:r>
                    </a:p>
                  </a:txBody>
                  <a:tcPr marL="9525" marR="9525" marT="9525" marB="0" anchor="b"/>
                </a:tc>
                <a:extLst>
                  <a:ext uri="{0D108BD9-81ED-4DB2-BD59-A6C34878D82A}">
                    <a16:rowId xmlns:a16="http://schemas.microsoft.com/office/drawing/2014/main" val="3672380038"/>
                  </a:ext>
                </a:extLst>
              </a:tr>
              <a:tr h="346066">
                <a:tc>
                  <a:txBody>
                    <a:bodyPr/>
                    <a:lstStyle/>
                    <a:p>
                      <a:pPr algn="ctr" fontAlgn="ctr"/>
                      <a:r>
                        <a:rPr lang="en-GB" sz="1400" b="0" i="0" u="none" strike="noStrike">
                          <a:solidFill>
                            <a:srgbClr val="000000"/>
                          </a:solidFill>
                          <a:effectLst/>
                          <a:latin typeface="Arial" panose="020B0604020202020204" pitchFamily="34" charset="0"/>
                          <a:cs typeface="Arial" panose="020B0604020202020204" pitchFamily="34" charset="0"/>
                        </a:rPr>
                        <a:t>FRA</a:t>
                      </a:r>
                    </a:p>
                  </a:txBody>
                  <a:tcPr marL="9525" marR="9525" marT="9525" marB="0" anchor="ctr"/>
                </a:tc>
                <a:tc>
                  <a:txBody>
                    <a:bodyPr/>
                    <a:lstStyle/>
                    <a:p>
                      <a:pPr algn="ctr" fontAlgn="b"/>
                      <a:r>
                        <a:rPr lang="en-GB" sz="1400" b="0" i="0" u="none" strike="noStrike" dirty="0">
                          <a:solidFill>
                            <a:srgbClr val="000000"/>
                          </a:solidFill>
                          <a:effectLst/>
                          <a:latin typeface="Arial" panose="020B0604020202020204" pitchFamily="34" charset="0"/>
                          <a:cs typeface="Arial" panose="020B0604020202020204" pitchFamily="34" charset="0"/>
                        </a:rPr>
                        <a:t>6,825,021,000.00</a:t>
                      </a:r>
                    </a:p>
                  </a:txBody>
                  <a:tcPr marL="9525" marR="9525" marT="9525" marB="0" anchor="b"/>
                </a:tc>
                <a:extLst>
                  <a:ext uri="{0D108BD9-81ED-4DB2-BD59-A6C34878D82A}">
                    <a16:rowId xmlns:a16="http://schemas.microsoft.com/office/drawing/2014/main" val="386432485"/>
                  </a:ext>
                </a:extLst>
              </a:tr>
              <a:tr h="346066">
                <a:tc>
                  <a:txBody>
                    <a:bodyPr/>
                    <a:lstStyle/>
                    <a:p>
                      <a:pPr algn="ctr" fontAlgn="ctr"/>
                      <a:r>
                        <a:rPr lang="en-GB" sz="1400" b="0" i="0" u="none" strike="noStrike">
                          <a:solidFill>
                            <a:srgbClr val="000000"/>
                          </a:solidFill>
                          <a:effectLst/>
                          <a:latin typeface="Arial" panose="020B0604020202020204" pitchFamily="34" charset="0"/>
                          <a:cs typeface="Arial" panose="020B0604020202020204" pitchFamily="34" charset="0"/>
                        </a:rPr>
                        <a:t>ISR</a:t>
                      </a:r>
                    </a:p>
                  </a:txBody>
                  <a:tcPr marL="9525" marR="9525" marT="9525" marB="0" anchor="ctr"/>
                </a:tc>
                <a:tc>
                  <a:txBody>
                    <a:bodyPr/>
                    <a:lstStyle/>
                    <a:p>
                      <a:pPr algn="ctr" fontAlgn="b"/>
                      <a:r>
                        <a:rPr lang="en-GB" sz="1400" b="0" i="0" u="none" strike="noStrike" dirty="0">
                          <a:solidFill>
                            <a:srgbClr val="000000"/>
                          </a:solidFill>
                          <a:effectLst/>
                          <a:latin typeface="Arial" panose="020B0604020202020204" pitchFamily="34" charset="0"/>
                          <a:cs typeface="Arial" panose="020B0604020202020204" pitchFamily="34" charset="0"/>
                        </a:rPr>
                        <a:t>6,551,761,000.00</a:t>
                      </a:r>
                    </a:p>
                  </a:txBody>
                  <a:tcPr marL="9525" marR="9525" marT="9525" marB="0" anchor="b"/>
                </a:tc>
                <a:extLst>
                  <a:ext uri="{0D108BD9-81ED-4DB2-BD59-A6C34878D82A}">
                    <a16:rowId xmlns:a16="http://schemas.microsoft.com/office/drawing/2014/main" val="213645199"/>
                  </a:ext>
                </a:extLst>
              </a:tr>
              <a:tr h="346066">
                <a:tc>
                  <a:txBody>
                    <a:bodyPr/>
                    <a:lstStyle/>
                    <a:p>
                      <a:pPr algn="ctr" fontAlgn="ctr"/>
                      <a:r>
                        <a:rPr lang="en-GB" sz="1400" b="0" i="0" u="none" strike="noStrike">
                          <a:solidFill>
                            <a:srgbClr val="000000"/>
                          </a:solidFill>
                          <a:effectLst/>
                          <a:latin typeface="Arial" panose="020B0604020202020204" pitchFamily="34" charset="0"/>
                          <a:cs typeface="Arial" panose="020B0604020202020204" pitchFamily="34" charset="0"/>
                        </a:rPr>
                        <a:t>DEU</a:t>
                      </a:r>
                    </a:p>
                  </a:txBody>
                  <a:tcPr marL="9525" marR="9525" marT="9525" marB="0" anchor="ctr"/>
                </a:tc>
                <a:tc>
                  <a:txBody>
                    <a:bodyPr/>
                    <a:lstStyle/>
                    <a:p>
                      <a:pPr algn="ctr" fontAlgn="b"/>
                      <a:r>
                        <a:rPr lang="en-GB" sz="1400" b="0" i="0" u="none" strike="noStrike" dirty="0">
                          <a:solidFill>
                            <a:srgbClr val="000000"/>
                          </a:solidFill>
                          <a:effectLst/>
                          <a:latin typeface="Arial" panose="020B0604020202020204" pitchFamily="34" charset="0"/>
                          <a:cs typeface="Arial" panose="020B0604020202020204" pitchFamily="34" charset="0"/>
                        </a:rPr>
                        <a:t>6,180,782,000.00</a:t>
                      </a:r>
                    </a:p>
                  </a:txBody>
                  <a:tcPr marL="9525" marR="9525" marT="9525" marB="0" anchor="b"/>
                </a:tc>
                <a:extLst>
                  <a:ext uri="{0D108BD9-81ED-4DB2-BD59-A6C34878D82A}">
                    <a16:rowId xmlns:a16="http://schemas.microsoft.com/office/drawing/2014/main" val="1664364147"/>
                  </a:ext>
                </a:extLst>
              </a:tr>
              <a:tr h="346066">
                <a:tc>
                  <a:txBody>
                    <a:bodyPr/>
                    <a:lstStyle/>
                    <a:p>
                      <a:pPr algn="ctr" fontAlgn="ctr"/>
                      <a:r>
                        <a:rPr lang="en-GB" sz="1400" b="0" i="0" u="none" strike="noStrike" dirty="0">
                          <a:solidFill>
                            <a:srgbClr val="000000"/>
                          </a:solidFill>
                          <a:effectLst/>
                          <a:latin typeface="Arial" panose="020B0604020202020204" pitchFamily="34" charset="0"/>
                          <a:cs typeface="Arial" panose="020B0604020202020204" pitchFamily="34" charset="0"/>
                        </a:rPr>
                        <a:t>JPN</a:t>
                      </a:r>
                    </a:p>
                  </a:txBody>
                  <a:tcPr marL="9525" marR="9525" marT="9525" marB="0" anchor="ctr"/>
                </a:tc>
                <a:tc>
                  <a:txBody>
                    <a:bodyPr/>
                    <a:lstStyle/>
                    <a:p>
                      <a:pPr algn="ctr" fontAlgn="b"/>
                      <a:r>
                        <a:rPr lang="en-GB" sz="1400" b="0" i="0" u="none" strike="noStrike" dirty="0">
                          <a:solidFill>
                            <a:srgbClr val="000000"/>
                          </a:solidFill>
                          <a:effectLst/>
                          <a:latin typeface="Arial" panose="020B0604020202020204" pitchFamily="34" charset="0"/>
                          <a:cs typeface="Arial" panose="020B0604020202020204" pitchFamily="34" charset="0"/>
                        </a:rPr>
                        <a:t>3,018,150,000.00</a:t>
                      </a:r>
                    </a:p>
                  </a:txBody>
                  <a:tcPr marL="9525" marR="9525" marT="9525" marB="0" anchor="b"/>
                </a:tc>
                <a:extLst>
                  <a:ext uri="{0D108BD9-81ED-4DB2-BD59-A6C34878D82A}">
                    <a16:rowId xmlns:a16="http://schemas.microsoft.com/office/drawing/2014/main" val="1771460619"/>
                  </a:ext>
                </a:extLst>
              </a:tr>
            </a:tbl>
          </a:graphicData>
        </a:graphic>
      </p:graphicFrame>
    </p:spTree>
    <p:extLst>
      <p:ext uri="{BB962C8B-B14F-4D97-AF65-F5344CB8AC3E}">
        <p14:creationId xmlns:p14="http://schemas.microsoft.com/office/powerpoint/2010/main" val="1739856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dirty="0"/>
              <a:t>Country Analysis</a:t>
            </a:r>
          </a:p>
        </p:txBody>
      </p:sp>
      <p:sp>
        <p:nvSpPr>
          <p:cNvPr id="3" name="Content Placeholder 2"/>
          <p:cNvSpPr>
            <a:spLocks noGrp="1"/>
          </p:cNvSpPr>
          <p:nvPr>
            <p:ph idx="1"/>
          </p:nvPr>
        </p:nvSpPr>
        <p:spPr>
          <a:xfrm>
            <a:off x="404949" y="1854926"/>
            <a:ext cx="11168742" cy="4344261"/>
          </a:xfrm>
        </p:spPr>
        <p:txBody>
          <a:bodyPr>
            <a:normAutofit/>
          </a:bodyPr>
          <a:lstStyle/>
          <a:p>
            <a:pPr>
              <a:spcBef>
                <a:spcPts val="0"/>
              </a:spcBef>
            </a:pPr>
            <a:r>
              <a:rPr lang="en-GB" sz="1400" dirty="0"/>
              <a:t>USA tops among all the countries based on the total investment</a:t>
            </a:r>
          </a:p>
          <a:p>
            <a:pPr marL="0" indent="0">
              <a:spcBef>
                <a:spcPts val="0"/>
              </a:spcBef>
              <a:buNone/>
            </a:pPr>
            <a:r>
              <a:rPr lang="en-GB" sz="1400" dirty="0"/>
              <a:t>     amount received.</a:t>
            </a:r>
          </a:p>
          <a:p>
            <a:pPr marL="0" indent="0">
              <a:spcBef>
                <a:spcPts val="0"/>
              </a:spcBef>
              <a:buNone/>
            </a:pPr>
            <a:endParaRPr lang="en-GB" sz="1400" dirty="0"/>
          </a:p>
          <a:p>
            <a:pPr>
              <a:spcBef>
                <a:spcPts val="0"/>
              </a:spcBef>
            </a:pPr>
            <a:r>
              <a:rPr lang="en-GB" sz="1400" dirty="0"/>
              <a:t>China follows the second, but is not an English speaking Country.</a:t>
            </a:r>
          </a:p>
          <a:p>
            <a:endParaRPr lang="en-GB" sz="1400" dirty="0"/>
          </a:p>
          <a:p>
            <a:pPr>
              <a:spcBef>
                <a:spcPts val="0"/>
              </a:spcBef>
            </a:pPr>
            <a:r>
              <a:rPr lang="en-GB" sz="1400" dirty="0"/>
              <a:t>United Kingdom (GBR) and India (IND) tops as 2nd and 3rd </a:t>
            </a:r>
          </a:p>
          <a:p>
            <a:pPr marL="0" indent="0">
              <a:spcBef>
                <a:spcPts val="0"/>
              </a:spcBef>
              <a:buNone/>
            </a:pPr>
            <a:r>
              <a:rPr lang="en-GB" sz="1400" dirty="0"/>
              <a:t>     among top 9 countries.</a:t>
            </a:r>
          </a:p>
          <a:p>
            <a:pPr marL="0" indent="0">
              <a:spcBef>
                <a:spcPts val="0"/>
              </a:spcBef>
              <a:buNone/>
            </a:pPr>
            <a:endParaRPr lang="en-GB" sz="1400" dirty="0"/>
          </a:p>
          <a:p>
            <a:r>
              <a:rPr lang="en-GB" sz="1400" dirty="0"/>
              <a:t>Followed by Canada,  France, Germany, Israel and Japan.</a:t>
            </a:r>
            <a:endParaRPr lang="en-IN" sz="1400" dirty="0"/>
          </a:p>
        </p:txBody>
      </p:sp>
      <p:pic>
        <p:nvPicPr>
          <p:cNvPr id="9" name="Picture 8">
            <a:extLst>
              <a:ext uri="{FF2B5EF4-FFF2-40B4-BE49-F238E27FC236}">
                <a16:creationId xmlns:a16="http://schemas.microsoft.com/office/drawing/2014/main" id="{06C5B410-37BE-4B08-A6C5-33A36FA873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7740" y="1854926"/>
            <a:ext cx="5867400" cy="3687745"/>
          </a:xfrm>
          <a:prstGeom prst="rect">
            <a:avLst/>
          </a:prstGeom>
        </p:spPr>
      </p:pic>
    </p:spTree>
    <p:extLst>
      <p:ext uri="{BB962C8B-B14F-4D97-AF65-F5344CB8AC3E}">
        <p14:creationId xmlns:p14="http://schemas.microsoft.com/office/powerpoint/2010/main" val="567511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a:t>Sector Analysis is done based on eight main sectors. </a:t>
            </a:r>
          </a:p>
          <a:p>
            <a:pPr marL="0" indent="0">
              <a:buNone/>
            </a:pPr>
            <a:endParaRPr lang="en-IN" sz="1800" dirty="0"/>
          </a:p>
          <a:p>
            <a:pPr marL="0" indent="0">
              <a:buNone/>
            </a:pPr>
            <a:endParaRPr lang="en-IN" sz="1800" dirty="0"/>
          </a:p>
          <a:p>
            <a:pPr marL="0" indent="0">
              <a:buNone/>
            </a:pPr>
            <a:endParaRPr lang="en-IN" sz="1800" dirty="0"/>
          </a:p>
        </p:txBody>
      </p:sp>
      <p:sp>
        <p:nvSpPr>
          <p:cNvPr id="6" name="Title 1"/>
          <p:cNvSpPr>
            <a:spLocks noGrp="1"/>
          </p:cNvSpPr>
          <p:nvPr>
            <p:ph type="title"/>
          </p:nvPr>
        </p:nvSpPr>
        <p:spPr>
          <a:xfrm>
            <a:off x="1136469" y="640080"/>
            <a:ext cx="9313817" cy="856138"/>
          </a:xfrm>
        </p:spPr>
        <p:txBody>
          <a:bodyPr/>
          <a:lstStyle/>
          <a:p>
            <a:r>
              <a:rPr lang="en-IN" b="1" dirty="0"/>
              <a:t> </a:t>
            </a:r>
            <a:r>
              <a:rPr lang="en-IN" sz="2800" dirty="0"/>
              <a:t>Sector Analysis</a:t>
            </a:r>
          </a:p>
        </p:txBody>
      </p:sp>
      <p:pic>
        <p:nvPicPr>
          <p:cNvPr id="5" name="Picture 4">
            <a:extLst>
              <a:ext uri="{FF2B5EF4-FFF2-40B4-BE49-F238E27FC236}">
                <a16:creationId xmlns:a16="http://schemas.microsoft.com/office/drawing/2014/main" id="{B9DF3B50-4BF3-454B-8671-98067182530D}"/>
              </a:ext>
            </a:extLst>
          </p:cNvPr>
          <p:cNvPicPr>
            <a:picLocks noChangeAspect="1"/>
          </p:cNvPicPr>
          <p:nvPr/>
        </p:nvPicPr>
        <p:blipFill>
          <a:blip r:embed="rId2"/>
          <a:stretch>
            <a:fillRect/>
          </a:stretch>
        </p:blipFill>
        <p:spPr>
          <a:xfrm>
            <a:off x="404949" y="2915478"/>
            <a:ext cx="10839450" cy="3133725"/>
          </a:xfrm>
          <a:prstGeom prst="rect">
            <a:avLst/>
          </a:prstGeom>
        </p:spPr>
      </p:pic>
    </p:spTree>
    <p:extLst>
      <p:ext uri="{BB962C8B-B14F-4D97-AF65-F5344CB8AC3E}">
        <p14:creationId xmlns:p14="http://schemas.microsoft.com/office/powerpoint/2010/main" val="3733554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73A3C9A-F661-47E3-BA39-ABE6AA36FA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6426" y="1645920"/>
            <a:ext cx="6522620" cy="4754880"/>
          </a:xfrm>
        </p:spPr>
      </p:pic>
      <p:sp>
        <p:nvSpPr>
          <p:cNvPr id="6" name="Title 1"/>
          <p:cNvSpPr>
            <a:spLocks noGrp="1"/>
          </p:cNvSpPr>
          <p:nvPr>
            <p:ph type="title"/>
          </p:nvPr>
        </p:nvSpPr>
        <p:spPr>
          <a:xfrm>
            <a:off x="1136469" y="640080"/>
            <a:ext cx="9313817" cy="856138"/>
          </a:xfrm>
        </p:spPr>
        <p:txBody>
          <a:bodyPr/>
          <a:lstStyle/>
          <a:p>
            <a:r>
              <a:rPr lang="en-IN" b="1" dirty="0"/>
              <a:t> </a:t>
            </a:r>
            <a:r>
              <a:rPr lang="en-IN" sz="2800" dirty="0"/>
              <a:t>Sector Analysis</a:t>
            </a:r>
          </a:p>
        </p:txBody>
      </p:sp>
    </p:spTree>
    <p:extLst>
      <p:ext uri="{BB962C8B-B14F-4D97-AF65-F5344CB8AC3E}">
        <p14:creationId xmlns:p14="http://schemas.microsoft.com/office/powerpoint/2010/main" val="10578185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460</TotalTime>
  <Words>321</Words>
  <Application>Microsoft Office PowerPoint</Application>
  <PresentationFormat>Widescreen</PresentationFormat>
  <Paragraphs>106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INVESTMENT ASSIGNMENT  SUBMISSION </vt:lpstr>
      <vt:lpstr> Spark Fund - Investment Analysis</vt:lpstr>
      <vt:lpstr>Problem solving methodology</vt:lpstr>
      <vt:lpstr> Data For Analysis</vt:lpstr>
      <vt:lpstr>Funding Type Analysis</vt:lpstr>
      <vt:lpstr> Country Analysis</vt:lpstr>
      <vt:lpstr> Country Analysis</vt:lpstr>
      <vt:lpstr> Sector Analysis</vt:lpstr>
      <vt:lpstr> Sector Analysis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Minal Bafna</cp:lastModifiedBy>
  <cp:revision>44</cp:revision>
  <dcterms:created xsi:type="dcterms:W3CDTF">2016-06-09T08:16:28Z</dcterms:created>
  <dcterms:modified xsi:type="dcterms:W3CDTF">2020-02-29T15:45:21Z</dcterms:modified>
</cp:coreProperties>
</file>