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4F72E1-24E9-4060-961E-241EC5E6BB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0009240" y="6356350"/>
            <a:ext cx="2076850" cy="369332"/>
          </a:xfrm>
          <a:prstGeom prst="rect">
            <a:avLst/>
          </a:prstGeom>
          <a:noFill/>
        </p:spPr>
        <p:txBody>
          <a:bodyPr wrap="square" rtlCol="0">
            <a:spAutoFit/>
          </a:bodyPr>
          <a:lstStyle/>
          <a:p>
            <a:r>
              <a:rPr lang="en-US" dirty="0">
                <a:latin typeface="Cambria" panose="02040503050406030204" pitchFamily="18" charset="0"/>
              </a:rPr>
              <a:t>www.seeu.edu.mk</a:t>
            </a:r>
          </a:p>
        </p:txBody>
      </p:sp>
    </p:spTree>
    <p:extLst>
      <p:ext uri="{BB962C8B-B14F-4D97-AF65-F5344CB8AC3E}">
        <p14:creationId xmlns:p14="http://schemas.microsoft.com/office/powerpoint/2010/main" val="223439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F72E1-24E9-4060-961E-241EC5E6BB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391055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F72E1-24E9-4060-961E-241EC5E6BB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33770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F72E1-24E9-4060-961E-241EC5E6BB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41053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F72E1-24E9-4060-961E-241EC5E6BB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369662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4F72E1-24E9-4060-961E-241EC5E6BB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22477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4F72E1-24E9-4060-961E-241EC5E6BB52}"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118230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4F72E1-24E9-4060-961E-241EC5E6BB52}"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390433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F72E1-24E9-4060-961E-241EC5E6BB52}"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175464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F72E1-24E9-4060-961E-241EC5E6BB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245832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F72E1-24E9-4060-961E-241EC5E6BB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86F1F-81E9-422F-99B7-1B9F3984DE8A}" type="slidenum">
              <a:rPr lang="en-US" smtClean="0"/>
              <a:t>‹#›</a:t>
            </a:fld>
            <a:endParaRPr lang="en-US"/>
          </a:p>
        </p:txBody>
      </p:sp>
    </p:spTree>
    <p:extLst>
      <p:ext uri="{BB962C8B-B14F-4D97-AF65-F5344CB8AC3E}">
        <p14:creationId xmlns:p14="http://schemas.microsoft.com/office/powerpoint/2010/main" val="137654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F72E1-24E9-4060-961E-241EC5E6BB52}"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86F1F-81E9-422F-99B7-1B9F3984DE8A}" type="slidenum">
              <a:rPr lang="en-US" smtClean="0"/>
              <a:t>‹#›</a:t>
            </a:fld>
            <a:endParaRPr lang="en-US"/>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b="10580"/>
          <a:stretch/>
        </p:blipFill>
        <p:spPr>
          <a:xfrm>
            <a:off x="0" y="0"/>
            <a:ext cx="12192000" cy="6858000"/>
          </a:xfrm>
          <a:prstGeom prst="rect">
            <a:avLst/>
          </a:prstGeom>
        </p:spPr>
      </p:pic>
    </p:spTree>
    <p:extLst>
      <p:ext uri="{BB962C8B-B14F-4D97-AF65-F5344CB8AC3E}">
        <p14:creationId xmlns:p14="http://schemas.microsoft.com/office/powerpoint/2010/main" val="431191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83058" y="2276633"/>
            <a:ext cx="5625883" cy="1384995"/>
          </a:xfrm>
          <a:prstGeom prst="rect">
            <a:avLst/>
          </a:prstGeom>
        </p:spPr>
        <p:txBody>
          <a:bodyPr wrap="square">
            <a:spAutoFit/>
          </a:bodyPr>
          <a:lstStyle/>
          <a:p>
            <a:pPr algn="r"/>
            <a:r>
              <a:rPr lang="en-US" sz="4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mbria" panose="02040503050406030204" pitchFamily="18" charset="0"/>
              </a:rPr>
              <a:t>Hangman in Haskell                            </a:t>
            </a:r>
            <a:endPar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mbria" panose="02040503050406030204" pitchFamily="18" charset="0"/>
            </a:endParaRPr>
          </a:p>
          <a:p>
            <a:pPr algn="r"/>
            <a:endParaRPr lang="en-US" sz="4000" b="1" i="0" dirty="0">
              <a:solidFill>
                <a:srgbClr val="263238"/>
              </a:solidFill>
              <a:effectLst/>
              <a:latin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768" t="10405" r="4343" b="10330"/>
          <a:stretch/>
        </p:blipFill>
        <p:spPr>
          <a:xfrm>
            <a:off x="655278" y="0"/>
            <a:ext cx="5931757" cy="1567865"/>
          </a:xfrm>
          <a:prstGeom prst="rect">
            <a:avLst/>
          </a:prstGeom>
        </p:spPr>
      </p:pic>
      <p:sp>
        <p:nvSpPr>
          <p:cNvPr id="9" name="Rectangle 8"/>
          <p:cNvSpPr/>
          <p:nvPr/>
        </p:nvSpPr>
        <p:spPr>
          <a:xfrm>
            <a:off x="3621156" y="3186871"/>
            <a:ext cx="6189271" cy="830997"/>
          </a:xfrm>
          <a:prstGeom prst="rect">
            <a:avLst/>
          </a:prstGeom>
        </p:spPr>
        <p:txBody>
          <a:bodyPr wrap="square">
            <a:spAutoFit/>
          </a:bodyPr>
          <a:lstStyle/>
          <a:p>
            <a:pPr algn="ctr"/>
            <a:r>
              <a:rPr lang="en-US" sz="2400" b="1">
                <a:latin typeface="Cambria" panose="02040503050406030204" pitchFamily="18" charset="0"/>
              </a:rPr>
              <a:t>Implementing Hangman guessing game </a:t>
            </a:r>
          </a:p>
          <a:p>
            <a:pPr algn="ctr"/>
            <a:r>
              <a:rPr lang="en-US" sz="2400" b="1">
                <a:latin typeface="Cambria" panose="02040503050406030204" pitchFamily="18" charset="0"/>
              </a:rPr>
              <a:t>using functional programming</a:t>
            </a:r>
            <a:endParaRPr lang="en-US" sz="2400" dirty="0"/>
          </a:p>
        </p:txBody>
      </p:sp>
      <p:sp>
        <p:nvSpPr>
          <p:cNvPr id="2" name="TextBox 1">
            <a:extLst>
              <a:ext uri="{FF2B5EF4-FFF2-40B4-BE49-F238E27FC236}">
                <a16:creationId xmlns:a16="http://schemas.microsoft.com/office/drawing/2014/main" id="{76EFDA85-8B14-A3F7-FB8C-A74991BE35DA}"/>
              </a:ext>
            </a:extLst>
          </p:cNvPr>
          <p:cNvSpPr txBox="1"/>
          <p:nvPr/>
        </p:nvSpPr>
        <p:spPr>
          <a:xfrm>
            <a:off x="2247254" y="5981165"/>
            <a:ext cx="3332136" cy="923330"/>
          </a:xfrm>
          <a:prstGeom prst="rect">
            <a:avLst/>
          </a:prstGeom>
          <a:noFill/>
        </p:spPr>
        <p:txBody>
          <a:bodyPr wrap="square" rtlCol="0">
            <a:spAutoFit/>
          </a:bodyPr>
          <a:lstStyle/>
          <a:p>
            <a:r>
              <a:rPr lang="en-US"/>
              <a:t>Mentor:</a:t>
            </a:r>
          </a:p>
          <a:p>
            <a:r>
              <a:rPr lang="en-US"/>
              <a:t>Prof. Dr. Arbana Kadriu</a:t>
            </a:r>
          </a:p>
          <a:p>
            <a:r>
              <a:rPr lang="en-US"/>
              <a:t>Asst. Prof. Shqipe Salii</a:t>
            </a:r>
            <a:endParaRPr lang="LID4096"/>
          </a:p>
        </p:txBody>
      </p:sp>
      <p:sp>
        <p:nvSpPr>
          <p:cNvPr id="4" name="TextBox 3">
            <a:extLst>
              <a:ext uri="{FF2B5EF4-FFF2-40B4-BE49-F238E27FC236}">
                <a16:creationId xmlns:a16="http://schemas.microsoft.com/office/drawing/2014/main" id="{2C7825CA-B42A-25F2-760F-D5FAFCABA632}"/>
              </a:ext>
            </a:extLst>
          </p:cNvPr>
          <p:cNvSpPr txBox="1"/>
          <p:nvPr/>
        </p:nvSpPr>
        <p:spPr>
          <a:xfrm>
            <a:off x="9810427" y="5796499"/>
            <a:ext cx="2353786" cy="646331"/>
          </a:xfrm>
          <a:prstGeom prst="rect">
            <a:avLst/>
          </a:prstGeom>
          <a:noFill/>
        </p:spPr>
        <p:txBody>
          <a:bodyPr wrap="none" rtlCol="0">
            <a:spAutoFit/>
          </a:bodyPr>
          <a:lstStyle/>
          <a:p>
            <a:r>
              <a:rPr lang="en-US"/>
              <a:t>Student:</a:t>
            </a:r>
          </a:p>
          <a:p>
            <a:r>
              <a:rPr lang="en-US"/>
              <a:t>Baftjar Jusufi, ID:30228</a:t>
            </a:r>
            <a:endParaRPr lang="LID4096"/>
          </a:p>
        </p:txBody>
      </p:sp>
      <p:sp>
        <p:nvSpPr>
          <p:cNvPr id="7" name="AutoShape 4" descr="How to Play Hangman: 11 Steps (with Pictures) - wikiHow">
            <a:extLst>
              <a:ext uri="{FF2B5EF4-FFF2-40B4-BE49-F238E27FC236}">
                <a16:creationId xmlns:a16="http://schemas.microsoft.com/office/drawing/2014/main" id="{F956D8A5-D33C-DEB6-5C8C-22239B6275E1}"/>
              </a:ext>
            </a:extLst>
          </p:cNvPr>
          <p:cNvSpPr>
            <a:spLocks noChangeAspect="1" noChangeArrowheads="1"/>
          </p:cNvSpPr>
          <p:nvPr/>
        </p:nvSpPr>
        <p:spPr bwMode="auto">
          <a:xfrm>
            <a:off x="5943600" y="3276600"/>
            <a:ext cx="4080294" cy="40802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8" name="AutoShape 6">
            <a:extLst>
              <a:ext uri="{FF2B5EF4-FFF2-40B4-BE49-F238E27FC236}">
                <a16:creationId xmlns:a16="http://schemas.microsoft.com/office/drawing/2014/main" id="{3A0BA3FC-2BDE-F317-6702-DD88B3ABD8B1}"/>
              </a:ext>
            </a:extLst>
          </p:cNvPr>
          <p:cNvSpPr>
            <a:spLocks noChangeAspect="1" noChangeArrowheads="1"/>
          </p:cNvSpPr>
          <p:nvPr/>
        </p:nvSpPr>
        <p:spPr bwMode="auto">
          <a:xfrm>
            <a:off x="1431985" y="2276633"/>
            <a:ext cx="3332136" cy="33321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pic>
        <p:nvPicPr>
          <p:cNvPr id="11" name="Picture 10" descr="A picture containing text, person, hand&#10;&#10;Description automatically generated">
            <a:extLst>
              <a:ext uri="{FF2B5EF4-FFF2-40B4-BE49-F238E27FC236}">
                <a16:creationId xmlns:a16="http://schemas.microsoft.com/office/drawing/2014/main" id="{C593D68C-F530-4AC2-3780-5BE0D7B1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703" y="4138833"/>
            <a:ext cx="2295156" cy="1721367"/>
          </a:xfrm>
          <a:prstGeom prst="rect">
            <a:avLst/>
          </a:prstGeom>
        </p:spPr>
      </p:pic>
    </p:spTree>
    <p:extLst>
      <p:ext uri="{BB962C8B-B14F-4D97-AF65-F5344CB8AC3E}">
        <p14:creationId xmlns:p14="http://schemas.microsoft.com/office/powerpoint/2010/main" val="16267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56FA2-B5F3-138D-6578-5B9CE122BEF7}"/>
              </a:ext>
            </a:extLst>
          </p:cNvPr>
          <p:cNvSpPr>
            <a:spLocks noGrp="1"/>
          </p:cNvSpPr>
          <p:nvPr>
            <p:ph type="title"/>
          </p:nvPr>
        </p:nvSpPr>
        <p:spPr>
          <a:xfrm>
            <a:off x="630936" y="640080"/>
            <a:ext cx="4818888" cy="1481328"/>
          </a:xfrm>
        </p:spPr>
        <p:txBody>
          <a:bodyPr anchor="b">
            <a:normAutofit/>
          </a:bodyPr>
          <a:lstStyle/>
          <a:p>
            <a:r>
              <a:rPr lang="en-US" sz="5000"/>
              <a:t>How does it look?</a:t>
            </a:r>
            <a:endParaRPr lang="LID4096" sz="5000"/>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9065C1-C546-FA1C-7461-0EE97D52B5C4}"/>
              </a:ext>
            </a:extLst>
          </p:cNvPr>
          <p:cNvSpPr>
            <a:spLocks noGrp="1"/>
          </p:cNvSpPr>
          <p:nvPr>
            <p:ph idx="1"/>
          </p:nvPr>
        </p:nvSpPr>
        <p:spPr>
          <a:xfrm>
            <a:off x="630936" y="2660904"/>
            <a:ext cx="4818888" cy="3547872"/>
          </a:xfrm>
        </p:spPr>
        <p:txBody>
          <a:bodyPr anchor="t">
            <a:normAutofit/>
          </a:bodyPr>
          <a:lstStyle/>
          <a:p>
            <a:r>
              <a:rPr lang="en-US" sz="2000"/>
              <a:t>We guess letters and if the letter is correctly guessed it will be added on the puzzle and if it is not it will only be added on the right side on the ‘’Guessed so far: ..’’, if we guess correctly the game is finished and it will show a message , if you guess incorrectly 7 times the game will end and it will show you a message.</a:t>
            </a:r>
          </a:p>
          <a:p>
            <a:r>
              <a:rPr lang="en-US" sz="2000"/>
              <a:t>For the picture shown the city was ‘’Decan’’ and we guessed it correctly as we can see in the picture on the right side. </a:t>
            </a:r>
          </a:p>
        </p:txBody>
      </p:sp>
      <p:pic>
        <p:nvPicPr>
          <p:cNvPr id="5" name="Picture 4">
            <a:extLst>
              <a:ext uri="{FF2B5EF4-FFF2-40B4-BE49-F238E27FC236}">
                <a16:creationId xmlns:a16="http://schemas.microsoft.com/office/drawing/2014/main" id="{80126EF0-46AE-1D96-3AB5-AE89ED9298C1}"/>
              </a:ext>
            </a:extLst>
          </p:cNvPr>
          <p:cNvPicPr>
            <a:picLocks noChangeAspect="1"/>
          </p:cNvPicPr>
          <p:nvPr/>
        </p:nvPicPr>
        <p:blipFill rotWithShape="1">
          <a:blip r:embed="rId2"/>
          <a:srcRect r="3004" b="-4"/>
          <a:stretch/>
        </p:blipFill>
        <p:spPr>
          <a:xfrm>
            <a:off x="6145446" y="640080"/>
            <a:ext cx="5366171" cy="5577840"/>
          </a:xfrm>
          <a:prstGeom prst="rect">
            <a:avLst/>
          </a:prstGeom>
        </p:spPr>
      </p:pic>
    </p:spTree>
    <p:extLst>
      <p:ext uri="{BB962C8B-B14F-4D97-AF65-F5344CB8AC3E}">
        <p14:creationId xmlns:p14="http://schemas.microsoft.com/office/powerpoint/2010/main" val="77899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D5BE-9969-0F96-244E-979EFA1106F5}"/>
              </a:ext>
            </a:extLst>
          </p:cNvPr>
          <p:cNvSpPr>
            <a:spLocks noGrp="1"/>
          </p:cNvSpPr>
          <p:nvPr>
            <p:ph type="title"/>
          </p:nvPr>
        </p:nvSpPr>
        <p:spPr/>
        <p:txBody>
          <a:bodyPr/>
          <a:lstStyle/>
          <a:p>
            <a:r>
              <a:rPr lang="en-US"/>
              <a:t>Conclusion</a:t>
            </a:r>
            <a:endParaRPr lang="LID4096"/>
          </a:p>
        </p:txBody>
      </p:sp>
      <p:sp>
        <p:nvSpPr>
          <p:cNvPr id="3" name="Content Placeholder 2">
            <a:extLst>
              <a:ext uri="{FF2B5EF4-FFF2-40B4-BE49-F238E27FC236}">
                <a16:creationId xmlns:a16="http://schemas.microsoft.com/office/drawing/2014/main" id="{5A8760B0-8AE4-6F2D-A882-A47E08B45F84}"/>
              </a:ext>
            </a:extLst>
          </p:cNvPr>
          <p:cNvSpPr>
            <a:spLocks noGrp="1"/>
          </p:cNvSpPr>
          <p:nvPr>
            <p:ph idx="1"/>
          </p:nvPr>
        </p:nvSpPr>
        <p:spPr>
          <a:xfrm>
            <a:off x="838200" y="1825624"/>
            <a:ext cx="10515600" cy="4454405"/>
          </a:xfrm>
        </p:spPr>
        <p:txBody>
          <a:bodyPr/>
          <a:lstStyle/>
          <a:p>
            <a:r>
              <a:rPr lang="en-GB" sz="1800"/>
              <a:t>Used Haskell for development since, its is a great development language to start on because of the following reasons:</a:t>
            </a:r>
          </a:p>
          <a:p>
            <a:r>
              <a:rPr lang="en-GB" sz="1800"/>
              <a:t> It is a powerful, expressive, and flexible language that is used in many fields, including finance, artificial intelligence, and web development. </a:t>
            </a:r>
          </a:p>
          <a:p>
            <a:r>
              <a:rPr lang="en-GB" sz="1800"/>
              <a:t>Haskell is a functional programming language, which means it is well-suited to representing and manipulating the data structures and algorithms involved in a game like hangman guessing game.</a:t>
            </a:r>
          </a:p>
          <a:p>
            <a:r>
              <a:rPr lang="en-GB" sz="1800"/>
              <a:t>It has a strong type system and a focus on immutability, which can help make your code more reliable and easier .</a:t>
            </a:r>
          </a:p>
          <a:p>
            <a:r>
              <a:rPr lang="en-GB" sz="1800"/>
              <a:t>Haskell is a declarative, functional language, which means that it focuses on what should be done rather than how it should be done. </a:t>
            </a:r>
            <a:endParaRPr lang="en-GB"/>
          </a:p>
          <a:p>
            <a:endParaRPr lang="LID4096"/>
          </a:p>
        </p:txBody>
      </p:sp>
    </p:spTree>
    <p:extLst>
      <p:ext uri="{BB962C8B-B14F-4D97-AF65-F5344CB8AC3E}">
        <p14:creationId xmlns:p14="http://schemas.microsoft.com/office/powerpoint/2010/main" val="387803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5">
                    <a:lumMod val="60000"/>
                    <a:lumOff val="40000"/>
                  </a:schemeClr>
                </a:solidFill>
              </a:rPr>
              <a:t>Outline</a:t>
            </a:r>
          </a:p>
        </p:txBody>
      </p:sp>
      <p:sp>
        <p:nvSpPr>
          <p:cNvPr id="3" name="Content Placeholder 2"/>
          <p:cNvSpPr>
            <a:spLocks noGrp="1"/>
          </p:cNvSpPr>
          <p:nvPr>
            <p:ph idx="1"/>
          </p:nvPr>
        </p:nvSpPr>
        <p:spPr/>
        <p:txBody>
          <a:bodyPr/>
          <a:lstStyle/>
          <a:p>
            <a:r>
              <a:rPr lang="en-US"/>
              <a:t>Introduction to Hangman Guessing Game</a:t>
            </a:r>
          </a:p>
          <a:p>
            <a:r>
              <a:rPr lang="en-US"/>
              <a:t>How to run it?</a:t>
            </a:r>
          </a:p>
          <a:p>
            <a:r>
              <a:rPr lang="en-US"/>
              <a:t>Implementation of Hangman in Haskell</a:t>
            </a:r>
          </a:p>
          <a:p>
            <a:r>
              <a:rPr lang="en-US"/>
              <a:t>Modules </a:t>
            </a:r>
          </a:p>
          <a:p>
            <a:pPr lvl="1"/>
            <a:r>
              <a:rPr lang="en-US"/>
              <a:t>	Main.hs</a:t>
            </a:r>
          </a:p>
          <a:p>
            <a:pPr lvl="1"/>
            <a:r>
              <a:rPr lang="en-US"/>
              <a:t>Hangman.hs</a:t>
            </a:r>
          </a:p>
          <a:p>
            <a:pPr marL="0" indent="0">
              <a:buNone/>
            </a:pPr>
            <a:endParaRPr lang="en-US"/>
          </a:p>
          <a:p>
            <a:r>
              <a:rPr lang="en-US"/>
              <a:t>Conclusion</a:t>
            </a:r>
          </a:p>
        </p:txBody>
      </p:sp>
    </p:spTree>
    <p:extLst>
      <p:ext uri="{BB962C8B-B14F-4D97-AF65-F5344CB8AC3E}">
        <p14:creationId xmlns:p14="http://schemas.microsoft.com/office/powerpoint/2010/main" val="209283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D6E4-3839-421F-F61C-A19855A231E8}"/>
              </a:ext>
            </a:extLst>
          </p:cNvPr>
          <p:cNvSpPr>
            <a:spLocks noGrp="1"/>
          </p:cNvSpPr>
          <p:nvPr>
            <p:ph type="title"/>
          </p:nvPr>
        </p:nvSpPr>
        <p:spPr/>
        <p:txBody>
          <a:bodyPr/>
          <a:lstStyle/>
          <a:p>
            <a:pPr algn="ctr"/>
            <a:r>
              <a:rPr lang="en-US"/>
              <a:t>Introduction to Hangman Guessing game</a:t>
            </a:r>
            <a:endParaRPr lang="LID4096"/>
          </a:p>
        </p:txBody>
      </p:sp>
      <p:sp>
        <p:nvSpPr>
          <p:cNvPr id="3" name="Content Placeholder 2">
            <a:extLst>
              <a:ext uri="{FF2B5EF4-FFF2-40B4-BE49-F238E27FC236}">
                <a16:creationId xmlns:a16="http://schemas.microsoft.com/office/drawing/2014/main" id="{3BF9FE4E-72DA-467C-CA0B-4C24D59E8F2D}"/>
              </a:ext>
            </a:extLst>
          </p:cNvPr>
          <p:cNvSpPr>
            <a:spLocks noGrp="1"/>
          </p:cNvSpPr>
          <p:nvPr>
            <p:ph idx="1"/>
          </p:nvPr>
        </p:nvSpPr>
        <p:spPr/>
        <p:txBody>
          <a:bodyPr>
            <a:normAutofit fontScale="92500" lnSpcReduction="20000"/>
          </a:bodyPr>
          <a:lstStyle/>
          <a:p>
            <a:r>
              <a:rPr lang="en-GB"/>
              <a:t>Hangman is a guessing game for two or more players. One player thinks of a word, phrase or sentence and the other tries to guess it by suggesting letters within a certain number of guesses.</a:t>
            </a:r>
          </a:p>
          <a:p>
            <a:r>
              <a:rPr lang="en-GB"/>
              <a:t>I also made this a little more special by adding only Albanian name cities from Albania, Kosova and North Macedonia and the player can guess to 7 letters wrong.</a:t>
            </a:r>
          </a:p>
          <a:p>
            <a:r>
              <a:rPr lang="en-GB"/>
              <a:t>Game is simple , you guess a letter and if it is correct it is added to the game.</a:t>
            </a:r>
          </a:p>
          <a:p>
            <a:r>
              <a:rPr lang="en-GB"/>
              <a:t>Though the origins of the game are unknown, a variant is mentioned in a book of children's games assembled by Alice Gomme in 1894 called Birds, Beasts, and Fishes. This version lacks the image of a hanged man, instead relying on keeping score as to the number of attempts it took each player to fill in the blanks.</a:t>
            </a:r>
          </a:p>
          <a:p>
            <a:endParaRPr lang="LID4096"/>
          </a:p>
        </p:txBody>
      </p:sp>
    </p:spTree>
    <p:extLst>
      <p:ext uri="{BB962C8B-B14F-4D97-AF65-F5344CB8AC3E}">
        <p14:creationId xmlns:p14="http://schemas.microsoft.com/office/powerpoint/2010/main" val="257546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1A51-784F-FEAE-A40F-6FB2698924CB}"/>
              </a:ext>
            </a:extLst>
          </p:cNvPr>
          <p:cNvSpPr>
            <a:spLocks noGrp="1"/>
          </p:cNvSpPr>
          <p:nvPr>
            <p:ph type="title"/>
          </p:nvPr>
        </p:nvSpPr>
        <p:spPr/>
        <p:txBody>
          <a:bodyPr/>
          <a:lstStyle/>
          <a:p>
            <a:r>
              <a:rPr lang="en-US">
                <a:solidFill>
                  <a:schemeClr val="accent5">
                    <a:lumMod val="60000"/>
                    <a:lumOff val="40000"/>
                  </a:schemeClr>
                </a:solidFill>
              </a:rPr>
              <a:t>How to run it?</a:t>
            </a:r>
            <a:endParaRPr lang="LID4096">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71D6D2F-32F9-B963-E084-3A1B2609EF1D}"/>
              </a:ext>
            </a:extLst>
          </p:cNvPr>
          <p:cNvSpPr>
            <a:spLocks noGrp="1"/>
          </p:cNvSpPr>
          <p:nvPr>
            <p:ph idx="1"/>
          </p:nvPr>
        </p:nvSpPr>
        <p:spPr/>
        <p:txBody>
          <a:bodyPr>
            <a:normAutofit lnSpcReduction="10000"/>
          </a:bodyPr>
          <a:lstStyle/>
          <a:p>
            <a:r>
              <a:rPr lang="en-GB"/>
              <a:t>In order to run the code you need to make sure that you have ghcup installed in your machine and you just simply need to download it and open it with any IDE or code editor, but I recommend using Visual Studio Code since it is a free code editor platform and I used it. After opening the folder of the game in the VS code, write in the terminal the following to start playing the Hangman Guessing Game:</a:t>
            </a:r>
          </a:p>
          <a:p>
            <a:r>
              <a:rPr lang="en-GB"/>
              <a:t>First we need carefully to check the path so if you are not in the correct path always use the “cd (folder name)” but if it is in correct path just write this:</a:t>
            </a:r>
          </a:p>
          <a:p>
            <a:r>
              <a:rPr lang="en-GB">
                <a:solidFill>
                  <a:schemeClr val="accent4">
                    <a:lumMod val="75000"/>
                  </a:schemeClr>
                </a:solidFill>
              </a:rPr>
              <a:t>stack</a:t>
            </a:r>
            <a:r>
              <a:rPr lang="en-GB"/>
              <a:t> build ; You need to wait a little and then you type:</a:t>
            </a:r>
          </a:p>
          <a:p>
            <a:r>
              <a:rPr lang="en-GB">
                <a:solidFill>
                  <a:schemeClr val="accent4">
                    <a:lumMod val="75000"/>
                  </a:schemeClr>
                </a:solidFill>
              </a:rPr>
              <a:t>stack</a:t>
            </a:r>
            <a:r>
              <a:rPr lang="en-GB"/>
              <a:t> exec hangman;</a:t>
            </a:r>
          </a:p>
          <a:p>
            <a:pPr marL="0" indent="0">
              <a:buNone/>
            </a:pPr>
            <a:endParaRPr lang="en-GB"/>
          </a:p>
          <a:p>
            <a:endParaRPr lang="LID4096"/>
          </a:p>
        </p:txBody>
      </p:sp>
    </p:spTree>
    <p:extLst>
      <p:ext uri="{BB962C8B-B14F-4D97-AF65-F5344CB8AC3E}">
        <p14:creationId xmlns:p14="http://schemas.microsoft.com/office/powerpoint/2010/main" val="67760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44C0-8614-2F32-D2AE-3FFDC3743E56}"/>
              </a:ext>
            </a:extLst>
          </p:cNvPr>
          <p:cNvSpPr>
            <a:spLocks noGrp="1"/>
          </p:cNvSpPr>
          <p:nvPr>
            <p:ph type="title"/>
          </p:nvPr>
        </p:nvSpPr>
        <p:spPr/>
        <p:txBody>
          <a:bodyPr/>
          <a:lstStyle/>
          <a:p>
            <a:r>
              <a:rPr lang="en-US">
                <a:solidFill>
                  <a:schemeClr val="accent5">
                    <a:lumMod val="60000"/>
                    <a:lumOff val="40000"/>
                  </a:schemeClr>
                </a:solidFill>
              </a:rPr>
              <a:t>How to run it? p2</a:t>
            </a:r>
            <a:endParaRPr lang="LID4096">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8AD93760-E9C1-09F4-CF8B-CECAB584F46E}"/>
              </a:ext>
            </a:extLst>
          </p:cNvPr>
          <p:cNvSpPr>
            <a:spLocks noGrp="1"/>
          </p:cNvSpPr>
          <p:nvPr>
            <p:ph idx="1"/>
          </p:nvPr>
        </p:nvSpPr>
        <p:spPr/>
        <p:txBody>
          <a:bodyPr/>
          <a:lstStyle/>
          <a:p>
            <a:r>
              <a:rPr lang="en-US"/>
              <a:t>After the code above the game starts and you can try guessing an Albanian city , if you make a mistake by guessing up to 7 times you lose because that is the maximum allowed, but if you find a letter the game will add that letter to the puzzle, and the letters you used you can check them on the right.</a:t>
            </a:r>
          </a:p>
          <a:p>
            <a:r>
              <a:rPr lang="en-US"/>
              <a:t>If you win or lose to play another game you need to type the </a:t>
            </a:r>
          </a:p>
          <a:p>
            <a:pPr marL="0" indent="0">
              <a:buNone/>
            </a:pPr>
            <a:r>
              <a:rPr lang="en-US"/>
              <a:t>      </a:t>
            </a:r>
            <a:r>
              <a:rPr lang="en-US">
                <a:solidFill>
                  <a:schemeClr val="accent4">
                    <a:lumMod val="75000"/>
                  </a:schemeClr>
                </a:solidFill>
              </a:rPr>
              <a:t>stack</a:t>
            </a:r>
            <a:r>
              <a:rPr lang="en-US"/>
              <a:t> exec hangman , again. Every single time.</a:t>
            </a:r>
            <a:endParaRPr lang="LID4096"/>
          </a:p>
        </p:txBody>
      </p:sp>
    </p:spTree>
    <p:extLst>
      <p:ext uri="{BB962C8B-B14F-4D97-AF65-F5344CB8AC3E}">
        <p14:creationId xmlns:p14="http://schemas.microsoft.com/office/powerpoint/2010/main" val="104275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6DF5-8FC4-8EF0-3801-FC74D998A01B}"/>
              </a:ext>
            </a:extLst>
          </p:cNvPr>
          <p:cNvSpPr>
            <a:spLocks noGrp="1"/>
          </p:cNvSpPr>
          <p:nvPr>
            <p:ph type="title"/>
          </p:nvPr>
        </p:nvSpPr>
        <p:spPr>
          <a:xfrm>
            <a:off x="838200" y="22795"/>
            <a:ext cx="10515600" cy="900231"/>
          </a:xfrm>
        </p:spPr>
        <p:txBody>
          <a:bodyPr>
            <a:normAutofit/>
          </a:bodyPr>
          <a:lstStyle/>
          <a:p>
            <a:r>
              <a:rPr lang="en-US" sz="3600"/>
              <a:t>Implementation of Hangman guessing game in Haskell</a:t>
            </a:r>
            <a:endParaRPr lang="LID4096" sz="3600"/>
          </a:p>
        </p:txBody>
      </p:sp>
      <p:sp>
        <p:nvSpPr>
          <p:cNvPr id="3" name="Content Placeholder 2">
            <a:extLst>
              <a:ext uri="{FF2B5EF4-FFF2-40B4-BE49-F238E27FC236}">
                <a16:creationId xmlns:a16="http://schemas.microsoft.com/office/drawing/2014/main" id="{A49C7331-496D-F20A-7F7E-3ECB7AD88EF9}"/>
              </a:ext>
            </a:extLst>
          </p:cNvPr>
          <p:cNvSpPr>
            <a:spLocks noGrp="1"/>
          </p:cNvSpPr>
          <p:nvPr>
            <p:ph idx="1"/>
          </p:nvPr>
        </p:nvSpPr>
        <p:spPr>
          <a:xfrm>
            <a:off x="1268082" y="810883"/>
            <a:ext cx="10213676" cy="5769323"/>
          </a:xfrm>
        </p:spPr>
        <p:txBody>
          <a:bodyPr>
            <a:normAutofit/>
          </a:bodyPr>
          <a:lstStyle/>
          <a:p>
            <a:r>
              <a:rPr lang="en-US" sz="1500"/>
              <a:t>The code is made of 2 modules such as:</a:t>
            </a:r>
          </a:p>
          <a:p>
            <a:r>
              <a:rPr lang="en-US" sz="1500">
                <a:solidFill>
                  <a:srgbClr val="C00000"/>
                </a:solidFill>
              </a:rPr>
              <a:t>Hangman.hs;</a:t>
            </a:r>
          </a:p>
          <a:p>
            <a:r>
              <a:rPr lang="en-US" sz="1500">
                <a:solidFill>
                  <a:srgbClr val="C00000"/>
                </a:solidFill>
              </a:rPr>
              <a:t>Main.hs;</a:t>
            </a:r>
          </a:p>
          <a:p>
            <a:pPr marL="0" indent="0">
              <a:buNone/>
            </a:pPr>
            <a:r>
              <a:rPr lang="en-US" sz="1300"/>
              <a:t>As for librarys , I have imported the followings:</a:t>
            </a:r>
          </a:p>
          <a:p>
            <a:pPr marL="0" indent="0">
              <a:buNone/>
            </a:pPr>
            <a:r>
              <a:rPr lang="en-US" sz="1200">
                <a:solidFill>
                  <a:schemeClr val="accent1"/>
                </a:solidFill>
              </a:rPr>
              <a:t>import</a:t>
            </a:r>
            <a:r>
              <a:rPr lang="en-US" sz="1200"/>
              <a:t>          </a:t>
            </a:r>
            <a:r>
              <a:rPr lang="en-US" sz="1200">
                <a:solidFill>
                  <a:schemeClr val="accent6"/>
                </a:solidFill>
              </a:rPr>
              <a:t>Control.Monad </a:t>
            </a:r>
            <a:r>
              <a:rPr lang="en-US" sz="1200">
                <a:solidFill>
                  <a:srgbClr val="FFC000"/>
                </a:solidFill>
              </a:rPr>
              <a:t>(forever) </a:t>
            </a:r>
            <a:r>
              <a:rPr lang="en-US" sz="1200"/>
              <a:t>-provides some </a:t>
            </a:r>
            <a:r>
              <a:rPr lang="en-GB" sz="1200"/>
              <a:t>useful functions for working with monads(it is used to describe computations as sequence of steps and to handle side effects). It contains functions like forever, which can be used to repeat an action indefinitely, and join, which combines two monadic values into a single monad.</a:t>
            </a:r>
            <a:endParaRPr lang="en-US" sz="1200"/>
          </a:p>
          <a:p>
            <a:pPr marL="0" indent="0">
              <a:buNone/>
            </a:pPr>
            <a:r>
              <a:rPr lang="en-US" sz="1200">
                <a:solidFill>
                  <a:schemeClr val="accent1"/>
                </a:solidFill>
              </a:rPr>
              <a:t>import</a:t>
            </a:r>
            <a:r>
              <a:rPr lang="en-US" sz="1200"/>
              <a:t>          </a:t>
            </a:r>
            <a:r>
              <a:rPr lang="en-US" sz="1200">
                <a:solidFill>
                  <a:schemeClr val="accent6"/>
                </a:solidFill>
              </a:rPr>
              <a:t>Data.List</a:t>
            </a:r>
            <a:r>
              <a:rPr lang="en-US" sz="1200"/>
              <a:t>     </a:t>
            </a:r>
            <a:r>
              <a:rPr lang="en-US" sz="1200">
                <a:solidFill>
                  <a:srgbClr val="FFC000"/>
                </a:solidFill>
              </a:rPr>
              <a:t>(intersperse) </a:t>
            </a:r>
            <a:r>
              <a:rPr lang="en-US" sz="1200"/>
              <a:t>–is </a:t>
            </a:r>
            <a:r>
              <a:rPr lang="en-GB" sz="1200"/>
              <a:t>library that provides a variety of useful functions for working with lists. It contains functions like intersperse, which can be used to insert elements between the elements of a list, and nub, which can be used to remove duplicate elements from a list.</a:t>
            </a:r>
            <a:endParaRPr lang="en-US" sz="1200"/>
          </a:p>
          <a:p>
            <a:pPr marL="0" indent="0">
              <a:buNone/>
            </a:pPr>
            <a:r>
              <a:rPr lang="en-US" sz="1200">
                <a:solidFill>
                  <a:schemeClr val="accent1"/>
                </a:solidFill>
              </a:rPr>
              <a:t>import</a:t>
            </a:r>
            <a:r>
              <a:rPr lang="en-US" sz="1200"/>
              <a:t>          </a:t>
            </a:r>
            <a:r>
              <a:rPr lang="en-US" sz="1200">
                <a:solidFill>
                  <a:schemeClr val="accent6"/>
                </a:solidFill>
              </a:rPr>
              <a:t>Data.Maybe    </a:t>
            </a:r>
            <a:r>
              <a:rPr lang="en-US" sz="1200">
                <a:solidFill>
                  <a:srgbClr val="FFC000"/>
                </a:solidFill>
              </a:rPr>
              <a:t>(isJust) </a:t>
            </a:r>
            <a:r>
              <a:rPr lang="en-US" sz="1200"/>
              <a:t>-  </a:t>
            </a:r>
            <a:r>
              <a:rPr lang="en-GB" sz="1200"/>
              <a:t>provides functions for working with values of the Maybe type. It contains functions like isJust, which can be used to test if a value is of type Maybe, and fromJust, which can be used to extract the value contained in a Maybe.</a:t>
            </a:r>
            <a:endParaRPr lang="en-US" sz="1200"/>
          </a:p>
          <a:p>
            <a:pPr marL="0" indent="0">
              <a:buNone/>
            </a:pPr>
            <a:r>
              <a:rPr lang="en-US" sz="1200">
                <a:solidFill>
                  <a:schemeClr val="accent1"/>
                </a:solidFill>
              </a:rPr>
              <a:t>import</a:t>
            </a:r>
            <a:r>
              <a:rPr lang="en-US" sz="1200"/>
              <a:t>   	     </a:t>
            </a:r>
            <a:r>
              <a:rPr lang="en-US" sz="1200">
                <a:solidFill>
                  <a:schemeClr val="accent6"/>
                </a:solidFill>
              </a:rPr>
              <a:t>System.Exit   </a:t>
            </a:r>
            <a:r>
              <a:rPr lang="en-US" sz="1200">
                <a:solidFill>
                  <a:srgbClr val="FFC000"/>
                </a:solidFill>
              </a:rPr>
              <a:t>(exitSuccess) </a:t>
            </a:r>
            <a:r>
              <a:rPr lang="en-US" sz="1200"/>
              <a:t>- </a:t>
            </a:r>
            <a:r>
              <a:rPr lang="en-GB" sz="1200"/>
              <a:t>provides functions for exiting a program. It contains functions like exitSuccess, which can be used to exit a program without an error, and exitFailure, which can be used to exit a program with an error.</a:t>
            </a:r>
            <a:endParaRPr lang="en-US" sz="1200"/>
          </a:p>
          <a:p>
            <a:pPr marL="0" indent="0">
              <a:buNone/>
            </a:pPr>
            <a:r>
              <a:rPr lang="en-US" sz="1200">
                <a:solidFill>
                  <a:schemeClr val="accent1"/>
                </a:solidFill>
              </a:rPr>
              <a:t>import</a:t>
            </a:r>
            <a:r>
              <a:rPr lang="en-US" sz="1200"/>
              <a:t>           </a:t>
            </a:r>
            <a:r>
              <a:rPr lang="en-US" sz="1200">
                <a:solidFill>
                  <a:schemeClr val="accent6"/>
                </a:solidFill>
              </a:rPr>
              <a:t>System.Random </a:t>
            </a:r>
            <a:r>
              <a:rPr lang="en-US" sz="1200">
                <a:solidFill>
                  <a:srgbClr val="FFC000"/>
                </a:solidFill>
              </a:rPr>
              <a:t>(randomRIO) </a:t>
            </a:r>
            <a:r>
              <a:rPr lang="en-US" sz="1200"/>
              <a:t>- </a:t>
            </a:r>
            <a:r>
              <a:rPr lang="en-GB" sz="1200"/>
              <a:t>provides functions for generating random numbers. It contains functions like randomRIO, which can be used to generate a random number within a certain range, and randomRs, which can be used to generate a list of random numbers within a certain range.</a:t>
            </a:r>
            <a:endParaRPr lang="en-US" sz="1200"/>
          </a:p>
          <a:p>
            <a:pPr marL="0" indent="0">
              <a:buNone/>
            </a:pPr>
            <a:r>
              <a:rPr lang="en-US" sz="1200">
                <a:solidFill>
                  <a:schemeClr val="accent1"/>
                </a:solidFill>
              </a:rPr>
              <a:t>import</a:t>
            </a:r>
            <a:r>
              <a:rPr lang="en-US" sz="1200"/>
              <a:t>           </a:t>
            </a:r>
            <a:r>
              <a:rPr lang="en-US" sz="1200">
                <a:solidFill>
                  <a:schemeClr val="accent6"/>
                </a:solidFill>
              </a:rPr>
              <a:t>Data.Char </a:t>
            </a:r>
            <a:r>
              <a:rPr lang="en-US" sz="1200">
                <a:solidFill>
                  <a:srgbClr val="FFC000"/>
                </a:solidFill>
              </a:rPr>
              <a:t>(toLower) </a:t>
            </a:r>
            <a:r>
              <a:rPr lang="en-US" sz="1200"/>
              <a:t>- </a:t>
            </a:r>
            <a:r>
              <a:rPr lang="en-GB" sz="1200"/>
              <a:t>provides a variety of useful functions for working with characters. It contains functions like toLower, which can be used to convert a character to lower case, and ord, which can be used to get the numerical value of a character.</a:t>
            </a:r>
            <a:endParaRPr lang="en-US" sz="1200"/>
          </a:p>
          <a:p>
            <a:pPr marL="0" indent="0">
              <a:buNone/>
            </a:pPr>
            <a:r>
              <a:rPr lang="en-US" sz="1200">
                <a:solidFill>
                  <a:schemeClr val="accent1"/>
                </a:solidFill>
              </a:rPr>
              <a:t>import</a:t>
            </a:r>
            <a:r>
              <a:rPr lang="en-US" sz="1200"/>
              <a:t>          </a:t>
            </a:r>
            <a:r>
              <a:rPr lang="en-US" sz="1200">
                <a:solidFill>
                  <a:schemeClr val="accent6"/>
                </a:solidFill>
              </a:rPr>
              <a:t> Hangman   </a:t>
            </a:r>
            <a:r>
              <a:rPr lang="en-US" sz="1200">
                <a:solidFill>
                  <a:srgbClr val="FFC000"/>
                </a:solidFill>
              </a:rPr>
              <a:t>(freshPuzzle, randomWord', runGame) </a:t>
            </a:r>
            <a:r>
              <a:rPr lang="en-US" sz="1200"/>
              <a:t>- </a:t>
            </a:r>
            <a:r>
              <a:rPr lang="en-GB" sz="1200"/>
              <a:t>provides functions for running the Hangman game. It contains functions like freshPuzzle, which can be used to generate a new Hangman puzzle, and runGame, which can be used to run the game.</a:t>
            </a:r>
            <a:endParaRPr lang="en-US" sz="1200"/>
          </a:p>
          <a:p>
            <a:pPr marL="0" indent="0">
              <a:buNone/>
            </a:pPr>
            <a:r>
              <a:rPr lang="en-US" sz="1200">
                <a:solidFill>
                  <a:schemeClr val="accent1"/>
                </a:solidFill>
              </a:rPr>
              <a:t>import</a:t>
            </a:r>
            <a:r>
              <a:rPr lang="en-US" sz="1200"/>
              <a:t>           </a:t>
            </a:r>
            <a:r>
              <a:rPr lang="en-US" sz="1200">
                <a:solidFill>
                  <a:schemeClr val="accent6"/>
                </a:solidFill>
              </a:rPr>
              <a:t>System.IO</a:t>
            </a:r>
            <a:r>
              <a:rPr lang="en-US" sz="1200"/>
              <a:t> </a:t>
            </a:r>
            <a:r>
              <a:rPr lang="en-US" sz="1200">
                <a:solidFill>
                  <a:srgbClr val="FFC000"/>
                </a:solidFill>
              </a:rPr>
              <a:t>(BufferMode (NoBuffering), hSetBuffering, stdout) </a:t>
            </a:r>
            <a:r>
              <a:rPr lang="en-US" sz="1200"/>
              <a:t>-  </a:t>
            </a:r>
            <a:r>
              <a:rPr lang="en-GB" sz="1200"/>
              <a:t>functions for working with input and output. It contains functions like hSetBuffering, which can be used to set the buffering mode of a handle, and getLine, which can be used to read a line of input from a handle.</a:t>
            </a:r>
            <a:endParaRPr lang="en-US" sz="1200"/>
          </a:p>
        </p:txBody>
      </p:sp>
    </p:spTree>
    <p:extLst>
      <p:ext uri="{BB962C8B-B14F-4D97-AF65-F5344CB8AC3E}">
        <p14:creationId xmlns:p14="http://schemas.microsoft.com/office/powerpoint/2010/main" val="317578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9FD6-9C77-CD6A-F69D-C7E0FEA38655}"/>
              </a:ext>
            </a:extLst>
          </p:cNvPr>
          <p:cNvSpPr>
            <a:spLocks noGrp="1"/>
          </p:cNvSpPr>
          <p:nvPr>
            <p:ph type="title"/>
          </p:nvPr>
        </p:nvSpPr>
        <p:spPr>
          <a:xfrm>
            <a:off x="594360" y="687479"/>
            <a:ext cx="3444240" cy="1574874"/>
          </a:xfrm>
        </p:spPr>
        <p:txBody>
          <a:bodyPr anchor="b">
            <a:normAutofit/>
          </a:bodyPr>
          <a:lstStyle/>
          <a:p>
            <a:r>
              <a:rPr lang="en-US" sz="3400"/>
              <a:t>Module Hangman.hs</a:t>
            </a:r>
            <a:endParaRPr lang="LID4096" sz="3400"/>
          </a:p>
        </p:txBody>
      </p:sp>
      <p:grpSp>
        <p:nvGrpSpPr>
          <p:cNvPr id="16" name="Group 15">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17"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DDA84B-EF73-7583-EDCC-AD11075BC188}"/>
              </a:ext>
            </a:extLst>
          </p:cNvPr>
          <p:cNvSpPr>
            <a:spLocks noGrp="1"/>
          </p:cNvSpPr>
          <p:nvPr>
            <p:ph idx="1"/>
          </p:nvPr>
        </p:nvSpPr>
        <p:spPr>
          <a:xfrm>
            <a:off x="-8740" y="2322667"/>
            <a:ext cx="3444240" cy="2935176"/>
          </a:xfrm>
        </p:spPr>
        <p:txBody>
          <a:bodyPr anchor="ctr">
            <a:normAutofit/>
          </a:bodyPr>
          <a:lstStyle/>
          <a:p>
            <a:r>
              <a:rPr lang="en-US" sz="1800"/>
              <a:t>Hangman is the starting module which constists all the other modules and imports all the required libraries.</a:t>
            </a:r>
            <a:endParaRPr lang="LID4096" sz="1800"/>
          </a:p>
        </p:txBody>
      </p:sp>
      <p:sp>
        <p:nvSpPr>
          <p:cNvPr id="38" name="Rectangle 37">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5B636C-3D43-D45C-EB18-EDB6FD9BD645}"/>
              </a:ext>
            </a:extLst>
          </p:cNvPr>
          <p:cNvPicPr>
            <a:picLocks noChangeAspect="1"/>
          </p:cNvPicPr>
          <p:nvPr/>
        </p:nvPicPr>
        <p:blipFill>
          <a:blip r:embed="rId2"/>
          <a:stretch>
            <a:fillRect/>
          </a:stretch>
        </p:blipFill>
        <p:spPr>
          <a:xfrm>
            <a:off x="3513024" y="22793"/>
            <a:ext cx="3272425" cy="5924811"/>
          </a:xfrm>
          <a:prstGeom prst="rect">
            <a:avLst/>
          </a:prstGeom>
        </p:spPr>
      </p:pic>
      <p:pic>
        <p:nvPicPr>
          <p:cNvPr id="11" name="Picture 10">
            <a:extLst>
              <a:ext uri="{FF2B5EF4-FFF2-40B4-BE49-F238E27FC236}">
                <a16:creationId xmlns:a16="http://schemas.microsoft.com/office/drawing/2014/main" id="{213B5949-9968-7EC2-29F8-14C63AC319C9}"/>
              </a:ext>
            </a:extLst>
          </p:cNvPr>
          <p:cNvPicPr>
            <a:picLocks noChangeAspect="1"/>
          </p:cNvPicPr>
          <p:nvPr/>
        </p:nvPicPr>
        <p:blipFill>
          <a:blip r:embed="rId3"/>
          <a:stretch>
            <a:fillRect/>
          </a:stretch>
        </p:blipFill>
        <p:spPr>
          <a:xfrm>
            <a:off x="6831780" y="-62526"/>
            <a:ext cx="4890704" cy="5259677"/>
          </a:xfrm>
          <a:prstGeom prst="rect">
            <a:avLst/>
          </a:prstGeom>
        </p:spPr>
      </p:pic>
      <p:pic>
        <p:nvPicPr>
          <p:cNvPr id="15" name="Picture 14">
            <a:extLst>
              <a:ext uri="{FF2B5EF4-FFF2-40B4-BE49-F238E27FC236}">
                <a16:creationId xmlns:a16="http://schemas.microsoft.com/office/drawing/2014/main" id="{0F66EF08-9D60-0FEA-22A5-D061B8F85EBD}"/>
              </a:ext>
            </a:extLst>
          </p:cNvPr>
          <p:cNvPicPr>
            <a:picLocks noChangeAspect="1"/>
          </p:cNvPicPr>
          <p:nvPr/>
        </p:nvPicPr>
        <p:blipFill>
          <a:blip r:embed="rId4"/>
          <a:stretch>
            <a:fillRect/>
          </a:stretch>
        </p:blipFill>
        <p:spPr>
          <a:xfrm>
            <a:off x="6870999" y="4826955"/>
            <a:ext cx="4557850" cy="1752102"/>
          </a:xfrm>
          <a:prstGeom prst="rect">
            <a:avLst/>
          </a:prstGeom>
        </p:spPr>
      </p:pic>
    </p:spTree>
    <p:extLst>
      <p:ext uri="{BB962C8B-B14F-4D97-AF65-F5344CB8AC3E}">
        <p14:creationId xmlns:p14="http://schemas.microsoft.com/office/powerpoint/2010/main" val="354124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EA820-96CD-37FC-4308-215FDD62F3B1}"/>
              </a:ext>
            </a:extLst>
          </p:cNvPr>
          <p:cNvSpPr>
            <a:spLocks noGrp="1"/>
          </p:cNvSpPr>
          <p:nvPr>
            <p:ph type="title"/>
          </p:nvPr>
        </p:nvSpPr>
        <p:spPr>
          <a:xfrm>
            <a:off x="838200" y="365125"/>
            <a:ext cx="10515600" cy="1325563"/>
          </a:xfrm>
        </p:spPr>
        <p:txBody>
          <a:bodyPr>
            <a:normAutofit/>
          </a:bodyPr>
          <a:lstStyle/>
          <a:p>
            <a:r>
              <a:rPr lang="en-US" sz="5400"/>
              <a:t>Module Hangman.hs</a:t>
            </a:r>
            <a:endParaRPr lang="LID4096" sz="54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0D064-CE0C-5E2C-976A-DC7D8B9DA5B5}"/>
              </a:ext>
            </a:extLst>
          </p:cNvPr>
          <p:cNvSpPr>
            <a:spLocks noGrp="1"/>
          </p:cNvSpPr>
          <p:nvPr>
            <p:ph idx="1"/>
          </p:nvPr>
        </p:nvSpPr>
        <p:spPr>
          <a:xfrm>
            <a:off x="838200" y="1929384"/>
            <a:ext cx="10515600" cy="4251960"/>
          </a:xfrm>
        </p:spPr>
        <p:txBody>
          <a:bodyPr>
            <a:normAutofit lnSpcReduction="10000"/>
          </a:bodyPr>
          <a:lstStyle/>
          <a:p>
            <a:r>
              <a:rPr lang="en-GB" sz="1400"/>
              <a:t>This code is setting up functions and data types for playing the game of Hangman.</a:t>
            </a:r>
            <a:br>
              <a:rPr lang="en-GB" sz="1400"/>
            </a:br>
            <a:r>
              <a:rPr lang="en-GB" sz="1400"/>
              <a:t> </a:t>
            </a:r>
          </a:p>
          <a:p>
            <a:r>
              <a:rPr lang="en-GB" sz="1400" b="0" i="0">
                <a:effectLst/>
              </a:rPr>
              <a:t>When the module is first imported, it sets up the minimum and maximum word lengths, as well as the maximum number of incorrect guesses. It also imports functions from other modules to help with the game logic. The allWords function reads the dictionary file and loads all the words into a WordList, while gameWords filters out the words that are too long or too short. The randomWord function is then used to choose a random word from the list.</a:t>
            </a:r>
          </a:p>
          <a:p>
            <a:r>
              <a:rPr lang="en-GB" sz="1400"/>
              <a:t>The code also includes several utility functions and constants such as allWords, minWordLength, maxWordLength, maxIncorrectGuesses, </a:t>
            </a:r>
          </a:p>
          <a:p>
            <a:r>
              <a:rPr lang="en-GB" sz="1400"/>
              <a:t>gameWords, randomWord and randomWord'. These functions and constants help set the parameters for the game.</a:t>
            </a:r>
            <a:br>
              <a:rPr lang="en-GB" sz="1400"/>
            </a:br>
            <a:br>
              <a:rPr lang="en-GB" sz="1400"/>
            </a:br>
            <a:r>
              <a:rPr lang="en-GB" sz="1400" b="0" i="0">
                <a:effectLst/>
              </a:rPr>
              <a:t>The game is started with the freshPuzzle function, which takes a string and creates a Puzzle object. This object contains the word to be guessed, the characters that have been filled in so far, and the list of letters that have been guessed by the player. The show function is used to render the Puzzle object, showing the characters that have been guessed and the guesses that have been made.</a:t>
            </a:r>
            <a:br>
              <a:rPr lang="en-GB" sz="1400"/>
            </a:br>
            <a:br>
              <a:rPr lang="en-GB" sz="1400"/>
            </a:br>
            <a:r>
              <a:rPr lang="en-GB" sz="1400" b="0" i="0">
                <a:effectLst/>
              </a:rPr>
              <a:t>The handleGuess function takes in the Puzzle and the user's guess and checks if the letter is in the word or has already been guessed. If the letter is already guessed, the player is prompted to enter another letter. Otherwise, the letter is added to the list of letters guessed and the word is filled in accordingly.</a:t>
            </a:r>
            <a:br>
              <a:rPr lang="en-GB" sz="1400"/>
            </a:br>
            <a:br>
              <a:rPr lang="en-GB" sz="1400"/>
            </a:br>
            <a:r>
              <a:rPr lang="en-GB" sz="1400" b="0" i="0">
                <a:effectLst/>
              </a:rPr>
              <a:t>Finally, the runGame function is used to control the game loop, prompting the user to enter a letter and then processing the guess. It also checks if the game is over by calling the gameOver and gameWin functions. If the maximum number of incorrect guesses is exceeded, the game is lost. If all the letters in the word are guessed, the game is won.</a:t>
            </a:r>
            <a:endParaRPr lang="LID4096" sz="1400"/>
          </a:p>
        </p:txBody>
      </p:sp>
    </p:spTree>
    <p:extLst>
      <p:ext uri="{BB962C8B-B14F-4D97-AF65-F5344CB8AC3E}">
        <p14:creationId xmlns:p14="http://schemas.microsoft.com/office/powerpoint/2010/main" val="215610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9156AD-B1F1-3199-DED0-6E343898219F}"/>
              </a:ext>
            </a:extLst>
          </p:cNvPr>
          <p:cNvSpPr>
            <a:spLocks noGrp="1"/>
          </p:cNvSpPr>
          <p:nvPr>
            <p:ph type="title"/>
          </p:nvPr>
        </p:nvSpPr>
        <p:spPr>
          <a:xfrm>
            <a:off x="643467" y="321734"/>
            <a:ext cx="6901193" cy="1135737"/>
          </a:xfrm>
        </p:spPr>
        <p:txBody>
          <a:bodyPr>
            <a:normAutofit/>
          </a:bodyPr>
          <a:lstStyle/>
          <a:p>
            <a:r>
              <a:rPr lang="en-US" sz="3600"/>
              <a:t>Module Main.hs</a:t>
            </a:r>
            <a:endParaRPr lang="LID4096" sz="3600"/>
          </a:p>
        </p:txBody>
      </p:sp>
      <p:sp>
        <p:nvSpPr>
          <p:cNvPr id="3" name="Content Placeholder 2">
            <a:extLst>
              <a:ext uri="{FF2B5EF4-FFF2-40B4-BE49-F238E27FC236}">
                <a16:creationId xmlns:a16="http://schemas.microsoft.com/office/drawing/2014/main" id="{1F16ABD8-D89C-35AE-9702-33C6EAFCFD39}"/>
              </a:ext>
            </a:extLst>
          </p:cNvPr>
          <p:cNvSpPr>
            <a:spLocks noGrp="1"/>
          </p:cNvSpPr>
          <p:nvPr>
            <p:ph idx="1"/>
          </p:nvPr>
        </p:nvSpPr>
        <p:spPr>
          <a:xfrm>
            <a:off x="643468" y="1782981"/>
            <a:ext cx="6901193" cy="4393982"/>
          </a:xfrm>
        </p:spPr>
        <p:txBody>
          <a:bodyPr>
            <a:normAutofit/>
          </a:bodyPr>
          <a:lstStyle/>
          <a:p>
            <a:r>
              <a:rPr lang="en-US" sz="1600"/>
              <a:t>Main.hs is the module which consists all the logic of the game which indicates which word (in our case which city name will be used , turns it to a lower case word) and it creates the guessing city and then it starts the game;</a:t>
            </a:r>
          </a:p>
          <a:p>
            <a:r>
              <a:rPr lang="en-US" sz="1600"/>
              <a:t>It imports all  the required libraries;</a:t>
            </a:r>
          </a:p>
          <a:p>
            <a:endParaRPr lang="en-US" sz="1600"/>
          </a:p>
          <a:p>
            <a:r>
              <a:rPr lang="en-GB" sz="1600"/>
              <a:t>This code is setting up a game of Hangman. It is importing the necessary functions from the Hangman module and System.IO module. It sets the standard output buffer to NoBuffering.</a:t>
            </a:r>
          </a:p>
          <a:p>
            <a:r>
              <a:rPr lang="en-GB" sz="1600"/>
              <a:t>The last four lines of code make up the main function. It starts by setting the buffering mode of the standard output stream. Then it uses the randomWord' function from the Hangman module to get a random word. It then uses the toLower function from the Data.Char module to convert the word to lower case. Then it uses the freshPuzzle function from the Hangman module to create a new Hangman puzzle from the word. Finally, it ivokes the runGame function from the Hangman module to start the Hangman game. </a:t>
            </a:r>
          </a:p>
          <a:p>
            <a:endParaRPr lang="en-GB" sz="1600"/>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03590F-485F-7F6C-2F78-E2479BA86F5C}"/>
              </a:ext>
            </a:extLst>
          </p:cNvPr>
          <p:cNvPicPr>
            <a:picLocks noChangeAspect="1"/>
          </p:cNvPicPr>
          <p:nvPr/>
        </p:nvPicPr>
        <p:blipFill>
          <a:blip r:embed="rId2"/>
          <a:stretch>
            <a:fillRect/>
          </a:stretch>
        </p:blipFill>
        <p:spPr>
          <a:xfrm>
            <a:off x="8119869" y="2760410"/>
            <a:ext cx="3428663" cy="1337178"/>
          </a:xfrm>
          <a:prstGeom prst="rect">
            <a:avLst/>
          </a:prstGeom>
        </p:spPr>
      </p:pic>
      <p:grpSp>
        <p:nvGrpSpPr>
          <p:cNvPr id="49" name="Group 48">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0" name="Isosceles Triangle 4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8679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1737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vt:lpstr>
      <vt:lpstr>PowerPoint Presentation</vt:lpstr>
      <vt:lpstr>Outline</vt:lpstr>
      <vt:lpstr>Introduction to Hangman Guessing game</vt:lpstr>
      <vt:lpstr>How to run it?</vt:lpstr>
      <vt:lpstr>How to run it? p2</vt:lpstr>
      <vt:lpstr>Implementation of Hangman guessing game in Haskell</vt:lpstr>
      <vt:lpstr>Module Hangman.hs</vt:lpstr>
      <vt:lpstr>Module Hangman.hs</vt:lpstr>
      <vt:lpstr>Module Main.hs</vt:lpstr>
      <vt:lpstr>How does it look?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Mensur Mamuti</dc:creator>
  <cp:lastModifiedBy>Baftjar Jusufi</cp:lastModifiedBy>
  <cp:revision>18</cp:revision>
  <dcterms:created xsi:type="dcterms:W3CDTF">2016-03-22T14:48:25Z</dcterms:created>
  <dcterms:modified xsi:type="dcterms:W3CDTF">2023-01-12T23:26:36Z</dcterms:modified>
</cp:coreProperties>
</file>