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0" r:id="rId16"/>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FE8"/>
          </a:solidFill>
        </a:fill>
      </a:tcStyle>
    </a:wholeTbl>
    <a:band2H>
      <a:tcTxStyle/>
      <a:tcStyle>
        <a:tcBdr/>
        <a:fill>
          <a:solidFill>
            <a:srgbClr val="E7F0F4"/>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2CB"/>
          </a:solidFill>
        </a:fill>
      </a:tcStyle>
    </a:wholeTbl>
    <a:band2H>
      <a:tcTxStyle/>
      <a:tcStyle>
        <a:tcBdr/>
        <a:fill>
          <a:solidFill>
            <a:srgbClr val="FBEAE7"/>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CDCE"/>
          </a:solidFill>
        </a:fill>
      </a:tcStyle>
    </a:wholeTbl>
    <a:band2H>
      <a:tcTxStyle/>
      <a:tcStyle>
        <a:tcBdr/>
        <a:fill>
          <a:solidFill>
            <a:srgbClr val="ECE7E8"/>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4"/>
  </p:normalViewPr>
  <p:slideViewPr>
    <p:cSldViewPr snapToGrid="0" snapToObjects="1">
      <p:cViewPr varScale="1">
        <p:scale>
          <a:sx n="104" d="100"/>
          <a:sy n="104"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35271-2282-394D-8616-CB1C7BA2E15C}"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64A61F81-4698-734B-8CD1-BD213DD2C660}">
      <dgm:prSet phldrT="[Text]" custT="1"/>
      <dgm:spPr/>
      <dgm:t>
        <a:bodyPr/>
        <a:lstStyle/>
        <a:p>
          <a:r>
            <a:rPr lang="en-US" sz="1400" dirty="0" smtClean="0"/>
            <a:t>Signal Preprocessing</a:t>
          </a:r>
          <a:endParaRPr lang="en-US" sz="1400" dirty="0"/>
        </a:p>
      </dgm:t>
    </dgm:pt>
    <dgm:pt modelId="{D1C55001-C9DC-B64C-B649-AEC050C48EBD}" type="parTrans" cxnId="{1A08C80A-622F-9649-8BB8-9B05DA43CEBF}">
      <dgm:prSet/>
      <dgm:spPr/>
      <dgm:t>
        <a:bodyPr/>
        <a:lstStyle/>
        <a:p>
          <a:endParaRPr lang="en-US"/>
        </a:p>
      </dgm:t>
    </dgm:pt>
    <dgm:pt modelId="{84915165-FC90-D449-B218-B82021C23FE8}" type="sibTrans" cxnId="{1A08C80A-622F-9649-8BB8-9B05DA43CEBF}">
      <dgm:prSet/>
      <dgm:spPr/>
      <dgm:t>
        <a:bodyPr/>
        <a:lstStyle/>
        <a:p>
          <a:endParaRPr lang="en-US"/>
        </a:p>
      </dgm:t>
    </dgm:pt>
    <dgm:pt modelId="{197E34DA-43BD-3241-8485-606B8A221CD5}">
      <dgm:prSet phldrT="[Text]"/>
      <dgm:spPr/>
      <dgm:t>
        <a:bodyPr/>
        <a:lstStyle/>
        <a:p>
          <a:endParaRPr lang="en-US" dirty="0" smtClean="0"/>
        </a:p>
        <a:p>
          <a:r>
            <a:rPr lang="en-US" dirty="0" smtClean="0"/>
            <a:t>De-noise by wavelet decomposition.</a:t>
          </a:r>
        </a:p>
        <a:p>
          <a:r>
            <a:rPr lang="en-US" dirty="0" smtClean="0"/>
            <a:t>Shannon energy representation</a:t>
          </a:r>
        </a:p>
        <a:p>
          <a:r>
            <a:rPr lang="en-US" dirty="0" smtClean="0"/>
            <a:t> </a:t>
          </a:r>
          <a:endParaRPr lang="en-US" dirty="0"/>
        </a:p>
      </dgm:t>
    </dgm:pt>
    <dgm:pt modelId="{0CD7C96F-ED95-6444-BB76-4CD4F152E50E}" type="parTrans" cxnId="{CD64BB3C-20D6-A742-95E8-0ACD9C1BEBD7}">
      <dgm:prSet/>
      <dgm:spPr/>
      <dgm:t>
        <a:bodyPr/>
        <a:lstStyle/>
        <a:p>
          <a:endParaRPr lang="en-US"/>
        </a:p>
      </dgm:t>
    </dgm:pt>
    <dgm:pt modelId="{E62F42A8-75E9-7549-84B4-12E712EBC815}" type="sibTrans" cxnId="{CD64BB3C-20D6-A742-95E8-0ACD9C1BEBD7}">
      <dgm:prSet/>
      <dgm:spPr/>
      <dgm:t>
        <a:bodyPr/>
        <a:lstStyle/>
        <a:p>
          <a:endParaRPr lang="en-US"/>
        </a:p>
      </dgm:t>
    </dgm:pt>
    <dgm:pt modelId="{018E5014-7B0D-274A-A9E7-42A89A55364C}">
      <dgm:prSet phldrT="[Text]" custT="1"/>
      <dgm:spPr/>
      <dgm:t>
        <a:bodyPr/>
        <a:lstStyle/>
        <a:p>
          <a:r>
            <a:rPr lang="en-US" sz="1400" dirty="0" smtClean="0"/>
            <a:t>Feature selection</a:t>
          </a:r>
          <a:endParaRPr lang="en-US" sz="1400" dirty="0"/>
        </a:p>
      </dgm:t>
    </dgm:pt>
    <dgm:pt modelId="{C522FDA5-497B-544C-BCC6-E6292F6098BA}" type="parTrans" cxnId="{3939D2CE-97B4-F445-89EC-79260130F5D9}">
      <dgm:prSet/>
      <dgm:spPr/>
      <dgm:t>
        <a:bodyPr/>
        <a:lstStyle/>
        <a:p>
          <a:endParaRPr lang="en-US"/>
        </a:p>
      </dgm:t>
    </dgm:pt>
    <dgm:pt modelId="{9882F571-650E-B640-A3F0-A9A49D4C2781}" type="sibTrans" cxnId="{3939D2CE-97B4-F445-89EC-79260130F5D9}">
      <dgm:prSet/>
      <dgm:spPr/>
      <dgm:t>
        <a:bodyPr/>
        <a:lstStyle/>
        <a:p>
          <a:endParaRPr lang="en-US"/>
        </a:p>
      </dgm:t>
    </dgm:pt>
    <dgm:pt modelId="{D41614CC-851B-A445-9B9E-6992328876DB}">
      <dgm:prSet phldrT="[Text]"/>
      <dgm:spPr/>
      <dgm:t>
        <a:bodyPr/>
        <a:lstStyle/>
        <a:p>
          <a:endParaRPr lang="en-US" dirty="0" smtClean="0"/>
        </a:p>
        <a:p>
          <a:r>
            <a:rPr lang="en-US" dirty="0" smtClean="0"/>
            <a:t>Time Domain</a:t>
          </a:r>
        </a:p>
        <a:p>
          <a:r>
            <a:rPr lang="en-US" dirty="0" smtClean="0"/>
            <a:t>and frequency domain.</a:t>
          </a:r>
          <a:endParaRPr lang="en-US" dirty="0"/>
        </a:p>
      </dgm:t>
    </dgm:pt>
    <dgm:pt modelId="{E06DB22A-5C9D-F046-BE93-1DC48D3D8C01}" type="parTrans" cxnId="{397C8E5C-3A42-5747-8F84-673CC37E182B}">
      <dgm:prSet/>
      <dgm:spPr/>
      <dgm:t>
        <a:bodyPr/>
        <a:lstStyle/>
        <a:p>
          <a:endParaRPr lang="en-US"/>
        </a:p>
      </dgm:t>
    </dgm:pt>
    <dgm:pt modelId="{F5659767-A49E-4545-B858-A69F91E99E1B}" type="sibTrans" cxnId="{397C8E5C-3A42-5747-8F84-673CC37E182B}">
      <dgm:prSet/>
      <dgm:spPr/>
      <dgm:t>
        <a:bodyPr/>
        <a:lstStyle/>
        <a:p>
          <a:endParaRPr lang="en-US"/>
        </a:p>
      </dgm:t>
    </dgm:pt>
    <dgm:pt modelId="{848A0002-6DB4-6845-A5FC-9C662F83DFBC}">
      <dgm:prSet phldrT="[Text]" custT="1"/>
      <dgm:spPr/>
      <dgm:t>
        <a:bodyPr/>
        <a:lstStyle/>
        <a:p>
          <a:r>
            <a:rPr lang="en-US" sz="1400" dirty="0" smtClean="0"/>
            <a:t>Classification</a:t>
          </a:r>
          <a:endParaRPr lang="en-US" sz="1400" dirty="0"/>
        </a:p>
      </dgm:t>
    </dgm:pt>
    <dgm:pt modelId="{D428ABDB-9D70-3C44-8B25-9FF5324E1E02}" type="parTrans" cxnId="{A8D12CF9-EA65-5144-A389-DFA5CE234362}">
      <dgm:prSet/>
      <dgm:spPr/>
      <dgm:t>
        <a:bodyPr/>
        <a:lstStyle/>
        <a:p>
          <a:endParaRPr lang="en-US"/>
        </a:p>
      </dgm:t>
    </dgm:pt>
    <dgm:pt modelId="{A5E1D3C2-B7F4-5E47-B5E4-C952EB443269}" type="sibTrans" cxnId="{A8D12CF9-EA65-5144-A389-DFA5CE234362}">
      <dgm:prSet/>
      <dgm:spPr/>
      <dgm:t>
        <a:bodyPr/>
        <a:lstStyle/>
        <a:p>
          <a:endParaRPr lang="en-US"/>
        </a:p>
      </dgm:t>
    </dgm:pt>
    <dgm:pt modelId="{BC52ED2D-C2DC-0344-879D-8AE6E0203E5B}" type="pres">
      <dgm:prSet presAssocID="{59535271-2282-394D-8616-CB1C7BA2E15C}" presName="linearFlow" presStyleCnt="0">
        <dgm:presLayoutVars>
          <dgm:dir/>
          <dgm:animLvl val="lvl"/>
          <dgm:resizeHandles val="exact"/>
        </dgm:presLayoutVars>
      </dgm:prSet>
      <dgm:spPr/>
      <dgm:t>
        <a:bodyPr/>
        <a:lstStyle/>
        <a:p>
          <a:endParaRPr lang="zh-CN" altLang="en-US"/>
        </a:p>
      </dgm:t>
    </dgm:pt>
    <dgm:pt modelId="{D8391163-0D30-E04C-96DA-4EF50B5C3A98}" type="pres">
      <dgm:prSet presAssocID="{64A61F81-4698-734B-8CD1-BD213DD2C660}" presName="composite" presStyleCnt="0"/>
      <dgm:spPr/>
    </dgm:pt>
    <dgm:pt modelId="{B26EBB8C-01EC-2849-A904-8DCC1A2E5248}" type="pres">
      <dgm:prSet presAssocID="{64A61F81-4698-734B-8CD1-BD213DD2C660}" presName="parTx" presStyleLbl="node1" presStyleIdx="0" presStyleCnt="3">
        <dgm:presLayoutVars>
          <dgm:chMax val="0"/>
          <dgm:chPref val="0"/>
          <dgm:bulletEnabled val="1"/>
        </dgm:presLayoutVars>
      </dgm:prSet>
      <dgm:spPr/>
      <dgm:t>
        <a:bodyPr/>
        <a:lstStyle/>
        <a:p>
          <a:endParaRPr lang="zh-CN" altLang="en-US"/>
        </a:p>
      </dgm:t>
    </dgm:pt>
    <dgm:pt modelId="{45ECD1BE-D1F9-764A-8D96-AA9294FA643C}" type="pres">
      <dgm:prSet presAssocID="{64A61F81-4698-734B-8CD1-BD213DD2C660}" presName="parSh" presStyleLbl="node1" presStyleIdx="0" presStyleCnt="3"/>
      <dgm:spPr/>
      <dgm:t>
        <a:bodyPr/>
        <a:lstStyle/>
        <a:p>
          <a:endParaRPr lang="zh-CN" altLang="en-US"/>
        </a:p>
      </dgm:t>
    </dgm:pt>
    <dgm:pt modelId="{C2E78B20-B934-A84C-8A60-061937A8B6ED}" type="pres">
      <dgm:prSet presAssocID="{64A61F81-4698-734B-8CD1-BD213DD2C660}" presName="desTx" presStyleLbl="fgAcc1" presStyleIdx="0" presStyleCnt="3">
        <dgm:presLayoutVars>
          <dgm:bulletEnabled val="1"/>
        </dgm:presLayoutVars>
      </dgm:prSet>
      <dgm:spPr/>
      <dgm:t>
        <a:bodyPr/>
        <a:lstStyle/>
        <a:p>
          <a:endParaRPr lang="en-US"/>
        </a:p>
      </dgm:t>
    </dgm:pt>
    <dgm:pt modelId="{070E3776-D32D-7943-BD5F-B4DD0429551F}" type="pres">
      <dgm:prSet presAssocID="{84915165-FC90-D449-B218-B82021C23FE8}" presName="sibTrans" presStyleLbl="sibTrans2D1" presStyleIdx="0" presStyleCnt="2"/>
      <dgm:spPr/>
      <dgm:t>
        <a:bodyPr/>
        <a:lstStyle/>
        <a:p>
          <a:endParaRPr lang="zh-CN" altLang="en-US"/>
        </a:p>
      </dgm:t>
    </dgm:pt>
    <dgm:pt modelId="{26833FA0-491D-204D-B0C0-B000DC1FD71D}" type="pres">
      <dgm:prSet presAssocID="{84915165-FC90-D449-B218-B82021C23FE8}" presName="connTx" presStyleLbl="sibTrans2D1" presStyleIdx="0" presStyleCnt="2"/>
      <dgm:spPr/>
      <dgm:t>
        <a:bodyPr/>
        <a:lstStyle/>
        <a:p>
          <a:endParaRPr lang="zh-CN" altLang="en-US"/>
        </a:p>
      </dgm:t>
    </dgm:pt>
    <dgm:pt modelId="{E1F923F7-E7DC-984C-99EA-27AD189438BA}" type="pres">
      <dgm:prSet presAssocID="{018E5014-7B0D-274A-A9E7-42A89A55364C}" presName="composite" presStyleCnt="0"/>
      <dgm:spPr/>
    </dgm:pt>
    <dgm:pt modelId="{5791DDC0-FED4-E74D-9B71-6BB0A4478617}" type="pres">
      <dgm:prSet presAssocID="{018E5014-7B0D-274A-A9E7-42A89A55364C}" presName="parTx" presStyleLbl="node1" presStyleIdx="0" presStyleCnt="3">
        <dgm:presLayoutVars>
          <dgm:chMax val="0"/>
          <dgm:chPref val="0"/>
          <dgm:bulletEnabled val="1"/>
        </dgm:presLayoutVars>
      </dgm:prSet>
      <dgm:spPr/>
      <dgm:t>
        <a:bodyPr/>
        <a:lstStyle/>
        <a:p>
          <a:endParaRPr lang="zh-CN" altLang="en-US"/>
        </a:p>
      </dgm:t>
    </dgm:pt>
    <dgm:pt modelId="{1E8397E2-0E20-9B4A-B61C-FA4FCA24ED5D}" type="pres">
      <dgm:prSet presAssocID="{018E5014-7B0D-274A-A9E7-42A89A55364C}" presName="parSh" presStyleLbl="node1" presStyleIdx="1" presStyleCnt="3" custLinFactNeighborY="1699"/>
      <dgm:spPr/>
      <dgm:t>
        <a:bodyPr/>
        <a:lstStyle/>
        <a:p>
          <a:endParaRPr lang="zh-CN" altLang="en-US"/>
        </a:p>
      </dgm:t>
    </dgm:pt>
    <dgm:pt modelId="{A02692DA-6AAE-1F4D-8CCA-1887B24D2505}" type="pres">
      <dgm:prSet presAssocID="{018E5014-7B0D-274A-A9E7-42A89A55364C}" presName="desTx" presStyleLbl="fgAcc1" presStyleIdx="1" presStyleCnt="3">
        <dgm:presLayoutVars>
          <dgm:bulletEnabled val="1"/>
        </dgm:presLayoutVars>
      </dgm:prSet>
      <dgm:spPr/>
      <dgm:t>
        <a:bodyPr/>
        <a:lstStyle/>
        <a:p>
          <a:endParaRPr lang="zh-CN" altLang="en-US"/>
        </a:p>
      </dgm:t>
    </dgm:pt>
    <dgm:pt modelId="{9E73376F-1047-A04C-878C-FF0C3D47078C}" type="pres">
      <dgm:prSet presAssocID="{9882F571-650E-B640-A3F0-A9A49D4C2781}" presName="sibTrans" presStyleLbl="sibTrans2D1" presStyleIdx="1" presStyleCnt="2"/>
      <dgm:spPr/>
      <dgm:t>
        <a:bodyPr/>
        <a:lstStyle/>
        <a:p>
          <a:endParaRPr lang="zh-CN" altLang="en-US"/>
        </a:p>
      </dgm:t>
    </dgm:pt>
    <dgm:pt modelId="{628EC0B3-9E9F-CD45-ABD6-75B596160C28}" type="pres">
      <dgm:prSet presAssocID="{9882F571-650E-B640-A3F0-A9A49D4C2781}" presName="connTx" presStyleLbl="sibTrans2D1" presStyleIdx="1" presStyleCnt="2"/>
      <dgm:spPr/>
      <dgm:t>
        <a:bodyPr/>
        <a:lstStyle/>
        <a:p>
          <a:endParaRPr lang="zh-CN" altLang="en-US"/>
        </a:p>
      </dgm:t>
    </dgm:pt>
    <dgm:pt modelId="{75CD5BCE-3F7B-0B44-8CD4-E2D88E92D539}" type="pres">
      <dgm:prSet presAssocID="{848A0002-6DB4-6845-A5FC-9C662F83DFBC}" presName="composite" presStyleCnt="0"/>
      <dgm:spPr/>
    </dgm:pt>
    <dgm:pt modelId="{5DCDA851-399C-3447-AC4A-9BFACDBD3EC7}" type="pres">
      <dgm:prSet presAssocID="{848A0002-6DB4-6845-A5FC-9C662F83DFBC}" presName="parTx" presStyleLbl="node1" presStyleIdx="1" presStyleCnt="3">
        <dgm:presLayoutVars>
          <dgm:chMax val="0"/>
          <dgm:chPref val="0"/>
          <dgm:bulletEnabled val="1"/>
        </dgm:presLayoutVars>
      </dgm:prSet>
      <dgm:spPr/>
      <dgm:t>
        <a:bodyPr/>
        <a:lstStyle/>
        <a:p>
          <a:endParaRPr lang="zh-CN" altLang="en-US"/>
        </a:p>
      </dgm:t>
    </dgm:pt>
    <dgm:pt modelId="{1C4C9401-9491-3C48-92AA-3D52B6434FBD}" type="pres">
      <dgm:prSet presAssocID="{848A0002-6DB4-6845-A5FC-9C662F83DFBC}" presName="parSh" presStyleLbl="node1" presStyleIdx="2" presStyleCnt="3"/>
      <dgm:spPr/>
      <dgm:t>
        <a:bodyPr/>
        <a:lstStyle/>
        <a:p>
          <a:endParaRPr lang="zh-CN" altLang="en-US"/>
        </a:p>
      </dgm:t>
    </dgm:pt>
    <dgm:pt modelId="{DD64F110-7A16-C948-81D3-16711CAC33FF}" type="pres">
      <dgm:prSet presAssocID="{848A0002-6DB4-6845-A5FC-9C662F83DFBC}" presName="desTx" presStyleLbl="fgAcc1" presStyleIdx="2" presStyleCnt="3">
        <dgm:presLayoutVars>
          <dgm:bulletEnabled val="1"/>
        </dgm:presLayoutVars>
      </dgm:prSet>
      <dgm:spPr/>
      <dgm:t>
        <a:bodyPr/>
        <a:lstStyle/>
        <a:p>
          <a:endParaRPr lang="en-US"/>
        </a:p>
      </dgm:t>
    </dgm:pt>
  </dgm:ptLst>
  <dgm:cxnLst>
    <dgm:cxn modelId="{61D2CC67-0847-4244-8045-4DD973454A9E}" type="presOf" srcId="{018E5014-7B0D-274A-A9E7-42A89A55364C}" destId="{5791DDC0-FED4-E74D-9B71-6BB0A4478617}" srcOrd="0" destOrd="0" presId="urn:microsoft.com/office/officeart/2005/8/layout/process3"/>
    <dgm:cxn modelId="{1A0BCA72-4492-604A-8D50-6FB1A61CE443}" type="presOf" srcId="{848A0002-6DB4-6845-A5FC-9C662F83DFBC}" destId="{5DCDA851-399C-3447-AC4A-9BFACDBD3EC7}" srcOrd="0" destOrd="0" presId="urn:microsoft.com/office/officeart/2005/8/layout/process3"/>
    <dgm:cxn modelId="{397C8E5C-3A42-5747-8F84-673CC37E182B}" srcId="{018E5014-7B0D-274A-A9E7-42A89A55364C}" destId="{D41614CC-851B-A445-9B9E-6992328876DB}" srcOrd="0" destOrd="0" parTransId="{E06DB22A-5C9D-F046-BE93-1DC48D3D8C01}" sibTransId="{F5659767-A49E-4545-B858-A69F91E99E1B}"/>
    <dgm:cxn modelId="{88A980B2-2FE9-A54B-BCA0-DD62DE300BB9}" type="presOf" srcId="{197E34DA-43BD-3241-8485-606B8A221CD5}" destId="{C2E78B20-B934-A84C-8A60-061937A8B6ED}" srcOrd="0" destOrd="0" presId="urn:microsoft.com/office/officeart/2005/8/layout/process3"/>
    <dgm:cxn modelId="{C90EA418-B408-2544-98DD-383AA6934892}" type="presOf" srcId="{D41614CC-851B-A445-9B9E-6992328876DB}" destId="{A02692DA-6AAE-1F4D-8CCA-1887B24D2505}" srcOrd="0" destOrd="0" presId="urn:microsoft.com/office/officeart/2005/8/layout/process3"/>
    <dgm:cxn modelId="{3939D2CE-97B4-F445-89EC-79260130F5D9}" srcId="{59535271-2282-394D-8616-CB1C7BA2E15C}" destId="{018E5014-7B0D-274A-A9E7-42A89A55364C}" srcOrd="1" destOrd="0" parTransId="{C522FDA5-497B-544C-BCC6-E6292F6098BA}" sibTransId="{9882F571-650E-B640-A3F0-A9A49D4C2781}"/>
    <dgm:cxn modelId="{D22B4245-14E4-E14B-973D-C814689AB4F0}" type="presOf" srcId="{84915165-FC90-D449-B218-B82021C23FE8}" destId="{26833FA0-491D-204D-B0C0-B000DC1FD71D}" srcOrd="1" destOrd="0" presId="urn:microsoft.com/office/officeart/2005/8/layout/process3"/>
    <dgm:cxn modelId="{BE3F4E91-75F6-A64B-9A26-4FD66C5D51C0}" type="presOf" srcId="{9882F571-650E-B640-A3F0-A9A49D4C2781}" destId="{9E73376F-1047-A04C-878C-FF0C3D47078C}" srcOrd="0" destOrd="0" presId="urn:microsoft.com/office/officeart/2005/8/layout/process3"/>
    <dgm:cxn modelId="{8F02FBD2-0C11-7E46-84F2-7C61AAED9972}" type="presOf" srcId="{64A61F81-4698-734B-8CD1-BD213DD2C660}" destId="{B26EBB8C-01EC-2849-A904-8DCC1A2E5248}" srcOrd="0" destOrd="0" presId="urn:microsoft.com/office/officeart/2005/8/layout/process3"/>
    <dgm:cxn modelId="{CD64BB3C-20D6-A742-95E8-0ACD9C1BEBD7}" srcId="{64A61F81-4698-734B-8CD1-BD213DD2C660}" destId="{197E34DA-43BD-3241-8485-606B8A221CD5}" srcOrd="0" destOrd="0" parTransId="{0CD7C96F-ED95-6444-BB76-4CD4F152E50E}" sibTransId="{E62F42A8-75E9-7549-84B4-12E712EBC815}"/>
    <dgm:cxn modelId="{17D6EBFA-7028-5E46-9F39-598C11260C28}" type="presOf" srcId="{848A0002-6DB4-6845-A5FC-9C662F83DFBC}" destId="{1C4C9401-9491-3C48-92AA-3D52B6434FBD}" srcOrd="1" destOrd="0" presId="urn:microsoft.com/office/officeart/2005/8/layout/process3"/>
    <dgm:cxn modelId="{6E44F7F6-BBCD-F04B-ADCF-FA9E0808E784}" type="presOf" srcId="{59535271-2282-394D-8616-CB1C7BA2E15C}" destId="{BC52ED2D-C2DC-0344-879D-8AE6E0203E5B}" srcOrd="0" destOrd="0" presId="urn:microsoft.com/office/officeart/2005/8/layout/process3"/>
    <dgm:cxn modelId="{05EE6A22-3CEC-7347-8506-B3E479C87A88}" type="presOf" srcId="{64A61F81-4698-734B-8CD1-BD213DD2C660}" destId="{45ECD1BE-D1F9-764A-8D96-AA9294FA643C}" srcOrd="1" destOrd="0" presId="urn:microsoft.com/office/officeart/2005/8/layout/process3"/>
    <dgm:cxn modelId="{C93614DE-958D-B046-83FE-675499A900D9}" type="presOf" srcId="{84915165-FC90-D449-B218-B82021C23FE8}" destId="{070E3776-D32D-7943-BD5F-B4DD0429551F}" srcOrd="0" destOrd="0" presId="urn:microsoft.com/office/officeart/2005/8/layout/process3"/>
    <dgm:cxn modelId="{961C0F57-757B-8246-A6D4-4AEF0CE70F6D}" type="presOf" srcId="{9882F571-650E-B640-A3F0-A9A49D4C2781}" destId="{628EC0B3-9E9F-CD45-ABD6-75B596160C28}" srcOrd="1" destOrd="0" presId="urn:microsoft.com/office/officeart/2005/8/layout/process3"/>
    <dgm:cxn modelId="{1A08C80A-622F-9649-8BB8-9B05DA43CEBF}" srcId="{59535271-2282-394D-8616-CB1C7BA2E15C}" destId="{64A61F81-4698-734B-8CD1-BD213DD2C660}" srcOrd="0" destOrd="0" parTransId="{D1C55001-C9DC-B64C-B649-AEC050C48EBD}" sibTransId="{84915165-FC90-D449-B218-B82021C23FE8}"/>
    <dgm:cxn modelId="{A8D12CF9-EA65-5144-A389-DFA5CE234362}" srcId="{59535271-2282-394D-8616-CB1C7BA2E15C}" destId="{848A0002-6DB4-6845-A5FC-9C662F83DFBC}" srcOrd="2" destOrd="0" parTransId="{D428ABDB-9D70-3C44-8B25-9FF5324E1E02}" sibTransId="{A5E1D3C2-B7F4-5E47-B5E4-C952EB443269}"/>
    <dgm:cxn modelId="{53124595-2204-6248-9E35-689AD0FE26C7}" type="presOf" srcId="{018E5014-7B0D-274A-A9E7-42A89A55364C}" destId="{1E8397E2-0E20-9B4A-B61C-FA4FCA24ED5D}" srcOrd="1" destOrd="0" presId="urn:microsoft.com/office/officeart/2005/8/layout/process3"/>
    <dgm:cxn modelId="{A442E2E2-FC90-7241-9575-CDAFBBA59E73}" type="presParOf" srcId="{BC52ED2D-C2DC-0344-879D-8AE6E0203E5B}" destId="{D8391163-0D30-E04C-96DA-4EF50B5C3A98}" srcOrd="0" destOrd="0" presId="urn:microsoft.com/office/officeart/2005/8/layout/process3"/>
    <dgm:cxn modelId="{D7CF2110-6E1A-A345-9485-5C0473DE10CC}" type="presParOf" srcId="{D8391163-0D30-E04C-96DA-4EF50B5C3A98}" destId="{B26EBB8C-01EC-2849-A904-8DCC1A2E5248}" srcOrd="0" destOrd="0" presId="urn:microsoft.com/office/officeart/2005/8/layout/process3"/>
    <dgm:cxn modelId="{708F0FAE-D928-5D4B-B1C6-2B274FC614AA}" type="presParOf" srcId="{D8391163-0D30-E04C-96DA-4EF50B5C3A98}" destId="{45ECD1BE-D1F9-764A-8D96-AA9294FA643C}" srcOrd="1" destOrd="0" presId="urn:microsoft.com/office/officeart/2005/8/layout/process3"/>
    <dgm:cxn modelId="{842F5B4A-D09D-AF42-9D63-ABA762A81A70}" type="presParOf" srcId="{D8391163-0D30-E04C-96DA-4EF50B5C3A98}" destId="{C2E78B20-B934-A84C-8A60-061937A8B6ED}" srcOrd="2" destOrd="0" presId="urn:microsoft.com/office/officeart/2005/8/layout/process3"/>
    <dgm:cxn modelId="{8E899CE7-2B98-964F-8CA2-8C985BE658D2}" type="presParOf" srcId="{BC52ED2D-C2DC-0344-879D-8AE6E0203E5B}" destId="{070E3776-D32D-7943-BD5F-B4DD0429551F}" srcOrd="1" destOrd="0" presId="urn:microsoft.com/office/officeart/2005/8/layout/process3"/>
    <dgm:cxn modelId="{3F294E5F-F144-C84C-8FC4-3C2E198918AD}" type="presParOf" srcId="{070E3776-D32D-7943-BD5F-B4DD0429551F}" destId="{26833FA0-491D-204D-B0C0-B000DC1FD71D}" srcOrd="0" destOrd="0" presId="urn:microsoft.com/office/officeart/2005/8/layout/process3"/>
    <dgm:cxn modelId="{8B0AE3B7-139F-D14F-877F-F40586FD281D}" type="presParOf" srcId="{BC52ED2D-C2DC-0344-879D-8AE6E0203E5B}" destId="{E1F923F7-E7DC-984C-99EA-27AD189438BA}" srcOrd="2" destOrd="0" presId="urn:microsoft.com/office/officeart/2005/8/layout/process3"/>
    <dgm:cxn modelId="{F1BABE0A-55C1-5440-A2D7-5006BA9D7BBE}" type="presParOf" srcId="{E1F923F7-E7DC-984C-99EA-27AD189438BA}" destId="{5791DDC0-FED4-E74D-9B71-6BB0A4478617}" srcOrd="0" destOrd="0" presId="urn:microsoft.com/office/officeart/2005/8/layout/process3"/>
    <dgm:cxn modelId="{6A433F5A-2D59-9A4B-8786-91AFBC68EFCB}" type="presParOf" srcId="{E1F923F7-E7DC-984C-99EA-27AD189438BA}" destId="{1E8397E2-0E20-9B4A-B61C-FA4FCA24ED5D}" srcOrd="1" destOrd="0" presId="urn:microsoft.com/office/officeart/2005/8/layout/process3"/>
    <dgm:cxn modelId="{C111A5A8-0E95-7B4F-BAA7-58321FC472CA}" type="presParOf" srcId="{E1F923F7-E7DC-984C-99EA-27AD189438BA}" destId="{A02692DA-6AAE-1F4D-8CCA-1887B24D2505}" srcOrd="2" destOrd="0" presId="urn:microsoft.com/office/officeart/2005/8/layout/process3"/>
    <dgm:cxn modelId="{03EB9F30-7198-0040-8D97-CFDBE3E2DA6F}" type="presParOf" srcId="{BC52ED2D-C2DC-0344-879D-8AE6E0203E5B}" destId="{9E73376F-1047-A04C-878C-FF0C3D47078C}" srcOrd="3" destOrd="0" presId="urn:microsoft.com/office/officeart/2005/8/layout/process3"/>
    <dgm:cxn modelId="{1E471A12-9DFA-5744-8AE6-34BBCB3CD977}" type="presParOf" srcId="{9E73376F-1047-A04C-878C-FF0C3D47078C}" destId="{628EC0B3-9E9F-CD45-ABD6-75B596160C28}" srcOrd="0" destOrd="0" presId="urn:microsoft.com/office/officeart/2005/8/layout/process3"/>
    <dgm:cxn modelId="{DA568420-DB7D-C040-9900-488C0D5EF145}" type="presParOf" srcId="{BC52ED2D-C2DC-0344-879D-8AE6E0203E5B}" destId="{75CD5BCE-3F7B-0B44-8CD4-E2D88E92D539}" srcOrd="4" destOrd="0" presId="urn:microsoft.com/office/officeart/2005/8/layout/process3"/>
    <dgm:cxn modelId="{EFCA5A02-C4A8-A949-89A6-CAC08B82681C}" type="presParOf" srcId="{75CD5BCE-3F7B-0B44-8CD4-E2D88E92D539}" destId="{5DCDA851-399C-3447-AC4A-9BFACDBD3EC7}" srcOrd="0" destOrd="0" presId="urn:microsoft.com/office/officeart/2005/8/layout/process3"/>
    <dgm:cxn modelId="{6E1BDE79-BA9A-234A-8E53-39DCF17D5015}" type="presParOf" srcId="{75CD5BCE-3F7B-0B44-8CD4-E2D88E92D539}" destId="{1C4C9401-9491-3C48-92AA-3D52B6434FBD}" srcOrd="1" destOrd="0" presId="urn:microsoft.com/office/officeart/2005/8/layout/process3"/>
    <dgm:cxn modelId="{924746A0-9BB3-5345-8A5B-FFF23EA7922C}" type="presParOf" srcId="{75CD5BCE-3F7B-0B44-8CD4-E2D88E92D539}" destId="{DD64F110-7A16-C948-81D3-16711CAC33F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CD1BE-D1F9-764A-8D96-AA9294FA643C}">
      <dsp:nvSpPr>
        <dsp:cNvPr id="0" name=""/>
        <dsp:cNvSpPr/>
      </dsp:nvSpPr>
      <dsp:spPr>
        <a:xfrm>
          <a:off x="3335" y="121454"/>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Signal Preprocessing</a:t>
          </a:r>
          <a:endParaRPr lang="en-US" sz="1400" kern="1200" dirty="0"/>
        </a:p>
      </dsp:txBody>
      <dsp:txXfrm>
        <a:off x="3335" y="121454"/>
        <a:ext cx="1516740" cy="525103"/>
      </dsp:txXfrm>
    </dsp:sp>
    <dsp:sp modelId="{C2E78B20-B934-A84C-8A60-061937A8B6ED}">
      <dsp:nvSpPr>
        <dsp:cNvPr id="0" name=""/>
        <dsp:cNvSpPr/>
      </dsp:nvSpPr>
      <dsp:spPr>
        <a:xfrm>
          <a:off x="31399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De-noise by wavelet decomposition.</a:t>
          </a:r>
        </a:p>
        <a:p>
          <a:pPr marL="114300" lvl="1" indent="-114300" algn="l" defTabSz="533400">
            <a:lnSpc>
              <a:spcPct val="90000"/>
            </a:lnSpc>
            <a:spcBef>
              <a:spcPct val="0"/>
            </a:spcBef>
            <a:spcAft>
              <a:spcPct val="15000"/>
            </a:spcAft>
            <a:buChar char="••"/>
          </a:pPr>
          <a:r>
            <a:rPr lang="en-US" sz="1200" kern="1200" dirty="0" smtClean="0"/>
            <a:t>Shannon energy representation</a:t>
          </a:r>
        </a:p>
        <a:p>
          <a:pPr marL="114300" lvl="1" indent="-114300" algn="l" defTabSz="533400">
            <a:lnSpc>
              <a:spcPct val="90000"/>
            </a:lnSpc>
            <a:spcBef>
              <a:spcPct val="0"/>
            </a:spcBef>
            <a:spcAft>
              <a:spcPct val="15000"/>
            </a:spcAft>
            <a:buChar char="••"/>
          </a:pPr>
          <a:r>
            <a:rPr lang="en-US" sz="1200" kern="1200" dirty="0" smtClean="0"/>
            <a:t> </a:t>
          </a:r>
          <a:endParaRPr lang="en-US" sz="1200" kern="1200" dirty="0"/>
        </a:p>
      </dsp:txBody>
      <dsp:txXfrm>
        <a:off x="357013" y="689577"/>
        <a:ext cx="1430700" cy="1382760"/>
      </dsp:txXfrm>
    </dsp:sp>
    <dsp:sp modelId="{070E3776-D32D-7943-BD5F-B4DD0429551F}">
      <dsp:nvSpPr>
        <dsp:cNvPr id="0" name=""/>
        <dsp:cNvSpPr/>
      </dsp:nvSpPr>
      <dsp:spPr>
        <a:xfrm rot="18882">
          <a:off x="1750005" y="201960"/>
          <a:ext cx="487464" cy="377624"/>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750006" y="277174"/>
        <a:ext cx="374177" cy="226574"/>
      </dsp:txXfrm>
    </dsp:sp>
    <dsp:sp modelId="{1E8397E2-0E20-9B4A-B61C-FA4FCA24ED5D}">
      <dsp:nvSpPr>
        <dsp:cNvPr id="0" name=""/>
        <dsp:cNvSpPr/>
      </dsp:nvSpPr>
      <dsp:spPr>
        <a:xfrm>
          <a:off x="2439805" y="134836"/>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Feature selection</a:t>
          </a:r>
          <a:endParaRPr lang="en-US" sz="1400" kern="1200" dirty="0"/>
        </a:p>
      </dsp:txBody>
      <dsp:txXfrm>
        <a:off x="2439805" y="134836"/>
        <a:ext cx="1516740" cy="525103"/>
      </dsp:txXfrm>
    </dsp:sp>
    <dsp:sp modelId="{A02692DA-6AAE-1F4D-8CCA-1887B24D2505}">
      <dsp:nvSpPr>
        <dsp:cNvPr id="0" name=""/>
        <dsp:cNvSpPr/>
      </dsp:nvSpPr>
      <dsp:spPr>
        <a:xfrm>
          <a:off x="275046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Time Domain</a:t>
          </a:r>
        </a:p>
        <a:p>
          <a:pPr marL="114300" lvl="1" indent="-114300" algn="l" defTabSz="533400">
            <a:lnSpc>
              <a:spcPct val="90000"/>
            </a:lnSpc>
            <a:spcBef>
              <a:spcPct val="0"/>
            </a:spcBef>
            <a:spcAft>
              <a:spcPct val="15000"/>
            </a:spcAft>
            <a:buChar char="••"/>
          </a:pPr>
          <a:r>
            <a:rPr lang="en-US" sz="1200" kern="1200" dirty="0" smtClean="0"/>
            <a:t>and frequency domain.</a:t>
          </a:r>
          <a:endParaRPr lang="en-US" sz="1200" kern="1200" dirty="0"/>
        </a:p>
      </dsp:txBody>
      <dsp:txXfrm>
        <a:off x="2793483" y="689577"/>
        <a:ext cx="1430700" cy="1382760"/>
      </dsp:txXfrm>
    </dsp:sp>
    <dsp:sp modelId="{9E73376F-1047-A04C-878C-FF0C3D47078C}">
      <dsp:nvSpPr>
        <dsp:cNvPr id="0" name=""/>
        <dsp:cNvSpPr/>
      </dsp:nvSpPr>
      <dsp:spPr>
        <a:xfrm rot="21581118">
          <a:off x="4186475" y="201809"/>
          <a:ext cx="487464" cy="377624"/>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29999"/>
              </a:schemeClr>
            </a:gs>
            <a:gs pos="100000">
              <a:schemeClr val="accent1">
                <a:tint val="60000"/>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186476" y="277645"/>
        <a:ext cx="374177" cy="226574"/>
      </dsp:txXfrm>
    </dsp:sp>
    <dsp:sp modelId="{1C4C9401-9491-3C48-92AA-3D52B6434FBD}">
      <dsp:nvSpPr>
        <dsp:cNvPr id="0" name=""/>
        <dsp:cNvSpPr/>
      </dsp:nvSpPr>
      <dsp:spPr>
        <a:xfrm>
          <a:off x="4876275" y="121454"/>
          <a:ext cx="1516740" cy="787655"/>
        </a:xfrm>
        <a:prstGeom prst="roundRect">
          <a:avLst>
            <a:gd name="adj" fmla="val 10000"/>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Classification</a:t>
          </a:r>
          <a:endParaRPr lang="en-US" sz="1400" kern="1200" dirty="0"/>
        </a:p>
      </dsp:txBody>
      <dsp:txXfrm>
        <a:off x="4876275" y="121454"/>
        <a:ext cx="1516740" cy="525103"/>
      </dsp:txXfrm>
    </dsp:sp>
    <dsp:sp modelId="{DD64F110-7A16-C948-81D3-16711CAC33FF}">
      <dsp:nvSpPr>
        <dsp:cNvPr id="0" name=""/>
        <dsp:cNvSpPr/>
      </dsp:nvSpPr>
      <dsp:spPr>
        <a:xfrm>
          <a:off x="5186933" y="646557"/>
          <a:ext cx="1516740" cy="14688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1143000" y="685800"/>
            <a:ext cx="4572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467435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685800" y="685800"/>
            <a:ext cx="54864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t>in some situations it is an important sign of disease.</a:t>
            </a:r>
          </a:p>
        </p:txBody>
      </p:sp>
    </p:spTree>
    <p:extLst>
      <p:ext uri="{BB962C8B-B14F-4D97-AF65-F5344CB8AC3E}">
        <p14:creationId xmlns:p14="http://schemas.microsoft.com/office/powerpoint/2010/main" val="16353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Thanks xxx, in this part, I will introduce the frequency domain segmentation or we can call frequency domain feature extraction. We believe that every sound consists of different frequency signals. But, the same class heart sound represents the similar frequency distribution, So we consider that frequency could be a feature for the classification.</a:t>
            </a:r>
          </a:p>
          <a:p>
            <a:r>
              <a:t>You can see these three parts of the picture shows the three classes heard sound’s frequency distribution. Extrhals looks distribute on the middle of the spectrum， murmur looks distribute on around 50 Hz, and normal looks focuse on 75 Hz. So, how can we extract the useful features from a series of frequency signals.</a:t>
            </a:r>
          </a:p>
        </p:txBody>
      </p:sp>
    </p:spTree>
    <p:extLst>
      <p:ext uri="{BB962C8B-B14F-4D97-AF65-F5344CB8AC3E}">
        <p14:creationId xmlns:p14="http://schemas.microsoft.com/office/powerpoint/2010/main" val="161154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r>
              <a:t>In here, we try to segment the frequency to N part with frequency, for example we set 0-15 Hz as first part, 15-30 Hz as second part, and so on. This picture shows that a murmur heart sound signal is segmented to 20 parts. And after that, we get the sum of the each part as one dimension of the frequency feature. So in the end, we can get a feature with 20 dimension number from one heart sound. And put this feature to training. It’s sounds reasonable. </a:t>
            </a:r>
          </a:p>
        </p:txBody>
      </p:sp>
    </p:spTree>
    <p:extLst>
      <p:ext uri="{BB962C8B-B14F-4D97-AF65-F5344CB8AC3E}">
        <p14:creationId xmlns:p14="http://schemas.microsoft.com/office/powerpoint/2010/main" val="122663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464646"/>
        </a:solidFill>
        <a:effectLst/>
      </p:bgPr>
    </p:bg>
    <p:spTree>
      <p:nvGrpSpPr>
        <p:cNvPr id="1" name=""/>
        <p:cNvGrpSpPr/>
        <p:nvPr/>
      </p:nvGrpSpPr>
      <p:grpSpPr>
        <a:xfrm>
          <a:off x="0" y="0"/>
          <a:ext cx="0" cy="0"/>
          <a:chOff x="0" y="0"/>
          <a:chExt cx="0" cy="0"/>
        </a:xfrm>
      </p:grpSpPr>
      <p:sp>
        <p:nvSpPr>
          <p:cNvPr id="14" name="Shape 14"/>
          <p:cNvSpPr/>
          <p:nvPr/>
        </p:nvSpPr>
        <p:spPr>
          <a:xfrm>
            <a:off x="0" y="4975859"/>
            <a:ext cx="9144000"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 name="Shape 15"/>
          <p:cNvSpPr/>
          <p:nvPr/>
        </p:nvSpPr>
        <p:spPr>
          <a:xfrm>
            <a:off x="-9144" y="5044440"/>
            <a:ext cx="2249424" cy="59436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6" name="Shape 16"/>
          <p:cNvSpPr/>
          <p:nvPr/>
        </p:nvSpPr>
        <p:spPr>
          <a:xfrm>
            <a:off x="2359151" y="5036820"/>
            <a:ext cx="678484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7" name="Shape 17"/>
          <p:cNvSpPr>
            <a:spLocks noGrp="1"/>
          </p:cNvSpPr>
          <p:nvPr>
            <p:ph type="body" sz="quarter" idx="1"/>
          </p:nvPr>
        </p:nvSpPr>
        <p:spPr>
          <a:xfrm>
            <a:off x="2362200" y="5041698"/>
            <a:ext cx="6515100" cy="571501"/>
          </a:xfrm>
          <a:prstGeom prst="rect">
            <a:avLst/>
          </a:prstGeom>
        </p:spPr>
        <p:txBody>
          <a:bodyPr anchor="ctr"/>
          <a:lstStyle>
            <a:lvl1pPr marL="0" indent="0">
              <a:buClrTx/>
              <a:buSzTx/>
              <a:buFontTx/>
              <a:buNone/>
              <a:defRPr sz="2800">
                <a:solidFill>
                  <a:srgbClr val="FFFFFF"/>
                </a:solidFill>
              </a:defRPr>
            </a:lvl1pPr>
          </a:lstStyle>
          <a:p>
            <a:r>
              <a:t>Click to edit Master subtitle style</a:t>
            </a:r>
          </a:p>
        </p:txBody>
      </p:sp>
      <p:sp>
        <p:nvSpPr>
          <p:cNvPr id="18" name="Shape 18"/>
          <p:cNvSpPr>
            <a:spLocks noGrp="1"/>
          </p:cNvSpPr>
          <p:nvPr>
            <p:ph type="title"/>
          </p:nvPr>
        </p:nvSpPr>
        <p:spPr>
          <a:xfrm>
            <a:off x="2362200" y="2603500"/>
            <a:ext cx="6477000" cy="2264834"/>
          </a:xfrm>
          <a:prstGeom prst="rect">
            <a:avLst/>
          </a:prstGeom>
        </p:spPr>
        <p:txBody>
          <a:bodyPr/>
          <a:lstStyle>
            <a:lvl1pPr>
              <a:defRPr cap="all">
                <a:solidFill>
                  <a:srgbClr val="DEF5FA"/>
                </a:solidFill>
              </a:defRPr>
            </a:lvl1pPr>
          </a:lstStyle>
          <a:p>
            <a:r>
              <a:t>Click to edit Master title style</a:t>
            </a:r>
          </a:p>
        </p:txBody>
      </p:sp>
      <p:sp>
        <p:nvSpPr>
          <p:cNvPr id="19" name="Shape 19"/>
          <p:cNvSpPr>
            <a:spLocks noGrp="1"/>
          </p:cNvSpPr>
          <p:nvPr>
            <p:ph type="sldNum" sz="quarter" idx="2"/>
          </p:nvPr>
        </p:nvSpPr>
        <p:spPr>
          <a:xfrm>
            <a:off x="8273660" y="208279"/>
            <a:ext cx="292880" cy="281941"/>
          </a:xfrm>
          <a:prstGeom prst="rect">
            <a:avLst/>
          </a:prstGeom>
        </p:spPr>
        <p:txBody>
          <a:bodyPr/>
          <a:lstStyle>
            <a:lvl1pPr>
              <a:defRPr>
                <a:solidFill>
                  <a:srgbClr val="DEF5FA"/>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464646"/>
        </a:solidFill>
        <a:effectLst/>
      </p:bgPr>
    </p:bg>
    <p:spTree>
      <p:nvGrpSpPr>
        <p:cNvPr id="1" name=""/>
        <p:cNvGrpSpPr/>
        <p:nvPr/>
      </p:nvGrpSpPr>
      <p:grpSpPr>
        <a:xfrm>
          <a:off x="0" y="0"/>
          <a:ext cx="0" cy="0"/>
          <a:chOff x="0" y="0"/>
          <a:chExt cx="0" cy="0"/>
        </a:xfrm>
      </p:grpSpPr>
      <p:sp>
        <p:nvSpPr>
          <p:cNvPr id="98" name="Shape 98"/>
          <p:cNvSpPr>
            <a:spLocks noGrp="1"/>
          </p:cNvSpPr>
          <p:nvPr>
            <p:ph type="pic" idx="13"/>
          </p:nvPr>
        </p:nvSpPr>
        <p:spPr>
          <a:xfrm>
            <a:off x="1557668" y="0"/>
            <a:ext cx="7586334" cy="3799841"/>
          </a:xfrm>
          <a:prstGeom prst="rect">
            <a:avLst/>
          </a:prstGeom>
        </p:spPr>
        <p:txBody>
          <a:bodyPr lIns="91439" rIns="91439">
            <a:noAutofit/>
          </a:bodyPr>
          <a:lstStyle/>
          <a:p>
            <a:endParaRPr/>
          </a:p>
        </p:txBody>
      </p:sp>
      <p:sp>
        <p:nvSpPr>
          <p:cNvPr id="99" name="Shape 99"/>
          <p:cNvSpPr>
            <a:spLocks noGrp="1"/>
          </p:cNvSpPr>
          <p:nvPr>
            <p:ph type="body" sz="quarter" idx="1"/>
          </p:nvPr>
        </p:nvSpPr>
        <p:spPr>
          <a:xfrm>
            <a:off x="1600200" y="4572000"/>
            <a:ext cx="7315200" cy="571500"/>
          </a:xfrm>
          <a:prstGeom prst="rect">
            <a:avLst/>
          </a:prstGeom>
        </p:spPr>
        <p:txBody>
          <a:bodyPr/>
          <a:lstStyle>
            <a:lvl1pPr marL="0" indent="0">
              <a:buClrTx/>
              <a:buSzTx/>
              <a:buFontTx/>
              <a:buNone/>
              <a:defRPr sz="1700">
                <a:solidFill>
                  <a:srgbClr val="FFFFFF"/>
                </a:solidFill>
              </a:defRPr>
            </a:lvl1pPr>
            <a:lvl2pPr marL="0" indent="365746">
              <a:buClrTx/>
              <a:buSzTx/>
              <a:buFontTx/>
              <a:buNone/>
              <a:defRPr sz="1700">
                <a:solidFill>
                  <a:srgbClr val="FFFFFF"/>
                </a:solidFill>
              </a:defRPr>
            </a:lvl2pPr>
            <a:lvl3pPr marL="0" indent="685773">
              <a:buClrTx/>
              <a:buSzTx/>
              <a:buFontTx/>
              <a:buNone/>
              <a:defRPr sz="1700">
                <a:solidFill>
                  <a:srgbClr val="FFFFFF"/>
                </a:solidFill>
              </a:defRPr>
            </a:lvl3pPr>
            <a:lvl4pPr marL="0" indent="1142954">
              <a:buClrTx/>
              <a:buSzTx/>
              <a:buFontTx/>
              <a:buNone/>
              <a:defRPr sz="1700">
                <a:solidFill>
                  <a:srgbClr val="FFFFFF"/>
                </a:solidFill>
              </a:defRPr>
            </a:lvl4pPr>
            <a:lvl5pPr marL="0" indent="1600136">
              <a:buClrTx/>
              <a:buSzTx/>
              <a:buFontTx/>
              <a:buNone/>
              <a:defRPr sz="17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00" name="Shape 100"/>
          <p:cNvSpPr/>
          <p:nvPr/>
        </p:nvSpPr>
        <p:spPr>
          <a:xfrm>
            <a:off x="-9145" y="3810000"/>
            <a:ext cx="9144001"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1" name="Shape 101"/>
          <p:cNvSpPr/>
          <p:nvPr/>
        </p:nvSpPr>
        <p:spPr>
          <a:xfrm>
            <a:off x="-9145" y="3886200"/>
            <a:ext cx="1463042" cy="59436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02" name="Shape 102"/>
          <p:cNvSpPr/>
          <p:nvPr/>
        </p:nvSpPr>
        <p:spPr>
          <a:xfrm>
            <a:off x="1545336" y="3878579"/>
            <a:ext cx="758951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03" name="Shape 103"/>
          <p:cNvSpPr>
            <a:spLocks noGrp="1"/>
          </p:cNvSpPr>
          <p:nvPr>
            <p:ph type="title"/>
          </p:nvPr>
        </p:nvSpPr>
        <p:spPr>
          <a:xfrm>
            <a:off x="1600200" y="3937000"/>
            <a:ext cx="7315200" cy="508000"/>
          </a:xfrm>
          <a:prstGeom prst="rect">
            <a:avLst/>
          </a:prstGeom>
        </p:spPr>
        <p:txBody>
          <a:bodyPr anchor="ctr"/>
          <a:lstStyle>
            <a:lvl1pPr>
              <a:defRPr sz="2800">
                <a:solidFill>
                  <a:srgbClr val="FFFFFF"/>
                </a:solidFill>
              </a:defRPr>
            </a:lvl1pPr>
          </a:lstStyle>
          <a:p>
            <a:r>
              <a:t>标题文本</a:t>
            </a:r>
          </a:p>
        </p:txBody>
      </p:sp>
      <p:sp>
        <p:nvSpPr>
          <p:cNvPr id="104" name="Shape 104"/>
          <p:cNvSpPr/>
          <p:nvPr/>
        </p:nvSpPr>
        <p:spPr>
          <a:xfrm>
            <a:off x="1447800" y="-1"/>
            <a:ext cx="100585" cy="572262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5" name="Shape 105"/>
          <p:cNvSpPr>
            <a:spLocks noGrp="1"/>
          </p:cNvSpPr>
          <p:nvPr>
            <p:ph type="sldNum" sz="quarter" idx="2"/>
          </p:nvPr>
        </p:nvSpPr>
        <p:spPr>
          <a:xfrm>
            <a:off x="483091" y="3923295"/>
            <a:ext cx="481618" cy="4851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icture with Caption 0">
    <p:bg>
      <p:bgPr>
        <a:solidFill>
          <a:srgbClr val="464646"/>
        </a:solidFill>
        <a:effectLst/>
      </p:bgPr>
    </p:bg>
    <p:spTree>
      <p:nvGrpSpPr>
        <p:cNvPr id="1" name=""/>
        <p:cNvGrpSpPr/>
        <p:nvPr/>
      </p:nvGrpSpPr>
      <p:grpSpPr>
        <a:xfrm>
          <a:off x="0" y="0"/>
          <a:ext cx="0" cy="0"/>
          <a:chOff x="0" y="0"/>
          <a:chExt cx="0" cy="0"/>
        </a:xfrm>
      </p:grpSpPr>
      <p:sp>
        <p:nvSpPr>
          <p:cNvPr id="112" name="Shape 112"/>
          <p:cNvSpPr>
            <a:spLocks noGrp="1"/>
          </p:cNvSpPr>
          <p:nvPr>
            <p:ph type="pic" idx="13"/>
          </p:nvPr>
        </p:nvSpPr>
        <p:spPr>
          <a:xfrm>
            <a:off x="1557668" y="0"/>
            <a:ext cx="7586334" cy="3799841"/>
          </a:xfrm>
          <a:prstGeom prst="rect">
            <a:avLst/>
          </a:prstGeom>
        </p:spPr>
        <p:txBody>
          <a:bodyPr lIns="91439" rIns="91439">
            <a:noAutofit/>
          </a:bodyPr>
          <a:lstStyle/>
          <a:p>
            <a:endParaRPr/>
          </a:p>
        </p:txBody>
      </p:sp>
      <p:sp>
        <p:nvSpPr>
          <p:cNvPr id="113" name="Shape 113"/>
          <p:cNvSpPr>
            <a:spLocks noGrp="1"/>
          </p:cNvSpPr>
          <p:nvPr>
            <p:ph type="body" sz="quarter" idx="1"/>
          </p:nvPr>
        </p:nvSpPr>
        <p:spPr>
          <a:xfrm>
            <a:off x="1600200" y="4572000"/>
            <a:ext cx="7315200" cy="571500"/>
          </a:xfrm>
          <a:prstGeom prst="rect">
            <a:avLst/>
          </a:prstGeom>
        </p:spPr>
        <p:txBody>
          <a:bodyPr/>
          <a:lstStyle>
            <a:lvl1pPr marL="0" indent="0">
              <a:buClrTx/>
              <a:buSzTx/>
              <a:buFontTx/>
              <a:buNone/>
              <a:defRPr sz="1700">
                <a:solidFill>
                  <a:srgbClr val="FFFFFF"/>
                </a:solidFill>
              </a:defRPr>
            </a:lvl1pPr>
            <a:lvl2pPr marL="0" indent="365746">
              <a:buClrTx/>
              <a:buSzTx/>
              <a:buFontTx/>
              <a:buNone/>
              <a:defRPr sz="1700">
                <a:solidFill>
                  <a:srgbClr val="FFFFFF"/>
                </a:solidFill>
              </a:defRPr>
            </a:lvl2pPr>
            <a:lvl3pPr marL="0" indent="685773">
              <a:buClrTx/>
              <a:buSzTx/>
              <a:buFontTx/>
              <a:buNone/>
              <a:defRPr sz="1700">
                <a:solidFill>
                  <a:srgbClr val="FFFFFF"/>
                </a:solidFill>
              </a:defRPr>
            </a:lvl3pPr>
            <a:lvl4pPr marL="0" indent="1142954">
              <a:buClrTx/>
              <a:buSzTx/>
              <a:buFontTx/>
              <a:buNone/>
              <a:defRPr sz="1700">
                <a:solidFill>
                  <a:srgbClr val="FFFFFF"/>
                </a:solidFill>
              </a:defRPr>
            </a:lvl4pPr>
            <a:lvl5pPr marL="0" indent="1600136">
              <a:buClrTx/>
              <a:buSzTx/>
              <a:buFontTx/>
              <a:buNone/>
              <a:defRPr sz="17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14" name="Shape 114"/>
          <p:cNvSpPr/>
          <p:nvPr/>
        </p:nvSpPr>
        <p:spPr>
          <a:xfrm>
            <a:off x="-9145" y="3810000"/>
            <a:ext cx="9144001" cy="7391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5" name="Shape 115"/>
          <p:cNvSpPr/>
          <p:nvPr/>
        </p:nvSpPr>
        <p:spPr>
          <a:xfrm>
            <a:off x="-9145" y="3886200"/>
            <a:ext cx="1463042" cy="59436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16" name="Shape 116"/>
          <p:cNvSpPr/>
          <p:nvPr/>
        </p:nvSpPr>
        <p:spPr>
          <a:xfrm>
            <a:off x="1545336" y="3878579"/>
            <a:ext cx="7589519" cy="59436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17" name="Shape 117"/>
          <p:cNvSpPr>
            <a:spLocks noGrp="1"/>
          </p:cNvSpPr>
          <p:nvPr>
            <p:ph type="title"/>
          </p:nvPr>
        </p:nvSpPr>
        <p:spPr>
          <a:xfrm>
            <a:off x="1600200" y="3937000"/>
            <a:ext cx="7315200" cy="508000"/>
          </a:xfrm>
          <a:prstGeom prst="rect">
            <a:avLst/>
          </a:prstGeom>
        </p:spPr>
        <p:txBody>
          <a:bodyPr anchor="ctr"/>
          <a:lstStyle>
            <a:lvl1pPr>
              <a:defRPr sz="2800">
                <a:solidFill>
                  <a:srgbClr val="FFFFFF"/>
                </a:solidFill>
              </a:defRPr>
            </a:lvl1pPr>
          </a:lstStyle>
          <a:p>
            <a:r>
              <a:t>标题文本</a:t>
            </a:r>
          </a:p>
        </p:txBody>
      </p:sp>
      <p:sp>
        <p:nvSpPr>
          <p:cNvPr id="118" name="Shape 118"/>
          <p:cNvSpPr/>
          <p:nvPr/>
        </p:nvSpPr>
        <p:spPr>
          <a:xfrm>
            <a:off x="1447800" y="-1"/>
            <a:ext cx="100585" cy="572262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9" name="Shape 119"/>
          <p:cNvSpPr>
            <a:spLocks noGrp="1"/>
          </p:cNvSpPr>
          <p:nvPr>
            <p:ph type="sldNum" sz="quarter" idx="2"/>
          </p:nvPr>
        </p:nvSpPr>
        <p:spPr>
          <a:xfrm>
            <a:off x="483091" y="3923295"/>
            <a:ext cx="481618" cy="4851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标题与副标题">
    <p:bg>
      <p:bgPr>
        <a:solidFill>
          <a:srgbClr val="000000"/>
        </a:solidFill>
        <a:effectLst/>
      </p:bgPr>
    </p:bg>
    <p:spTree>
      <p:nvGrpSpPr>
        <p:cNvPr id="1" name=""/>
        <p:cNvGrpSpPr/>
        <p:nvPr/>
      </p:nvGrpSpPr>
      <p:grpSpPr>
        <a:xfrm>
          <a:off x="0" y="0"/>
          <a:ext cx="0" cy="0"/>
          <a:chOff x="0" y="0"/>
          <a:chExt cx="0" cy="0"/>
        </a:xfrm>
      </p:grpSpPr>
      <p:sp>
        <p:nvSpPr>
          <p:cNvPr id="126" name="Shape 126"/>
          <p:cNvSpPr>
            <a:spLocks noGrp="1"/>
          </p:cNvSpPr>
          <p:nvPr>
            <p:ph type="title"/>
          </p:nvPr>
        </p:nvSpPr>
        <p:spPr>
          <a:xfrm>
            <a:off x="1506140" y="959941"/>
            <a:ext cx="6131720" cy="1934767"/>
          </a:xfrm>
          <a:prstGeom prst="rect">
            <a:avLst/>
          </a:prstGeom>
        </p:spPr>
        <p:txBody>
          <a:bodyPr lIns="29765" tIns="29765" rIns="29765" bIns="29765"/>
          <a:lstStyle>
            <a:lvl1pPr algn="ctr" defTabSz="342304">
              <a:defRPr sz="4600">
                <a:solidFill>
                  <a:srgbClr val="FFFFFF"/>
                </a:solidFill>
                <a:latin typeface="Helvetica Light"/>
                <a:ea typeface="Helvetica Light"/>
                <a:cs typeface="Helvetica Light"/>
                <a:sym typeface="Helvetica Light"/>
              </a:defRPr>
            </a:lvl1pPr>
          </a:lstStyle>
          <a:p>
            <a:r>
              <a:t>标题文本</a:t>
            </a:r>
          </a:p>
        </p:txBody>
      </p:sp>
      <p:sp>
        <p:nvSpPr>
          <p:cNvPr id="127" name="Shape 127"/>
          <p:cNvSpPr>
            <a:spLocks noGrp="1"/>
          </p:cNvSpPr>
          <p:nvPr>
            <p:ph type="body" sz="quarter" idx="1"/>
          </p:nvPr>
        </p:nvSpPr>
        <p:spPr>
          <a:xfrm>
            <a:off x="1506140" y="2946796"/>
            <a:ext cx="6131720" cy="662287"/>
          </a:xfrm>
          <a:prstGeom prst="rect">
            <a:avLst/>
          </a:prstGeom>
        </p:spPr>
        <p:txBody>
          <a:bodyPr lIns="29765" tIns="29765" rIns="29765" bIns="29765"/>
          <a:lstStyle>
            <a:lvl1pPr marL="0" indent="0" algn="ctr" defTabSz="342304">
              <a:spcBef>
                <a:spcPts val="0"/>
              </a:spcBef>
              <a:buClrTx/>
              <a:buSzTx/>
              <a:buFontTx/>
              <a:buNone/>
              <a:defRPr sz="1800">
                <a:solidFill>
                  <a:srgbClr val="FFFFFF"/>
                </a:solidFill>
                <a:latin typeface="Helvetica Light"/>
                <a:ea typeface="Helvetica Light"/>
                <a:cs typeface="Helvetica Light"/>
                <a:sym typeface="Helvetica Light"/>
              </a:defRPr>
            </a:lvl1pPr>
            <a:lvl2pPr marL="0" indent="228600" algn="ctr" defTabSz="342304">
              <a:spcBef>
                <a:spcPts val="0"/>
              </a:spcBef>
              <a:buClrTx/>
              <a:buSzTx/>
              <a:buFontTx/>
              <a:buNone/>
              <a:defRPr sz="1800">
                <a:solidFill>
                  <a:srgbClr val="FFFFFF"/>
                </a:solidFill>
                <a:latin typeface="Helvetica Light"/>
                <a:ea typeface="Helvetica Light"/>
                <a:cs typeface="Helvetica Light"/>
                <a:sym typeface="Helvetica Light"/>
              </a:defRPr>
            </a:lvl2pPr>
            <a:lvl3pPr marL="0" indent="457200" algn="ctr" defTabSz="342304">
              <a:spcBef>
                <a:spcPts val="0"/>
              </a:spcBef>
              <a:buClrTx/>
              <a:buSzTx/>
              <a:buFontTx/>
              <a:buNone/>
              <a:defRPr sz="1800">
                <a:solidFill>
                  <a:srgbClr val="FFFFFF"/>
                </a:solidFill>
                <a:latin typeface="Helvetica Light"/>
                <a:ea typeface="Helvetica Light"/>
                <a:cs typeface="Helvetica Light"/>
                <a:sym typeface="Helvetica Light"/>
              </a:defRPr>
            </a:lvl3pPr>
            <a:lvl4pPr marL="0" indent="685800" algn="ctr" defTabSz="342304">
              <a:spcBef>
                <a:spcPts val="0"/>
              </a:spcBef>
              <a:buClrTx/>
              <a:buSzTx/>
              <a:buFontTx/>
              <a:buNone/>
              <a:defRPr sz="1800">
                <a:solidFill>
                  <a:srgbClr val="FFFFFF"/>
                </a:solidFill>
                <a:latin typeface="Helvetica Light"/>
                <a:ea typeface="Helvetica Light"/>
                <a:cs typeface="Helvetica Light"/>
                <a:sym typeface="Helvetica Light"/>
              </a:defRPr>
            </a:lvl4pPr>
            <a:lvl5pPr marL="0" indent="914400" algn="ctr" defTabSz="342304">
              <a:spcBef>
                <a:spcPts val="0"/>
              </a:spcBef>
              <a:buClrTx/>
              <a:buSzTx/>
              <a:buFontTx/>
              <a:buNone/>
              <a:defRPr sz="1800">
                <a:solidFill>
                  <a:srgbClr val="FFFFFF"/>
                </a:solidFill>
                <a:latin typeface="Helvetica Light"/>
                <a:ea typeface="Helvetica Light"/>
                <a:cs typeface="Helvetica Light"/>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128" name="Shape 128"/>
          <p:cNvSpPr>
            <a:spLocks noGrp="1"/>
          </p:cNvSpPr>
          <p:nvPr>
            <p:ph type="sldNum" sz="quarter" idx="2"/>
          </p:nvPr>
        </p:nvSpPr>
        <p:spPr>
          <a:xfrm>
            <a:off x="4461551" y="5424785"/>
            <a:ext cx="213456" cy="211932"/>
          </a:xfrm>
          <a:prstGeom prst="rect">
            <a:avLst/>
          </a:prstGeom>
        </p:spPr>
        <p:txBody>
          <a:bodyPr lIns="29765" tIns="29765" rIns="29765" bIns="29765" anchor="t">
            <a:spAutoFit/>
          </a:bodyPr>
          <a:lstStyle>
            <a:lvl1pPr defTabSz="342304">
              <a:defRPr sz="1000" b="0">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sp>
        <p:nvSpPr>
          <p:cNvPr id="135" name="Shape 135"/>
          <p:cNvSpPr/>
          <p:nvPr/>
        </p:nvSpPr>
        <p:spPr>
          <a:xfrm>
            <a:off x="0" y="1216854"/>
            <a:ext cx="9144000" cy="26670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6" name="Shape 136"/>
          <p:cNvSpPr/>
          <p:nvPr/>
        </p:nvSpPr>
        <p:spPr>
          <a:xfrm>
            <a:off x="0" y="1254954"/>
            <a:ext cx="533400" cy="190502"/>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37" name="Shape 137"/>
          <p:cNvSpPr/>
          <p:nvPr/>
        </p:nvSpPr>
        <p:spPr>
          <a:xfrm>
            <a:off x="590551" y="1254954"/>
            <a:ext cx="8553451" cy="19050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38" name="Shape 138"/>
          <p:cNvSpPr>
            <a:spLocks noGrp="1"/>
          </p:cNvSpPr>
          <p:nvPr>
            <p:ph type="title"/>
          </p:nvPr>
        </p:nvSpPr>
        <p:spPr>
          <a:xfrm>
            <a:off x="609600" y="131233"/>
            <a:ext cx="8153400" cy="1117601"/>
          </a:xfrm>
          <a:prstGeom prst="rect">
            <a:avLst/>
          </a:prstGeom>
        </p:spPr>
        <p:txBody>
          <a:bodyPr/>
          <a:lstStyle/>
          <a:p>
            <a:r>
              <a:t>标题文本</a:t>
            </a:r>
          </a:p>
        </p:txBody>
      </p:sp>
      <p:sp>
        <p:nvSpPr>
          <p:cNvPr id="139" name="Shape 139"/>
          <p:cNvSpPr>
            <a:spLocks noGrp="1"/>
          </p:cNvSpPr>
          <p:nvPr>
            <p:ph type="body" idx="1"/>
          </p:nvPr>
        </p:nvSpPr>
        <p:spPr>
          <a:prstGeom prst="rect">
            <a:avLst/>
          </a:prstGeom>
        </p:spPr>
        <p:txBody>
          <a:bodyPr/>
          <a:lstStyle>
            <a:lvl2pPr marL="671705" indent="-305960">
              <a:buChar char="◉"/>
            </a:lvl2pPr>
            <a:lvl3pPr marL="973995" indent="-288221"/>
            <a:lvl4pPr marL="1474410" indent="-331454"/>
            <a:lvl5pPr marL="1931591" indent="-331454"/>
          </a:lstStyle>
          <a:p>
            <a:r>
              <a:t>正文级别 1</a:t>
            </a:r>
          </a:p>
          <a:p>
            <a:pPr lvl="1"/>
            <a:r>
              <a:t>正文级别 2</a:t>
            </a:r>
          </a:p>
          <a:p>
            <a:pPr lvl="2"/>
            <a:r>
              <a:t>正文级别 3</a:t>
            </a:r>
          </a:p>
          <a:p>
            <a:pPr lvl="3"/>
            <a:r>
              <a:t>正文级别 4</a:t>
            </a:r>
          </a:p>
          <a:p>
            <a:pPr lvl="4"/>
            <a:r>
              <a:t>正文级别 5</a:t>
            </a:r>
          </a:p>
        </p:txBody>
      </p:sp>
      <p:sp>
        <p:nvSpPr>
          <p:cNvPr id="140" name="Shape 140"/>
          <p:cNvSpPr>
            <a:spLocks noGrp="1"/>
          </p:cNvSpPr>
          <p:nvPr>
            <p:ph type="sldNum" sz="quarter" idx="2"/>
          </p:nvPr>
        </p:nvSpPr>
        <p:spPr>
          <a:xfrm>
            <a:off x="120260" y="1209237"/>
            <a:ext cx="292880" cy="281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r>
              <a:t>标题文本</a:t>
            </a:r>
          </a:p>
        </p:txBody>
      </p:sp>
      <p:sp>
        <p:nvSpPr>
          <p:cNvPr id="27" name="Shape 2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5" name="Shape 35"/>
          <p:cNvSpPr>
            <a:spLocks noGrp="1"/>
          </p:cNvSpPr>
          <p:nvPr>
            <p:ph type="body" sz="quarter" idx="1"/>
          </p:nvPr>
        </p:nvSpPr>
        <p:spPr>
          <a:xfrm>
            <a:off x="1371600" y="2286000"/>
            <a:ext cx="7123116" cy="1394356"/>
          </a:xfrm>
          <a:prstGeom prst="rect">
            <a:avLst/>
          </a:prstGeom>
        </p:spPr>
        <p:txBody>
          <a:bodyPr/>
          <a:lstStyle>
            <a:lvl1pPr>
              <a:buClrTx/>
              <a:buSzTx/>
              <a:buFontTx/>
              <a:buNone/>
              <a:defRPr sz="2800">
                <a:solidFill>
                  <a:srgbClr val="464646"/>
                </a:solidFill>
              </a:defRPr>
            </a:lvl1pPr>
            <a:lvl2pPr marL="320027" indent="45719">
              <a:buClrTx/>
              <a:buSzTx/>
              <a:buFontTx/>
              <a:buNone/>
              <a:defRPr sz="2800">
                <a:solidFill>
                  <a:srgbClr val="464646"/>
                </a:solidFill>
              </a:defRPr>
            </a:lvl2pPr>
            <a:lvl3pPr marL="320027" indent="365746">
              <a:buClrTx/>
              <a:buSzTx/>
              <a:buFontTx/>
              <a:buNone/>
              <a:defRPr sz="2800">
                <a:solidFill>
                  <a:srgbClr val="464646"/>
                </a:solidFill>
              </a:defRPr>
            </a:lvl3pPr>
            <a:lvl4pPr marL="320027" indent="822927">
              <a:buClrTx/>
              <a:buSzTx/>
              <a:buFontTx/>
              <a:buNone/>
              <a:defRPr sz="2800">
                <a:solidFill>
                  <a:srgbClr val="464646"/>
                </a:solidFill>
              </a:defRPr>
            </a:lvl4pPr>
            <a:lvl5pPr marL="320027" indent="1280109">
              <a:buClrTx/>
              <a:buSzTx/>
              <a:buFontTx/>
              <a:buNone/>
              <a:defRPr sz="2800">
                <a:solidFill>
                  <a:srgbClr val="464646"/>
                </a:solidFill>
              </a:defRPr>
            </a:lvl5pPr>
          </a:lstStyle>
          <a:p>
            <a:r>
              <a:t>正文级别 1</a:t>
            </a:r>
          </a:p>
          <a:p>
            <a:pPr lvl="1"/>
            <a:r>
              <a:t>正文级别 2</a:t>
            </a:r>
          </a:p>
          <a:p>
            <a:pPr lvl="2"/>
            <a:r>
              <a:t>正文级别 3</a:t>
            </a:r>
          </a:p>
          <a:p>
            <a:pPr lvl="3"/>
            <a:r>
              <a:t>正文级别 4</a:t>
            </a:r>
          </a:p>
          <a:p>
            <a:pPr lvl="4"/>
            <a:r>
              <a:t>正文级别 5</a:t>
            </a:r>
          </a:p>
        </p:txBody>
      </p:sp>
      <p:sp>
        <p:nvSpPr>
          <p:cNvPr id="36" name="Shape 36"/>
          <p:cNvSpPr/>
          <p:nvPr/>
        </p:nvSpPr>
        <p:spPr>
          <a:xfrm>
            <a:off x="0" y="1270000"/>
            <a:ext cx="9144000" cy="952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7" name="Shape 37"/>
          <p:cNvSpPr/>
          <p:nvPr/>
        </p:nvSpPr>
        <p:spPr>
          <a:xfrm>
            <a:off x="0" y="1333500"/>
            <a:ext cx="1295400" cy="8255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38" name="Shape 38"/>
          <p:cNvSpPr/>
          <p:nvPr/>
        </p:nvSpPr>
        <p:spPr>
          <a:xfrm>
            <a:off x="1371600" y="1333500"/>
            <a:ext cx="7772400" cy="8255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9" name="Shape 39"/>
          <p:cNvSpPr>
            <a:spLocks noGrp="1"/>
          </p:cNvSpPr>
          <p:nvPr>
            <p:ph type="title"/>
          </p:nvPr>
        </p:nvSpPr>
        <p:spPr>
          <a:xfrm>
            <a:off x="1371600" y="1333500"/>
            <a:ext cx="7620000" cy="825500"/>
          </a:xfrm>
          <a:prstGeom prst="rect">
            <a:avLst/>
          </a:prstGeom>
        </p:spPr>
        <p:txBody>
          <a:bodyPr/>
          <a:lstStyle>
            <a:lvl1pPr>
              <a:defRPr sz="4400">
                <a:solidFill>
                  <a:srgbClr val="FFFFFF"/>
                </a:solidFill>
              </a:defRPr>
            </a:lvl1pPr>
          </a:lstStyle>
          <a:p>
            <a:r>
              <a:t>标题文本</a:t>
            </a:r>
          </a:p>
        </p:txBody>
      </p:sp>
      <p:sp>
        <p:nvSpPr>
          <p:cNvPr id="40" name="Shape 40"/>
          <p:cNvSpPr>
            <a:spLocks noGrp="1"/>
          </p:cNvSpPr>
          <p:nvPr>
            <p:ph type="sldNum" sz="quarter" idx="2"/>
          </p:nvPr>
        </p:nvSpPr>
        <p:spPr>
          <a:xfrm>
            <a:off x="433853" y="1535695"/>
            <a:ext cx="427694" cy="434341"/>
          </a:xfrm>
          <a:prstGeom prst="rect">
            <a:avLst/>
          </a:prstGeom>
        </p:spPr>
        <p:txBody>
          <a:bodyPr>
            <a:spAutoFit/>
          </a:bodyPr>
          <a:lstStyle>
            <a:lvl1pPr>
              <a:defRPr sz="24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标题文本</a:t>
            </a:r>
          </a:p>
        </p:txBody>
      </p:sp>
      <p:sp>
        <p:nvSpPr>
          <p:cNvPr id="48" name="Shape 48"/>
          <p:cNvSpPr>
            <a:spLocks noGrp="1"/>
          </p:cNvSpPr>
          <p:nvPr>
            <p:ph type="body" sz="half" idx="1"/>
          </p:nvPr>
        </p:nvSpPr>
        <p:spPr>
          <a:xfrm>
            <a:off x="609600" y="1502835"/>
            <a:ext cx="3886200" cy="363180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Shape 56"/>
          <p:cNvSpPr>
            <a:spLocks noGrp="1"/>
          </p:cNvSpPr>
          <p:nvPr>
            <p:ph type="title"/>
          </p:nvPr>
        </p:nvSpPr>
        <p:spPr>
          <a:xfrm>
            <a:off x="612648" y="131233"/>
            <a:ext cx="8153401" cy="1117601"/>
          </a:xfrm>
          <a:prstGeom prst="rect">
            <a:avLst/>
          </a:prstGeom>
        </p:spPr>
        <p:txBody>
          <a:bodyPr/>
          <a:lstStyle/>
          <a:p>
            <a:r>
              <a:t>标题文本</a:t>
            </a:r>
          </a:p>
        </p:txBody>
      </p:sp>
      <p:sp>
        <p:nvSpPr>
          <p:cNvPr id="57" name="Shape 57"/>
          <p:cNvSpPr>
            <a:spLocks noGrp="1"/>
          </p:cNvSpPr>
          <p:nvPr>
            <p:ph type="body" sz="half" idx="1"/>
          </p:nvPr>
        </p:nvSpPr>
        <p:spPr>
          <a:xfrm>
            <a:off x="609600" y="2133131"/>
            <a:ext cx="3886200" cy="29210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body" sz="quarter" idx="13"/>
          </p:nvPr>
        </p:nvSpPr>
        <p:spPr>
          <a:xfrm>
            <a:off x="609600" y="1513651"/>
            <a:ext cx="3886200" cy="589282"/>
          </a:xfrm>
          <a:prstGeom prst="rect">
            <a:avLst/>
          </a:prstGeom>
          <a:solidFill>
            <a:schemeClr val="accent2"/>
          </a:solidFill>
        </p:spPr>
        <p:txBody>
          <a:bodyPr anchor="ctr"/>
          <a:lstStyle/>
          <a:p>
            <a:pPr>
              <a:buClrTx/>
              <a:buSzTx/>
              <a:buFontTx/>
              <a:buNone/>
              <a:defRPr sz="2000" b="1">
                <a:solidFill>
                  <a:srgbClr val="FFFFFF"/>
                </a:solidFill>
              </a:defRPr>
            </a:pPr>
            <a:endParaRPr/>
          </a:p>
        </p:txBody>
      </p:sp>
      <p:sp>
        <p:nvSpPr>
          <p:cNvPr id="59" name="Shape 59"/>
          <p:cNvSpPr>
            <a:spLocks noGrp="1"/>
          </p:cNvSpPr>
          <p:nvPr>
            <p:ph type="body" sz="quarter" idx="14"/>
          </p:nvPr>
        </p:nvSpPr>
        <p:spPr>
          <a:xfrm>
            <a:off x="4800600" y="1513651"/>
            <a:ext cx="3886200" cy="589282"/>
          </a:xfrm>
          <a:prstGeom prst="rect">
            <a:avLst/>
          </a:prstGeom>
          <a:solidFill>
            <a:schemeClr val="accent4"/>
          </a:solidFill>
        </p:spPr>
        <p:txBody>
          <a:bodyPr anchor="ctr"/>
          <a:lstStyle/>
          <a:p>
            <a:pPr>
              <a:buClrTx/>
              <a:buSzTx/>
              <a:buFontTx/>
              <a:buNone/>
              <a:defRPr sz="2000" b="1">
                <a:solidFill>
                  <a:srgbClr val="FFFFFF"/>
                </a:solidFill>
              </a:defRPr>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p>
            <a:r>
              <a:t>Click to edit Master title style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5" name="Shape 75"/>
          <p:cNvSpPr>
            <a:spLocks noGrp="1"/>
          </p:cNvSpPr>
          <p:nvPr>
            <p:ph type="sldNum" sz="quarter" idx="2"/>
          </p:nvPr>
        </p:nvSpPr>
        <p:spPr>
          <a:xfrm>
            <a:off x="120260" y="5224779"/>
            <a:ext cx="292880" cy="281941"/>
          </a:xfrm>
          <a:prstGeom prst="rect">
            <a:avLst/>
          </a:prstGeom>
        </p:spPr>
        <p:txBody>
          <a:bodyPr/>
          <a:lstStyle>
            <a:lvl1pPr>
              <a:defRPr>
                <a:solidFill>
                  <a:srgbClr val="464646"/>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0">
    <p:bg>
      <p:bgPr>
        <a:solidFill>
          <a:srgbClr val="000000"/>
        </a:solidFill>
        <a:effectLst/>
      </p:bgPr>
    </p:bg>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120260" y="5224779"/>
            <a:ext cx="292880" cy="281941"/>
          </a:xfrm>
          <a:prstGeom prst="rect">
            <a:avLst/>
          </a:prstGeom>
        </p:spPr>
        <p:txBody>
          <a:bodyPr/>
          <a:lstStyle>
            <a:lvl1pPr>
              <a:defRPr>
                <a:solidFill>
                  <a:srgbClr val="DEF5FA"/>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r>
              <a:t>标题文本</a:t>
            </a:r>
          </a:p>
        </p:txBody>
      </p:sp>
      <p:sp>
        <p:nvSpPr>
          <p:cNvPr id="90" name="Shape 90"/>
          <p:cNvSpPr>
            <a:spLocks noGrp="1"/>
          </p:cNvSpPr>
          <p:nvPr>
            <p:ph type="body" sz="quarter" idx="1"/>
          </p:nvPr>
        </p:nvSpPr>
        <p:spPr>
          <a:xfrm>
            <a:off x="609600" y="1587502"/>
            <a:ext cx="1600200" cy="3471334"/>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FontTx/>
              <a:buNone/>
              <a:defRPr sz="1800">
                <a:solidFill>
                  <a:srgbClr val="FFFFFF"/>
                </a:solidFill>
              </a:defRPr>
            </a:lvl1pPr>
            <a:lvl2pPr marL="0" indent="365746">
              <a:spcBef>
                <a:spcPts val="1000"/>
              </a:spcBef>
              <a:buClrTx/>
              <a:buSzTx/>
              <a:buFontTx/>
              <a:buNone/>
              <a:defRPr sz="1800">
                <a:solidFill>
                  <a:srgbClr val="FFFFFF"/>
                </a:solidFill>
              </a:defRPr>
            </a:lvl2pPr>
            <a:lvl3pPr marL="0" indent="685773">
              <a:spcBef>
                <a:spcPts val="1000"/>
              </a:spcBef>
              <a:buClrTx/>
              <a:buSzTx/>
              <a:buFontTx/>
              <a:buNone/>
              <a:defRPr sz="1800">
                <a:solidFill>
                  <a:srgbClr val="FFFFFF"/>
                </a:solidFill>
              </a:defRPr>
            </a:lvl3pPr>
            <a:lvl4pPr marL="0" indent="1142954">
              <a:spcBef>
                <a:spcPts val="1000"/>
              </a:spcBef>
              <a:buClrTx/>
              <a:buSzTx/>
              <a:buFontTx/>
              <a:buNone/>
              <a:defRPr sz="1800">
                <a:solidFill>
                  <a:srgbClr val="FFFFFF"/>
                </a:solidFill>
              </a:defRPr>
            </a:lvl4pPr>
            <a:lvl5pPr marL="0" indent="1600136">
              <a:spcBef>
                <a:spcPts val="1000"/>
              </a:spcBef>
              <a:buClrTx/>
              <a:buSzTx/>
              <a:buFontTx/>
              <a:buNone/>
              <a:defRPr sz="18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1216855"/>
            <a:ext cx="9144000" cy="2667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hape 3"/>
          <p:cNvSpPr/>
          <p:nvPr/>
        </p:nvSpPr>
        <p:spPr>
          <a:xfrm>
            <a:off x="0" y="1254955"/>
            <a:ext cx="533400" cy="19050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4" name="Shape 4"/>
          <p:cNvSpPr/>
          <p:nvPr/>
        </p:nvSpPr>
        <p:spPr>
          <a:xfrm>
            <a:off x="590551" y="1254955"/>
            <a:ext cx="8553451" cy="19050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 name="Shape 5"/>
          <p:cNvSpPr>
            <a:spLocks noGrp="1"/>
          </p:cNvSpPr>
          <p:nvPr>
            <p:ph type="title"/>
          </p:nvPr>
        </p:nvSpPr>
        <p:spPr>
          <a:xfrm>
            <a:off x="609600" y="131233"/>
            <a:ext cx="8153400" cy="11176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p>
            <a:r>
              <a:t>标题文本</a:t>
            </a:r>
          </a:p>
        </p:txBody>
      </p:sp>
      <p:sp>
        <p:nvSpPr>
          <p:cNvPr id="6" name="Shape 6"/>
          <p:cNvSpPr>
            <a:spLocks noGrp="1"/>
          </p:cNvSpPr>
          <p:nvPr>
            <p:ph type="body" idx="1"/>
          </p:nvPr>
        </p:nvSpPr>
        <p:spPr>
          <a:xfrm>
            <a:off x="609600" y="1502835"/>
            <a:ext cx="8153400" cy="364066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7" name="Shape 7"/>
          <p:cNvSpPr>
            <a:spLocks noGrp="1"/>
          </p:cNvSpPr>
          <p:nvPr>
            <p:ph type="sldNum" sz="quarter" idx="2"/>
          </p:nvPr>
        </p:nvSpPr>
        <p:spPr>
          <a:xfrm>
            <a:off x="120260" y="1209237"/>
            <a:ext cx="292880" cy="281941"/>
          </a:xfrm>
          <a:prstGeom prst="rect">
            <a:avLst/>
          </a:prstGeom>
          <a:ln w="12700">
            <a:miter lim="400000"/>
          </a:ln>
        </p:spPr>
        <p:txBody>
          <a:bodyPr wrap="none" lIns="45719" rIns="45719" anchor="ctr">
            <a:norm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1pPr>
      <a:lvl2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2pPr>
      <a:lvl3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3pPr>
      <a:lvl4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4pPr>
      <a:lvl5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5pPr>
      <a:lvl6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6pPr>
      <a:lvl7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7pPr>
      <a:lvl8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8pPr>
      <a:lvl9pPr marL="0" marR="0" indent="0" algn="l" defTabSz="914400" rtl="0" latinLnBrk="0">
        <a:lnSpc>
          <a:spcPct val="100000"/>
        </a:lnSpc>
        <a:spcBef>
          <a:spcPts val="0"/>
        </a:spcBef>
        <a:spcAft>
          <a:spcPts val="0"/>
        </a:spcAft>
        <a:buClrTx/>
        <a:buSzTx/>
        <a:buFontTx/>
        <a:buNone/>
        <a:tabLst/>
        <a:defRPr sz="4200" b="0" i="0" u="none" strike="noStrike" cap="none" spc="0" baseline="0">
          <a:ln>
            <a:noFill/>
          </a:ln>
          <a:solidFill>
            <a:srgbClr val="464646"/>
          </a:solidFill>
          <a:uFillTx/>
          <a:latin typeface="Tw Cen MT"/>
          <a:ea typeface="Tw Cen MT"/>
          <a:cs typeface="Tw Cen MT"/>
          <a:sym typeface="Tw Cen MT"/>
        </a:defRPr>
      </a:lvl9pPr>
    </p:titleStyle>
    <p:bodyStyle>
      <a:lvl1pPr marL="320027" marR="0" indent="-320027" algn="l" defTabSz="914400" rtl="0" latinLnBrk="0">
        <a:lnSpc>
          <a:spcPct val="100000"/>
        </a:lnSpc>
        <a:spcBef>
          <a:spcPts val="700"/>
        </a:spcBef>
        <a:spcAft>
          <a:spcPts val="0"/>
        </a:spcAft>
        <a:buClr>
          <a:schemeClr val="accent2"/>
        </a:buClr>
        <a:buSzPct val="6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1pPr>
      <a:lvl2pPr marL="671706" marR="0" indent="-305960" algn="l" defTabSz="914400" rtl="0" latinLnBrk="0">
        <a:lnSpc>
          <a:spcPct val="100000"/>
        </a:lnSpc>
        <a:spcBef>
          <a:spcPts val="700"/>
        </a:spcBef>
        <a:spcAft>
          <a:spcPts val="0"/>
        </a:spcAft>
        <a:buClr>
          <a:schemeClr val="accent2"/>
        </a:buClr>
        <a:buSzPct val="7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2pPr>
      <a:lvl3pPr marL="973996" marR="0" indent="-288222" algn="l" defTabSz="914400" rtl="0" latinLnBrk="0">
        <a:lnSpc>
          <a:spcPct val="100000"/>
        </a:lnSpc>
        <a:spcBef>
          <a:spcPts val="700"/>
        </a:spcBef>
        <a:spcAft>
          <a:spcPts val="0"/>
        </a:spcAft>
        <a:buClr>
          <a:schemeClr val="accent2"/>
        </a:buClr>
        <a:buSzPct val="7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3pPr>
      <a:lvl4pPr marL="1474410" marR="0" indent="-331455" algn="l" defTabSz="914400" rtl="0" latinLnBrk="0">
        <a:lnSpc>
          <a:spcPct val="100000"/>
        </a:lnSpc>
        <a:spcBef>
          <a:spcPts val="700"/>
        </a:spcBef>
        <a:spcAft>
          <a:spcPts val="0"/>
        </a:spcAft>
        <a:buClr>
          <a:schemeClr val="accent2"/>
        </a:buClr>
        <a:buSzPct val="7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4pPr>
      <a:lvl5pPr marL="1931592" marR="0" indent="-331455" algn="l" defTabSz="914400" rtl="0" latinLnBrk="0">
        <a:lnSpc>
          <a:spcPct val="100000"/>
        </a:lnSpc>
        <a:spcBef>
          <a:spcPts val="700"/>
        </a:spcBef>
        <a:spcAft>
          <a:spcPts val="0"/>
        </a:spcAft>
        <a:buClr>
          <a:schemeClr val="accent2"/>
        </a:buClr>
        <a:buSzPct val="65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5pPr>
      <a:lvl6pPr marL="0" marR="0" indent="1874446" algn="l" defTabSz="914400" rtl="0" latinLnBrk="0">
        <a:lnSpc>
          <a:spcPct val="100000"/>
        </a:lnSpc>
        <a:spcBef>
          <a:spcPts val="700"/>
        </a:spcBef>
        <a:spcAft>
          <a:spcPts val="0"/>
        </a:spcAft>
        <a:buClr>
          <a:schemeClr val="accent2"/>
        </a:buClr>
        <a:buSzTx/>
        <a:buFont typeface="Wingdings"/>
        <a:buNone/>
        <a:tabLst/>
        <a:defRPr sz="2900" b="0" i="0" u="none" strike="noStrike" cap="none" spc="0" baseline="0">
          <a:ln>
            <a:noFill/>
          </a:ln>
          <a:solidFill>
            <a:srgbClr val="000000"/>
          </a:solidFill>
          <a:uFillTx/>
          <a:latin typeface="Tw Cen MT"/>
          <a:ea typeface="Tw Cen MT"/>
          <a:cs typeface="Tw Cen MT"/>
          <a:sym typeface="Tw Cen MT"/>
        </a:defRPr>
      </a:lvl6pPr>
      <a:lvl7pPr marL="2517038"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7pPr>
      <a:lvl8pPr marL="2791347"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8pPr>
      <a:lvl9pPr marL="3065655" marR="0" indent="-368283" algn="l" defTabSz="914400" rtl="0" latinLnBrk="0">
        <a:lnSpc>
          <a:spcPct val="100000"/>
        </a:lnSpc>
        <a:spcBef>
          <a:spcPts val="700"/>
        </a:spcBef>
        <a:spcAft>
          <a:spcPts val="0"/>
        </a:spcAft>
        <a:buClr>
          <a:schemeClr val="accent2"/>
        </a:buClr>
        <a:buSzPct val="100000"/>
        <a:buFont typeface="Wingdings"/>
        <a:buChar char="▪"/>
        <a:tabLst/>
        <a:defRPr sz="2900" b="0" i="0" u="none" strike="noStrike" cap="none" spc="0" baseline="0">
          <a:ln>
            <a:noFill/>
          </a:ln>
          <a:solidFill>
            <a:srgbClr val="000000"/>
          </a:solidFill>
          <a:uFillTx/>
          <a:latin typeface="Tw Cen MT"/>
          <a:ea typeface="Tw Cen MT"/>
          <a:cs typeface="Tw Cen MT"/>
          <a:sym typeface="Tw Cen MT"/>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656765" y="1065530"/>
            <a:ext cx="8326958" cy="184665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5700">
                <a:solidFill>
                  <a:srgbClr val="FFFFFF"/>
                </a:solidFill>
              </a:defRPr>
            </a:lvl1pPr>
          </a:lstStyle>
          <a:p>
            <a:r>
              <a:rPr dirty="0"/>
              <a:t>Heart Sounds Segmentation </a:t>
            </a:r>
            <a:endParaRPr lang="en-US" dirty="0"/>
          </a:p>
          <a:p>
            <a:r>
              <a:rPr dirty="0" smtClean="0"/>
              <a:t>and </a:t>
            </a:r>
            <a:r>
              <a:rPr dirty="0"/>
              <a:t>Classification</a:t>
            </a:r>
          </a:p>
        </p:txBody>
      </p:sp>
      <p:sp>
        <p:nvSpPr>
          <p:cNvPr id="150" name="Shape 150"/>
          <p:cNvSpPr/>
          <p:nvPr/>
        </p:nvSpPr>
        <p:spPr>
          <a:xfrm>
            <a:off x="6800227" y="3109594"/>
            <a:ext cx="1748072" cy="1488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000">
                <a:solidFill>
                  <a:srgbClr val="FFFFFF"/>
                </a:solidFill>
              </a:defRPr>
            </a:pPr>
            <a:r>
              <a:t>Li Sun</a:t>
            </a:r>
          </a:p>
          <a:p>
            <a:pPr>
              <a:defRPr sz="2000">
                <a:solidFill>
                  <a:srgbClr val="FFFFFF"/>
                </a:solidFill>
              </a:defRPr>
            </a:pPr>
            <a:r>
              <a:t>Lyu Yaopengfei</a:t>
            </a:r>
          </a:p>
          <a:p>
            <a:pPr>
              <a:defRPr sz="2000">
                <a:solidFill>
                  <a:srgbClr val="FFFFFF"/>
                </a:solidFill>
              </a:defRPr>
            </a:pPr>
            <a:r>
              <a:t>Lei Zhang</a:t>
            </a:r>
          </a:p>
          <a:p>
            <a:pPr>
              <a:defRPr sz="2000">
                <a:solidFill>
                  <a:srgbClr val="FFFFFF"/>
                </a:solidFill>
              </a:defRPr>
            </a:pPr>
            <a:r>
              <a:t>Jie Cao</a:t>
            </a:r>
          </a:p>
          <a:p>
            <a:pPr>
              <a:defRPr sz="2000">
                <a:solidFill>
                  <a:srgbClr val="FFFFFF"/>
                </a:solidFill>
              </a:defRPr>
            </a:pPr>
            <a:r>
              <a:t>Cheng Fang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Frequency domain segmentation</a:t>
            </a:r>
          </a:p>
        </p:txBody>
      </p:sp>
      <p:sp>
        <p:nvSpPr>
          <p:cNvPr id="201" name="Shape 201"/>
          <p:cNvSpPr>
            <a:spLocks noGrp="1"/>
          </p:cNvSpPr>
          <p:nvPr>
            <p:ph type="body" sz="half" idx="1"/>
          </p:nvPr>
        </p:nvSpPr>
        <p:spPr>
          <a:xfrm>
            <a:off x="609600" y="1485900"/>
            <a:ext cx="3886200" cy="3200400"/>
          </a:xfrm>
          <a:prstGeom prst="rect">
            <a:avLst/>
          </a:prstGeom>
        </p:spPr>
        <p:txBody>
          <a:bodyPr anchor="ctr"/>
          <a:lstStyle/>
          <a:p>
            <a:pPr marL="274309" lvl="1" indent="-274309">
              <a:spcBef>
                <a:spcPts val="500"/>
              </a:spcBef>
              <a:buClr>
                <a:schemeClr val="accent1"/>
              </a:buClr>
              <a:buFont typeface="Wingdings 2"/>
              <a:defRPr sz="2200"/>
            </a:pPr>
            <a:r>
              <a:t>Each special class heart sound represents the similar frequency spectrum distribution.</a:t>
            </a:r>
            <a:endParaRPr sz="2600"/>
          </a:p>
          <a:p>
            <a:pPr marL="274309" lvl="1" indent="-274309">
              <a:spcBef>
                <a:spcPts val="500"/>
              </a:spcBef>
              <a:buClr>
                <a:schemeClr val="accent1"/>
              </a:buClr>
              <a:buFont typeface="Wingdings 2"/>
              <a:defRPr sz="2200"/>
            </a:pPr>
            <a:r>
              <a:t>It make sense that frequency distribution could be a feature for classification</a:t>
            </a:r>
          </a:p>
        </p:txBody>
      </p:sp>
      <p:pic>
        <p:nvPicPr>
          <p:cNvPr id="202" name="image2.png"/>
          <p:cNvPicPr>
            <a:picLocks noChangeAspect="1"/>
          </p:cNvPicPr>
          <p:nvPr/>
        </p:nvPicPr>
        <p:blipFill>
          <a:blip r:embed="rId3">
            <a:extLst/>
          </a:blip>
          <a:stretch>
            <a:fillRect/>
          </a:stretch>
        </p:blipFill>
        <p:spPr>
          <a:xfrm>
            <a:off x="4845050" y="1861343"/>
            <a:ext cx="3886200" cy="291465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body" sz="quarter" idx="1"/>
          </p:nvPr>
        </p:nvSpPr>
        <p:spPr>
          <a:xfrm>
            <a:off x="609600" y="1790700"/>
            <a:ext cx="1600200" cy="3067051"/>
          </a:xfrm>
          <a:prstGeom prst="rect">
            <a:avLst/>
          </a:prstGeom>
        </p:spPr>
        <p:txBody>
          <a:bodyPr/>
          <a:lstStyle/>
          <a:p>
            <a:r>
              <a:t>Using Fourier transform</a:t>
            </a:r>
          </a:p>
          <a:p>
            <a:r>
              <a:t>Segmenting one heart sound to 20 parts</a:t>
            </a:r>
          </a:p>
          <a:p>
            <a:r>
              <a:t>Compute sum of each part</a:t>
            </a:r>
          </a:p>
        </p:txBody>
      </p:sp>
      <p:sp>
        <p:nvSpPr>
          <p:cNvPr id="207" name="Shape 207"/>
          <p:cNvSpPr>
            <a:spLocks noGrp="1"/>
          </p:cNvSpPr>
          <p:nvPr>
            <p:ph type="title"/>
          </p:nvPr>
        </p:nvSpPr>
        <p:spPr>
          <a:prstGeom prst="rect">
            <a:avLst/>
          </a:prstGeom>
        </p:spPr>
        <p:txBody>
          <a:bodyPr/>
          <a:lstStyle/>
          <a:p>
            <a:r>
              <a:t>Frequency domain segmentation</a:t>
            </a:r>
          </a:p>
        </p:txBody>
      </p:sp>
      <p:pic>
        <p:nvPicPr>
          <p:cNvPr id="208" name="image3.png"/>
          <p:cNvPicPr>
            <a:picLocks noChangeAspect="1"/>
          </p:cNvPicPr>
          <p:nvPr/>
        </p:nvPicPr>
        <p:blipFill>
          <a:blip r:embed="rId3">
            <a:extLst/>
          </a:blip>
          <a:stretch>
            <a:fillRect/>
          </a:stretch>
        </p:blipFill>
        <p:spPr>
          <a:xfrm>
            <a:off x="2975571" y="1587500"/>
            <a:ext cx="4957696" cy="3718272"/>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p:nvPr>
        </p:nvSpPr>
        <p:spPr>
          <a:xfrm>
            <a:off x="609600" y="131233"/>
            <a:ext cx="8153400" cy="1117601"/>
          </a:xfrm>
          <a:prstGeom prst="rect">
            <a:avLst/>
          </a:prstGeom>
        </p:spPr>
        <p:txBody>
          <a:bodyPr>
            <a:normAutofit fontScale="90000"/>
          </a:bodyPr>
          <a:lstStyle/>
          <a:p>
            <a:pPr>
              <a:defRPr sz="3900" b="1">
                <a:latin typeface="Arial"/>
                <a:ea typeface="Arial"/>
                <a:cs typeface="Arial"/>
                <a:sym typeface="Arial"/>
              </a:defRPr>
            </a:pPr>
            <a:r>
              <a:t>Bag of Visual Word methods</a:t>
            </a:r>
            <a:br/>
            <a:r>
              <a:rPr sz="3200" b="0"/>
              <a:t>Time domain features</a:t>
            </a:r>
          </a:p>
        </p:txBody>
      </p:sp>
      <p:sp>
        <p:nvSpPr>
          <p:cNvPr id="213" name="Shape 213"/>
          <p:cNvSpPr/>
          <p:nvPr/>
        </p:nvSpPr>
        <p:spPr>
          <a:xfrm>
            <a:off x="323528" y="3433564"/>
            <a:ext cx="3269673" cy="9094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b="1">
                <a:latin typeface="Arial"/>
                <a:ea typeface="Arial"/>
                <a:cs typeface="Arial"/>
                <a:sym typeface="Arial"/>
              </a:defRPr>
            </a:pPr>
            <a:r>
              <a:t>Time domain features:</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Shannon energy (time)</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Histogram (time)</a:t>
            </a:r>
          </a:p>
        </p:txBody>
      </p:sp>
      <p:sp>
        <p:nvSpPr>
          <p:cNvPr id="214" name="Shape 214"/>
          <p:cNvSpPr/>
          <p:nvPr/>
        </p:nvSpPr>
        <p:spPr>
          <a:xfrm>
            <a:off x="323527" y="4387670"/>
            <a:ext cx="4073239" cy="3752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b="1">
                <a:latin typeface="Arial"/>
                <a:ea typeface="Arial"/>
                <a:cs typeface="Arial"/>
                <a:sym typeface="Arial"/>
              </a:defRPr>
            </a:pPr>
            <a:r>
              <a:t>Classifier</a:t>
            </a:r>
            <a:r>
              <a:rPr b="0"/>
              <a:t>: </a:t>
            </a:r>
            <a:r>
              <a:rPr sz="1800" b="0"/>
              <a:t>SVM(one vs one)</a:t>
            </a:r>
          </a:p>
        </p:txBody>
      </p:sp>
      <p:sp>
        <p:nvSpPr>
          <p:cNvPr id="215" name="Shape 215"/>
          <p:cNvSpPr/>
          <p:nvPr/>
        </p:nvSpPr>
        <p:spPr>
          <a:xfrm>
            <a:off x="323527" y="1545626"/>
            <a:ext cx="5985166" cy="11761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b="1">
                <a:latin typeface="Arial"/>
                <a:ea typeface="Arial"/>
                <a:cs typeface="Arial"/>
                <a:sym typeface="Arial"/>
              </a:defRPr>
            </a:pPr>
            <a:r>
              <a:t>BoVW:</a:t>
            </a:r>
          </a:p>
          <a:p>
            <a:pPr marL="457200" indent="-457200">
              <a:buSzPct val="100000"/>
              <a:buAutoNum type="arabicPeriod"/>
              <a:defRPr>
                <a:latin typeface="Arial"/>
                <a:ea typeface="Arial"/>
                <a:cs typeface="Arial"/>
                <a:sym typeface="Arial"/>
              </a:defRPr>
            </a:pPr>
            <a:r>
              <a:t>Divide features into N segments with same length.</a:t>
            </a:r>
            <a:endParaRPr>
              <a:latin typeface="Tw Cen MT"/>
              <a:ea typeface="Tw Cen MT"/>
              <a:cs typeface="Tw Cen MT"/>
              <a:sym typeface="Tw Cen MT"/>
            </a:endParaRPr>
          </a:p>
          <a:p>
            <a:pPr marL="457200" indent="-457200">
              <a:buSzPct val="100000"/>
              <a:buAutoNum type="arabicPeriod"/>
              <a:defRPr>
                <a:latin typeface="Arial"/>
                <a:ea typeface="Arial"/>
                <a:cs typeface="Arial"/>
                <a:sym typeface="Arial"/>
              </a:defRPr>
            </a:pPr>
            <a:r>
              <a:t>Construct a dictionary</a:t>
            </a:r>
            <a:endParaRPr>
              <a:latin typeface="Tw Cen MT"/>
              <a:ea typeface="Tw Cen MT"/>
              <a:cs typeface="Tw Cen MT"/>
              <a:sym typeface="Tw Cen MT"/>
            </a:endParaRPr>
          </a:p>
          <a:p>
            <a:pPr marL="457200" indent="-457200">
              <a:buSzPct val="100000"/>
              <a:buAutoNum type="arabicPeriod"/>
              <a:defRPr>
                <a:latin typeface="Arial"/>
                <a:ea typeface="Arial"/>
                <a:cs typeface="Arial"/>
                <a:sym typeface="Arial"/>
              </a:defRPr>
            </a:pPr>
            <a:r>
              <a:t>Use this dictionary to describe each sample</a:t>
            </a:r>
          </a:p>
        </p:txBody>
      </p:sp>
      <p:pic>
        <p:nvPicPr>
          <p:cNvPr id="216" name="image2.png"/>
          <p:cNvPicPr>
            <a:picLocks noChangeAspect="1"/>
          </p:cNvPicPr>
          <p:nvPr/>
        </p:nvPicPr>
        <p:blipFill>
          <a:blip r:embed="rId2">
            <a:extLst/>
          </a:blip>
          <a:stretch>
            <a:fillRect/>
          </a:stretch>
        </p:blipFill>
        <p:spPr>
          <a:xfrm>
            <a:off x="5226308" y="2776732"/>
            <a:ext cx="3917692" cy="2938268"/>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xfrm>
            <a:off x="609600" y="-103630"/>
            <a:ext cx="8153400" cy="1117602"/>
          </a:xfrm>
          <a:prstGeom prst="rect">
            <a:avLst/>
          </a:prstGeom>
        </p:spPr>
        <p:txBody>
          <a:bodyPr/>
          <a:lstStyle/>
          <a:p>
            <a:pPr>
              <a:defRPr sz="3200">
                <a:latin typeface="Arial"/>
                <a:ea typeface="Arial"/>
                <a:cs typeface="Arial"/>
                <a:sym typeface="Arial"/>
              </a:defRPr>
            </a:pPr>
            <a:r>
              <a:t>Frequency and time domain features</a:t>
            </a:r>
          </a:p>
        </p:txBody>
      </p:sp>
      <p:sp>
        <p:nvSpPr>
          <p:cNvPr id="219" name="Shape 219"/>
          <p:cNvSpPr/>
          <p:nvPr/>
        </p:nvSpPr>
        <p:spPr>
          <a:xfrm>
            <a:off x="609599" y="1686439"/>
            <a:ext cx="3449784" cy="14174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indent="-342900">
              <a:buSzPct val="100000"/>
              <a:buAutoNum type="arabicPeriod"/>
              <a:defRPr>
                <a:latin typeface="Arial"/>
                <a:ea typeface="Arial"/>
                <a:cs typeface="Arial"/>
                <a:sym typeface="Arial"/>
              </a:defRPr>
            </a:pPr>
            <a:r>
              <a:t>De-noise original signal by wavelet, then Fourier transform. (frequency)</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Shannon energy (time)</a:t>
            </a:r>
            <a:endParaRPr>
              <a:latin typeface="Tw Cen MT"/>
              <a:ea typeface="Tw Cen MT"/>
              <a:cs typeface="Tw Cen MT"/>
              <a:sym typeface="Tw Cen MT"/>
            </a:endParaRPr>
          </a:p>
          <a:p>
            <a:pPr marL="342900" indent="-342900">
              <a:buSzPct val="100000"/>
              <a:buAutoNum type="arabicPeriod"/>
              <a:defRPr>
                <a:latin typeface="Arial"/>
                <a:ea typeface="Arial"/>
                <a:cs typeface="Arial"/>
                <a:sym typeface="Arial"/>
              </a:defRPr>
            </a:pPr>
            <a:r>
              <a:t>Histogram (time)</a:t>
            </a:r>
          </a:p>
        </p:txBody>
      </p:sp>
      <p:sp>
        <p:nvSpPr>
          <p:cNvPr id="220" name="Shape 220"/>
          <p:cNvSpPr/>
          <p:nvPr/>
        </p:nvSpPr>
        <p:spPr>
          <a:xfrm>
            <a:off x="613063" y="3117059"/>
            <a:ext cx="4073238" cy="3752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b="1">
                <a:latin typeface="Arial"/>
                <a:ea typeface="Arial"/>
                <a:cs typeface="Arial"/>
                <a:sym typeface="Arial"/>
              </a:defRPr>
            </a:pPr>
            <a:r>
              <a:t>Classifier</a:t>
            </a:r>
            <a:r>
              <a:rPr b="0"/>
              <a:t>: SVM(one-vs-one)</a:t>
            </a:r>
          </a:p>
        </p:txBody>
      </p:sp>
      <p:sp>
        <p:nvSpPr>
          <p:cNvPr id="221" name="Shape 221"/>
          <p:cNvSpPr/>
          <p:nvPr/>
        </p:nvSpPr>
        <p:spPr>
          <a:xfrm>
            <a:off x="537028" y="3541507"/>
            <a:ext cx="4558147" cy="17095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b="1">
                <a:latin typeface="Arial"/>
                <a:ea typeface="Arial"/>
                <a:cs typeface="Arial"/>
                <a:sym typeface="Arial"/>
              </a:defRPr>
            </a:pPr>
            <a:r>
              <a:t>Conclusion</a:t>
            </a:r>
            <a:r>
              <a:rPr b="0"/>
              <a:t>:</a:t>
            </a:r>
            <a:endParaRPr>
              <a:latin typeface="Tw Cen MT"/>
              <a:ea typeface="Tw Cen MT"/>
              <a:cs typeface="Tw Cen MT"/>
              <a:sym typeface="Tw Cen MT"/>
            </a:endParaRPr>
          </a:p>
          <a:p>
            <a:pPr marL="285750" indent="-285750">
              <a:buSzPct val="100000"/>
              <a:buFont typeface="Arial"/>
              <a:buChar char="•"/>
              <a:defRPr>
                <a:latin typeface="Arial"/>
                <a:ea typeface="Arial"/>
                <a:cs typeface="Arial"/>
                <a:sym typeface="Arial"/>
              </a:defRPr>
            </a:pPr>
            <a:r>
              <a:t>Combining frequency and time domain information could improve performance of classifier very little. </a:t>
            </a:r>
          </a:p>
          <a:p>
            <a:pPr marL="285750" indent="-285750">
              <a:buSzPct val="100000"/>
              <a:buFont typeface="Arial"/>
              <a:buChar char="•"/>
              <a:defRPr>
                <a:latin typeface="Arial"/>
                <a:ea typeface="Arial"/>
                <a:cs typeface="Arial"/>
                <a:sym typeface="Arial"/>
              </a:defRPr>
            </a:pPr>
            <a:r>
              <a:t>The value of dictionary size is not significant.</a:t>
            </a:r>
          </a:p>
        </p:txBody>
      </p:sp>
      <p:pic>
        <p:nvPicPr>
          <p:cNvPr id="222" name="image3.png"/>
          <p:cNvPicPr>
            <a:picLocks noChangeAspect="1"/>
          </p:cNvPicPr>
          <p:nvPr/>
        </p:nvPicPr>
        <p:blipFill>
          <a:blip r:embed="rId2">
            <a:extLst/>
          </a:blip>
          <a:stretch>
            <a:fillRect/>
          </a:stretch>
        </p:blipFill>
        <p:spPr>
          <a:xfrm>
            <a:off x="4988116" y="1494491"/>
            <a:ext cx="4155884" cy="3116913"/>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 </a:t>
            </a:r>
            <a:endParaRPr lang="en-US" dirty="0"/>
          </a:p>
        </p:txBody>
      </p:sp>
      <p:sp>
        <p:nvSpPr>
          <p:cNvPr id="3" name="Text Placeholder 2"/>
          <p:cNvSpPr>
            <a:spLocks noGrp="1"/>
          </p:cNvSpPr>
          <p:nvPr>
            <p:ph type="body" idx="1"/>
          </p:nvPr>
        </p:nvSpPr>
        <p:spPr>
          <a:xfrm>
            <a:off x="5116286" y="1603169"/>
            <a:ext cx="3646714" cy="3540333"/>
          </a:xfrm>
        </p:spPr>
        <p:txBody>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The </a:t>
            </a:r>
            <a:r>
              <a:rPr lang="en-US" sz="1600" dirty="0"/>
              <a:t>best correct rate we can get is about 70% - 75% obtained by using 10 dimension combined features with random forest classification method.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3169"/>
            <a:ext cx="5116286" cy="3837215"/>
          </a:xfrm>
          <a:prstGeom prst="rect">
            <a:avLst/>
          </a:prstGeom>
        </p:spPr>
      </p:pic>
    </p:spTree>
    <p:extLst>
      <p:ext uri="{BB962C8B-B14F-4D97-AF65-F5344CB8AC3E}">
        <p14:creationId xmlns:p14="http://schemas.microsoft.com/office/powerpoint/2010/main" val="89935329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t>Thank you</a:t>
            </a:r>
            <a:endParaRPr lang="en-US" sz="8000" dirty="0"/>
          </a:p>
        </p:txBody>
      </p:sp>
      <p:sp>
        <p:nvSpPr>
          <p:cNvPr id="3" name="Text Placeholder 2"/>
          <p:cNvSpPr>
            <a:spLocks noGrp="1"/>
          </p:cNvSpPr>
          <p:nvPr>
            <p:ph type="body" idx="1"/>
          </p:nvPr>
        </p:nvSpPr>
        <p:spPr/>
        <p:txBody>
          <a:bodyPr>
            <a:normAutofit fontScale="47500" lnSpcReduction="20000"/>
          </a:bodyPr>
          <a:lstStyle/>
          <a:p>
            <a:pPr marL="0" indent="0">
              <a:buNone/>
            </a:pPr>
            <a:r>
              <a:rPr lang="en-US" sz="4200" dirty="0" smtClean="0"/>
              <a:t>Reference:</a:t>
            </a:r>
          </a:p>
          <a:p>
            <a:pPr marL="0" indent="0">
              <a:buNone/>
            </a:pPr>
            <a:endParaRPr lang="en-US" dirty="0"/>
          </a:p>
          <a:p>
            <a:pPr marL="0" indent="0">
              <a:buNone/>
            </a:pPr>
            <a:r>
              <a:rPr lang="en-US" dirty="0" smtClean="0"/>
              <a:t>[</a:t>
            </a:r>
            <a:r>
              <a:rPr lang="en-US" dirty="0"/>
              <a:t>1]P. Bentley, G. </a:t>
            </a:r>
            <a:r>
              <a:rPr lang="en-US" dirty="0" err="1"/>
              <a:t>Nordehn</a:t>
            </a:r>
            <a:r>
              <a:rPr lang="en-US" dirty="0"/>
              <a:t>, M. Coimbra, and S. </a:t>
            </a:r>
            <a:r>
              <a:rPr lang="en-US" dirty="0" err="1"/>
              <a:t>Mannor</a:t>
            </a:r>
            <a:r>
              <a:rPr lang="en-US" dirty="0"/>
              <a:t>, “The PAS- CAL Classifying Heart Sounds Challenge 2011 (CHSC2011) Results,” http://</a:t>
            </a:r>
            <a:r>
              <a:rPr lang="en-US" dirty="0" err="1"/>
              <a:t>www.peterjbentley.com</a:t>
            </a:r>
            <a:r>
              <a:rPr lang="en-US" dirty="0"/>
              <a:t>/</a:t>
            </a:r>
            <a:r>
              <a:rPr lang="en-US" dirty="0" err="1"/>
              <a:t>heartchallenge</a:t>
            </a:r>
            <a:r>
              <a:rPr lang="en-US" dirty="0"/>
              <a:t>/</a:t>
            </a:r>
            <a:r>
              <a:rPr lang="en-US" dirty="0" err="1"/>
              <a:t>index.html</a:t>
            </a:r>
            <a:r>
              <a:rPr lang="en-US" dirty="0"/>
              <a:t>. </a:t>
            </a:r>
          </a:p>
          <a:p>
            <a:pPr marL="0" indent="0">
              <a:buNone/>
            </a:pPr>
            <a:r>
              <a:rPr lang="en-US" dirty="0"/>
              <a:t>[2]  Y. Deng and P. J. Bentley, “A robust heart sound segmentation and classification al- </a:t>
            </a:r>
            <a:r>
              <a:rPr lang="en-US" dirty="0" err="1"/>
              <a:t>gorithm</a:t>
            </a:r>
            <a:r>
              <a:rPr lang="en-US" dirty="0"/>
              <a:t> using wavelet decomposition and spectrogram,” Extended Abstract in the First PASCAL ..., 2012. </a:t>
            </a:r>
          </a:p>
          <a:p>
            <a:pPr marL="0" indent="0">
              <a:buNone/>
            </a:pPr>
            <a:r>
              <a:rPr lang="en-US" dirty="0"/>
              <a:t>[3]  A. H. Salman, N. </a:t>
            </a:r>
            <a:r>
              <a:rPr lang="en-US" dirty="0" err="1"/>
              <a:t>Ahmadi</a:t>
            </a:r>
            <a:r>
              <a:rPr lang="en-US" dirty="0"/>
              <a:t>, R. </a:t>
            </a:r>
            <a:r>
              <a:rPr lang="en-US" dirty="0" err="1"/>
              <a:t>Mengko</a:t>
            </a:r>
            <a:r>
              <a:rPr lang="en-US" dirty="0"/>
              <a:t>, A. Z. R. </a:t>
            </a:r>
            <a:r>
              <a:rPr lang="en-US" dirty="0" err="1"/>
              <a:t>Langi</a:t>
            </a:r>
            <a:r>
              <a:rPr lang="en-US" dirty="0"/>
              <a:t>, and T. L. R. </a:t>
            </a:r>
            <a:r>
              <a:rPr lang="en-US" dirty="0" err="1"/>
              <a:t>Mengko</a:t>
            </a:r>
            <a:r>
              <a:rPr lang="en-US" dirty="0"/>
              <a:t>, Automatic segmentation and detection of heart sound components S1, S2, S3 and S4. IEEE, 2015. </a:t>
            </a:r>
          </a:p>
          <a:p>
            <a:pPr marL="0" indent="0">
              <a:buNone/>
            </a:pPr>
            <a:r>
              <a:rPr lang="en-US" dirty="0"/>
              <a:t>[4]  D. </a:t>
            </a:r>
            <a:r>
              <a:rPr lang="en-US" dirty="0" err="1"/>
              <a:t>Gradolewski</a:t>
            </a:r>
            <a:r>
              <a:rPr lang="en-US" dirty="0"/>
              <a:t> and G. </a:t>
            </a:r>
            <a:r>
              <a:rPr lang="en-US" dirty="0" err="1"/>
              <a:t>Redlarski</a:t>
            </a:r>
            <a:r>
              <a:rPr lang="en-US" dirty="0"/>
              <a:t>, “Wavelet-based </a:t>
            </a:r>
            <a:r>
              <a:rPr lang="en-US" dirty="0" err="1"/>
              <a:t>denoising</a:t>
            </a:r>
            <a:r>
              <a:rPr lang="en-US" dirty="0"/>
              <a:t> method for real </a:t>
            </a:r>
            <a:r>
              <a:rPr lang="en-US" dirty="0" err="1"/>
              <a:t>phonocar</a:t>
            </a:r>
            <a:r>
              <a:rPr lang="en-US" dirty="0"/>
              <a:t>- </a:t>
            </a:r>
            <a:r>
              <a:rPr lang="en-US" dirty="0" err="1"/>
              <a:t>diography</a:t>
            </a:r>
            <a:r>
              <a:rPr lang="en-US" dirty="0"/>
              <a:t> signal recorded by mobile devices in noisy environment,” Computers in biology and medicine, vol. 52, pp. 119–129, Sep. 2014. </a:t>
            </a:r>
          </a:p>
          <a:p>
            <a:pPr marL="0" indent="0">
              <a:buNone/>
            </a:pPr>
            <a:r>
              <a:rPr lang="en-US" dirty="0"/>
              <a:t>[5]  H. Liang, S. </a:t>
            </a:r>
            <a:r>
              <a:rPr lang="en-US" dirty="0" err="1"/>
              <a:t>Lukkarinen</a:t>
            </a:r>
            <a:r>
              <a:rPr lang="en-US" dirty="0"/>
              <a:t>, and I. </a:t>
            </a:r>
            <a:r>
              <a:rPr lang="en-US" dirty="0" err="1"/>
              <a:t>Hartimo</a:t>
            </a:r>
            <a:r>
              <a:rPr lang="en-US" dirty="0"/>
              <a:t>, “Heart sound segmentation algorithm based on heart sound </a:t>
            </a:r>
            <a:r>
              <a:rPr lang="en-US" dirty="0" err="1"/>
              <a:t>envelogram</a:t>
            </a:r>
            <a:r>
              <a:rPr lang="en-US" dirty="0"/>
              <a:t>,” in Computers in Cardiology 1997. IEEE, 1997, pp. 105–108. </a:t>
            </a:r>
          </a:p>
          <a:p>
            <a:pPr marL="0" indent="0">
              <a:buNone/>
            </a:pPr>
            <a:r>
              <a:rPr lang="en-US" dirty="0"/>
              <a:t>[6]  S. </a:t>
            </a:r>
            <a:r>
              <a:rPr lang="en-US" dirty="0" err="1"/>
              <a:t>Debbal</a:t>
            </a:r>
            <a:r>
              <a:rPr lang="en-US" dirty="0"/>
              <a:t> and F. </a:t>
            </a:r>
            <a:r>
              <a:rPr lang="en-US" dirty="0" err="1"/>
              <a:t>Bereksi-Reguig</a:t>
            </a:r>
            <a:r>
              <a:rPr lang="en-US" dirty="0"/>
              <a:t>, “Computerized heart sounds analysis,” vol. 38, no. 2, pp. 263–280, 02 2008. </a:t>
            </a:r>
          </a:p>
          <a:p>
            <a:pPr marL="0" indent="0">
              <a:buNone/>
            </a:pPr>
            <a:endParaRPr lang="en-US" dirty="0"/>
          </a:p>
        </p:txBody>
      </p:sp>
    </p:spTree>
    <p:extLst>
      <p:ext uri="{BB962C8B-B14F-4D97-AF65-F5344CB8AC3E}">
        <p14:creationId xmlns:p14="http://schemas.microsoft.com/office/powerpoint/2010/main" val="30048479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xfrm>
            <a:off x="395535" y="553243"/>
            <a:ext cx="7704858" cy="695591"/>
          </a:xfrm>
          <a:prstGeom prst="rect">
            <a:avLst/>
          </a:prstGeom>
        </p:spPr>
        <p:txBody>
          <a:bodyPr/>
          <a:lstStyle>
            <a:lvl1pPr>
              <a:defRPr sz="3700"/>
            </a:lvl1pPr>
          </a:lstStyle>
          <a:p>
            <a:r>
              <a:t>Introduction </a:t>
            </a:r>
          </a:p>
        </p:txBody>
      </p:sp>
      <p:sp>
        <p:nvSpPr>
          <p:cNvPr id="153" name="Shape 153"/>
          <p:cNvSpPr>
            <a:spLocks noGrp="1"/>
          </p:cNvSpPr>
          <p:nvPr>
            <p:ph type="body" sz="half" idx="1"/>
          </p:nvPr>
        </p:nvSpPr>
        <p:spPr>
          <a:xfrm>
            <a:off x="539551" y="1633364"/>
            <a:ext cx="3816426" cy="3312367"/>
          </a:xfrm>
          <a:prstGeom prst="rect">
            <a:avLst/>
          </a:prstGeom>
        </p:spPr>
        <p:txBody>
          <a:bodyPr/>
          <a:lstStyle/>
          <a:p>
            <a:pPr marL="0" indent="0">
              <a:buSzTx/>
              <a:buNone/>
              <a:defRPr sz="1800"/>
            </a:pPr>
            <a:r>
              <a:rPr dirty="0"/>
              <a:t>Task: Detect heart disease from heart sound audio. (Clinically meaningful segments: heart muscle contraction S1 and relaxation S2.)</a:t>
            </a:r>
          </a:p>
          <a:p>
            <a:pPr>
              <a:defRPr sz="1800"/>
            </a:pPr>
            <a:r>
              <a:rPr dirty="0"/>
              <a:t>Segmentation: heart sound needs to be segmented into components. Find locations and intervals of S1 and S2.</a:t>
            </a:r>
          </a:p>
          <a:p>
            <a:pPr>
              <a:defRPr sz="1800"/>
            </a:pPr>
            <a:r>
              <a:rPr dirty="0"/>
              <a:t>Classification: Machine learning </a:t>
            </a:r>
            <a:r>
              <a:rPr dirty="0" smtClean="0"/>
              <a:t>techniques</a:t>
            </a:r>
            <a:r>
              <a:rPr lang="zh-CN" altLang="en-US" dirty="0" smtClean="0"/>
              <a:t> </a:t>
            </a:r>
            <a:r>
              <a:rPr lang="en-US" altLang="zh-CN" dirty="0"/>
              <a:t>instead of medical </a:t>
            </a:r>
            <a:r>
              <a:rPr lang="en-US" altLang="zh-CN" dirty="0" smtClean="0"/>
              <a:t>diagnosis.</a:t>
            </a:r>
            <a:r>
              <a:rPr dirty="0" smtClean="0"/>
              <a:t> </a:t>
            </a:r>
            <a:endParaRPr dirty="0"/>
          </a:p>
        </p:txBody>
      </p:sp>
      <p:pic>
        <p:nvPicPr>
          <p:cNvPr id="154" name="image2.png"/>
          <p:cNvPicPr>
            <a:picLocks noChangeAspect="1"/>
          </p:cNvPicPr>
          <p:nvPr/>
        </p:nvPicPr>
        <p:blipFill>
          <a:blip r:embed="rId2">
            <a:extLst/>
          </a:blip>
          <a:srcRect t="1966"/>
          <a:stretch>
            <a:fillRect/>
          </a:stretch>
        </p:blipFill>
        <p:spPr>
          <a:xfrm>
            <a:off x="4499991" y="1617994"/>
            <a:ext cx="3859824" cy="2823663"/>
          </a:xfrm>
          <a:custGeom>
            <a:avLst/>
            <a:gdLst/>
            <a:ahLst/>
            <a:cxnLst>
              <a:cxn ang="0">
                <a:pos x="wd2" y="hd2"/>
              </a:cxn>
              <a:cxn ang="5400000">
                <a:pos x="wd2" y="hd2"/>
              </a:cxn>
              <a:cxn ang="10800000">
                <a:pos x="wd2" y="hd2"/>
              </a:cxn>
              <a:cxn ang="16200000">
                <a:pos x="wd2" y="hd2"/>
              </a:cxn>
            </a:cxnLst>
            <a:rect l="0" t="0" r="r" b="b"/>
            <a:pathLst>
              <a:path w="21600" h="21593" extrusionOk="0">
                <a:moveTo>
                  <a:pt x="6156" y="11"/>
                </a:moveTo>
                <a:cubicBezTo>
                  <a:pt x="6151" y="29"/>
                  <a:pt x="6147" y="66"/>
                  <a:pt x="6147" y="120"/>
                </a:cubicBezTo>
                <a:cubicBezTo>
                  <a:pt x="6147" y="229"/>
                  <a:pt x="6160" y="275"/>
                  <a:pt x="6176" y="220"/>
                </a:cubicBezTo>
                <a:cubicBezTo>
                  <a:pt x="6192" y="166"/>
                  <a:pt x="6192" y="78"/>
                  <a:pt x="6176" y="23"/>
                </a:cubicBezTo>
                <a:cubicBezTo>
                  <a:pt x="6168" y="-4"/>
                  <a:pt x="6161" y="-7"/>
                  <a:pt x="6156" y="11"/>
                </a:cubicBezTo>
                <a:close/>
                <a:moveTo>
                  <a:pt x="13732" y="281"/>
                </a:moveTo>
                <a:cubicBezTo>
                  <a:pt x="13673" y="281"/>
                  <a:pt x="13609" y="650"/>
                  <a:pt x="13656" y="715"/>
                </a:cubicBezTo>
                <a:cubicBezTo>
                  <a:pt x="13700" y="775"/>
                  <a:pt x="13779" y="584"/>
                  <a:pt x="13780" y="418"/>
                </a:cubicBezTo>
                <a:cubicBezTo>
                  <a:pt x="13781" y="341"/>
                  <a:pt x="13760" y="281"/>
                  <a:pt x="13732" y="281"/>
                </a:cubicBezTo>
                <a:close/>
                <a:moveTo>
                  <a:pt x="6156" y="406"/>
                </a:moveTo>
                <a:cubicBezTo>
                  <a:pt x="6151" y="423"/>
                  <a:pt x="6147" y="463"/>
                  <a:pt x="6147" y="518"/>
                </a:cubicBezTo>
                <a:cubicBezTo>
                  <a:pt x="6147" y="627"/>
                  <a:pt x="6160" y="669"/>
                  <a:pt x="6176" y="615"/>
                </a:cubicBezTo>
                <a:cubicBezTo>
                  <a:pt x="6192" y="560"/>
                  <a:pt x="6192" y="472"/>
                  <a:pt x="6176" y="418"/>
                </a:cubicBezTo>
                <a:cubicBezTo>
                  <a:pt x="6168" y="390"/>
                  <a:pt x="6161" y="388"/>
                  <a:pt x="6156" y="406"/>
                </a:cubicBezTo>
                <a:close/>
                <a:moveTo>
                  <a:pt x="6192" y="791"/>
                </a:moveTo>
                <a:cubicBezTo>
                  <a:pt x="6131" y="739"/>
                  <a:pt x="6117" y="1016"/>
                  <a:pt x="6176" y="1097"/>
                </a:cubicBezTo>
                <a:cubicBezTo>
                  <a:pt x="6229" y="1169"/>
                  <a:pt x="6229" y="1172"/>
                  <a:pt x="6238" y="994"/>
                </a:cubicBezTo>
                <a:cubicBezTo>
                  <a:pt x="6243" y="908"/>
                  <a:pt x="6222" y="816"/>
                  <a:pt x="6192" y="791"/>
                </a:cubicBezTo>
                <a:close/>
                <a:moveTo>
                  <a:pt x="13700" y="943"/>
                </a:moveTo>
                <a:cubicBezTo>
                  <a:pt x="13654" y="943"/>
                  <a:pt x="13611" y="1011"/>
                  <a:pt x="13640" y="1076"/>
                </a:cubicBezTo>
                <a:cubicBezTo>
                  <a:pt x="13659" y="1117"/>
                  <a:pt x="13697" y="1152"/>
                  <a:pt x="13727" y="1152"/>
                </a:cubicBezTo>
                <a:cubicBezTo>
                  <a:pt x="13789" y="1152"/>
                  <a:pt x="13800" y="1042"/>
                  <a:pt x="13745" y="967"/>
                </a:cubicBezTo>
                <a:cubicBezTo>
                  <a:pt x="13731" y="949"/>
                  <a:pt x="13716" y="943"/>
                  <a:pt x="13700" y="943"/>
                </a:cubicBezTo>
                <a:close/>
                <a:moveTo>
                  <a:pt x="13723" y="1310"/>
                </a:moveTo>
                <a:cubicBezTo>
                  <a:pt x="13690" y="1310"/>
                  <a:pt x="13669" y="1428"/>
                  <a:pt x="13676" y="1571"/>
                </a:cubicBezTo>
                <a:cubicBezTo>
                  <a:pt x="13683" y="1714"/>
                  <a:pt x="13670" y="1870"/>
                  <a:pt x="13647" y="1920"/>
                </a:cubicBezTo>
                <a:cubicBezTo>
                  <a:pt x="13625" y="1970"/>
                  <a:pt x="13635" y="2036"/>
                  <a:pt x="13669" y="2066"/>
                </a:cubicBezTo>
                <a:cubicBezTo>
                  <a:pt x="13704" y="2095"/>
                  <a:pt x="13718" y="2169"/>
                  <a:pt x="13700" y="2233"/>
                </a:cubicBezTo>
                <a:cubicBezTo>
                  <a:pt x="13681" y="2301"/>
                  <a:pt x="13693" y="2327"/>
                  <a:pt x="13729" y="2296"/>
                </a:cubicBezTo>
                <a:cubicBezTo>
                  <a:pt x="13763" y="2268"/>
                  <a:pt x="13775" y="2195"/>
                  <a:pt x="13758" y="2135"/>
                </a:cubicBezTo>
                <a:cubicBezTo>
                  <a:pt x="13741" y="2076"/>
                  <a:pt x="13753" y="2006"/>
                  <a:pt x="13783" y="1981"/>
                </a:cubicBezTo>
                <a:cubicBezTo>
                  <a:pt x="13813" y="1955"/>
                  <a:pt x="13827" y="1823"/>
                  <a:pt x="13814" y="1683"/>
                </a:cubicBezTo>
                <a:cubicBezTo>
                  <a:pt x="13800" y="1544"/>
                  <a:pt x="13787" y="1400"/>
                  <a:pt x="13785" y="1368"/>
                </a:cubicBezTo>
                <a:cubicBezTo>
                  <a:pt x="13783" y="1335"/>
                  <a:pt x="13755" y="1310"/>
                  <a:pt x="13723" y="1310"/>
                </a:cubicBezTo>
                <a:close/>
                <a:moveTo>
                  <a:pt x="6178" y="1735"/>
                </a:moveTo>
                <a:cubicBezTo>
                  <a:pt x="6162" y="1733"/>
                  <a:pt x="6144" y="1745"/>
                  <a:pt x="6125" y="1771"/>
                </a:cubicBezTo>
                <a:cubicBezTo>
                  <a:pt x="6093" y="1815"/>
                  <a:pt x="6086" y="1893"/>
                  <a:pt x="6110" y="1944"/>
                </a:cubicBezTo>
                <a:cubicBezTo>
                  <a:pt x="6138" y="2006"/>
                  <a:pt x="6171" y="2009"/>
                  <a:pt x="6210" y="1956"/>
                </a:cubicBezTo>
                <a:cubicBezTo>
                  <a:pt x="6241" y="1913"/>
                  <a:pt x="6248" y="1838"/>
                  <a:pt x="6225" y="1786"/>
                </a:cubicBezTo>
                <a:cubicBezTo>
                  <a:pt x="6211" y="1755"/>
                  <a:pt x="6195" y="1737"/>
                  <a:pt x="6178" y="1735"/>
                </a:cubicBezTo>
                <a:close/>
                <a:moveTo>
                  <a:pt x="2576" y="1777"/>
                </a:moveTo>
                <a:cubicBezTo>
                  <a:pt x="2544" y="1751"/>
                  <a:pt x="2432" y="1760"/>
                  <a:pt x="2327" y="1799"/>
                </a:cubicBezTo>
                <a:lnTo>
                  <a:pt x="2139" y="1871"/>
                </a:lnTo>
                <a:lnTo>
                  <a:pt x="2170" y="3647"/>
                </a:lnTo>
                <a:cubicBezTo>
                  <a:pt x="2194" y="5023"/>
                  <a:pt x="2184" y="5437"/>
                  <a:pt x="2128" y="5486"/>
                </a:cubicBezTo>
                <a:cubicBezTo>
                  <a:pt x="2088" y="5521"/>
                  <a:pt x="2052" y="5611"/>
                  <a:pt x="2048" y="5686"/>
                </a:cubicBezTo>
                <a:cubicBezTo>
                  <a:pt x="2043" y="5762"/>
                  <a:pt x="2064" y="5805"/>
                  <a:pt x="2092" y="5781"/>
                </a:cubicBezTo>
                <a:cubicBezTo>
                  <a:pt x="2121" y="5756"/>
                  <a:pt x="2159" y="5793"/>
                  <a:pt x="2179" y="5862"/>
                </a:cubicBezTo>
                <a:cubicBezTo>
                  <a:pt x="2207" y="5965"/>
                  <a:pt x="2230" y="5948"/>
                  <a:pt x="2294" y="5777"/>
                </a:cubicBezTo>
                <a:cubicBezTo>
                  <a:pt x="2348" y="5634"/>
                  <a:pt x="2358" y="5535"/>
                  <a:pt x="2319" y="5471"/>
                </a:cubicBezTo>
                <a:cubicBezTo>
                  <a:pt x="2238" y="5339"/>
                  <a:pt x="2256" y="3389"/>
                  <a:pt x="2339" y="3298"/>
                </a:cubicBezTo>
                <a:cubicBezTo>
                  <a:pt x="2374" y="3259"/>
                  <a:pt x="2670" y="3234"/>
                  <a:pt x="2996" y="3240"/>
                </a:cubicBezTo>
                <a:cubicBezTo>
                  <a:pt x="3322" y="3246"/>
                  <a:pt x="3594" y="3232"/>
                  <a:pt x="3598" y="3210"/>
                </a:cubicBezTo>
                <a:cubicBezTo>
                  <a:pt x="3633" y="3023"/>
                  <a:pt x="3657" y="2699"/>
                  <a:pt x="3667" y="2299"/>
                </a:cubicBezTo>
                <a:lnTo>
                  <a:pt x="3678" y="1826"/>
                </a:lnTo>
                <a:lnTo>
                  <a:pt x="3156" y="1826"/>
                </a:lnTo>
                <a:cubicBezTo>
                  <a:pt x="2869" y="1826"/>
                  <a:pt x="2608" y="1804"/>
                  <a:pt x="2576" y="1777"/>
                </a:cubicBezTo>
                <a:close/>
                <a:moveTo>
                  <a:pt x="13723" y="2497"/>
                </a:moveTo>
                <a:cubicBezTo>
                  <a:pt x="13691" y="2497"/>
                  <a:pt x="13665" y="2535"/>
                  <a:pt x="13665" y="2579"/>
                </a:cubicBezTo>
                <a:cubicBezTo>
                  <a:pt x="13665" y="2622"/>
                  <a:pt x="13691" y="2657"/>
                  <a:pt x="13723" y="2657"/>
                </a:cubicBezTo>
                <a:cubicBezTo>
                  <a:pt x="13754" y="2657"/>
                  <a:pt x="13783" y="2622"/>
                  <a:pt x="13783" y="2579"/>
                </a:cubicBezTo>
                <a:cubicBezTo>
                  <a:pt x="13783" y="2535"/>
                  <a:pt x="13754" y="2497"/>
                  <a:pt x="13723" y="2497"/>
                </a:cubicBezTo>
                <a:close/>
                <a:moveTo>
                  <a:pt x="13718" y="2782"/>
                </a:moveTo>
                <a:cubicBezTo>
                  <a:pt x="13701" y="2765"/>
                  <a:pt x="13683" y="2776"/>
                  <a:pt x="13663" y="2821"/>
                </a:cubicBezTo>
                <a:cubicBezTo>
                  <a:pt x="13619" y="2918"/>
                  <a:pt x="13644" y="3497"/>
                  <a:pt x="13698" y="3617"/>
                </a:cubicBezTo>
                <a:cubicBezTo>
                  <a:pt x="13713" y="3649"/>
                  <a:pt x="13701" y="3696"/>
                  <a:pt x="13669" y="3723"/>
                </a:cubicBezTo>
                <a:cubicBezTo>
                  <a:pt x="13638" y="3749"/>
                  <a:pt x="13627" y="3872"/>
                  <a:pt x="13645" y="3996"/>
                </a:cubicBezTo>
                <a:cubicBezTo>
                  <a:pt x="13663" y="4120"/>
                  <a:pt x="13651" y="4244"/>
                  <a:pt x="13618" y="4272"/>
                </a:cubicBezTo>
                <a:cubicBezTo>
                  <a:pt x="13582" y="4302"/>
                  <a:pt x="13576" y="4408"/>
                  <a:pt x="13603" y="4539"/>
                </a:cubicBezTo>
                <a:cubicBezTo>
                  <a:pt x="13627" y="4658"/>
                  <a:pt x="13642" y="4817"/>
                  <a:pt x="13634" y="4891"/>
                </a:cubicBezTo>
                <a:cubicBezTo>
                  <a:pt x="13626" y="4966"/>
                  <a:pt x="13655" y="5068"/>
                  <a:pt x="13700" y="5119"/>
                </a:cubicBezTo>
                <a:cubicBezTo>
                  <a:pt x="13763" y="5190"/>
                  <a:pt x="13766" y="5239"/>
                  <a:pt x="13716" y="5322"/>
                </a:cubicBezTo>
                <a:cubicBezTo>
                  <a:pt x="13678" y="5384"/>
                  <a:pt x="13664" y="5551"/>
                  <a:pt x="13683" y="5708"/>
                </a:cubicBezTo>
                <a:cubicBezTo>
                  <a:pt x="13701" y="5859"/>
                  <a:pt x="13691" y="6004"/>
                  <a:pt x="13660" y="6029"/>
                </a:cubicBezTo>
                <a:cubicBezTo>
                  <a:pt x="13630" y="6055"/>
                  <a:pt x="13623" y="6111"/>
                  <a:pt x="13643" y="6154"/>
                </a:cubicBezTo>
                <a:cubicBezTo>
                  <a:pt x="13662" y="6197"/>
                  <a:pt x="13633" y="6299"/>
                  <a:pt x="13578" y="6381"/>
                </a:cubicBezTo>
                <a:cubicBezTo>
                  <a:pt x="13521" y="6468"/>
                  <a:pt x="13495" y="6588"/>
                  <a:pt x="13516" y="6664"/>
                </a:cubicBezTo>
                <a:cubicBezTo>
                  <a:pt x="13536" y="6736"/>
                  <a:pt x="13522" y="6846"/>
                  <a:pt x="13485" y="6907"/>
                </a:cubicBezTo>
                <a:cubicBezTo>
                  <a:pt x="13414" y="7023"/>
                  <a:pt x="13455" y="7134"/>
                  <a:pt x="13569" y="7134"/>
                </a:cubicBezTo>
                <a:cubicBezTo>
                  <a:pt x="13654" y="7134"/>
                  <a:pt x="13662" y="7714"/>
                  <a:pt x="13581" y="7905"/>
                </a:cubicBezTo>
                <a:cubicBezTo>
                  <a:pt x="13539" y="8002"/>
                  <a:pt x="13544" y="8088"/>
                  <a:pt x="13592" y="8193"/>
                </a:cubicBezTo>
                <a:cubicBezTo>
                  <a:pt x="13673" y="8372"/>
                  <a:pt x="13680" y="9134"/>
                  <a:pt x="13600" y="9201"/>
                </a:cubicBezTo>
                <a:cubicBezTo>
                  <a:pt x="13567" y="9229"/>
                  <a:pt x="13571" y="9292"/>
                  <a:pt x="13612" y="9359"/>
                </a:cubicBezTo>
                <a:cubicBezTo>
                  <a:pt x="13650" y="9423"/>
                  <a:pt x="13660" y="9527"/>
                  <a:pt x="13634" y="9608"/>
                </a:cubicBezTo>
                <a:cubicBezTo>
                  <a:pt x="13609" y="9685"/>
                  <a:pt x="13588" y="9773"/>
                  <a:pt x="13585" y="9802"/>
                </a:cubicBezTo>
                <a:cubicBezTo>
                  <a:pt x="13582" y="9831"/>
                  <a:pt x="13562" y="9879"/>
                  <a:pt x="13541" y="9908"/>
                </a:cubicBezTo>
                <a:cubicBezTo>
                  <a:pt x="13519" y="9938"/>
                  <a:pt x="13537" y="10124"/>
                  <a:pt x="13581" y="10324"/>
                </a:cubicBezTo>
                <a:cubicBezTo>
                  <a:pt x="13624" y="10524"/>
                  <a:pt x="13648" y="10714"/>
                  <a:pt x="13632" y="10749"/>
                </a:cubicBezTo>
                <a:cubicBezTo>
                  <a:pt x="13616" y="10784"/>
                  <a:pt x="13631" y="10888"/>
                  <a:pt x="13667" y="10980"/>
                </a:cubicBezTo>
                <a:cubicBezTo>
                  <a:pt x="13722" y="11121"/>
                  <a:pt x="13714" y="11152"/>
                  <a:pt x="13609" y="11189"/>
                </a:cubicBezTo>
                <a:cubicBezTo>
                  <a:pt x="13494" y="11230"/>
                  <a:pt x="13492" y="11244"/>
                  <a:pt x="13583" y="11380"/>
                </a:cubicBezTo>
                <a:cubicBezTo>
                  <a:pt x="13647" y="11477"/>
                  <a:pt x="13665" y="11571"/>
                  <a:pt x="13634" y="11665"/>
                </a:cubicBezTo>
                <a:cubicBezTo>
                  <a:pt x="13608" y="11743"/>
                  <a:pt x="13580" y="11843"/>
                  <a:pt x="13574" y="11887"/>
                </a:cubicBezTo>
                <a:cubicBezTo>
                  <a:pt x="13568" y="11931"/>
                  <a:pt x="13558" y="11984"/>
                  <a:pt x="13552" y="12005"/>
                </a:cubicBezTo>
                <a:cubicBezTo>
                  <a:pt x="13497" y="12203"/>
                  <a:pt x="13509" y="12404"/>
                  <a:pt x="13581" y="12485"/>
                </a:cubicBezTo>
                <a:cubicBezTo>
                  <a:pt x="13642" y="12554"/>
                  <a:pt x="13650" y="12609"/>
                  <a:pt x="13607" y="12679"/>
                </a:cubicBezTo>
                <a:cubicBezTo>
                  <a:pt x="13568" y="12744"/>
                  <a:pt x="13567" y="12848"/>
                  <a:pt x="13603" y="12977"/>
                </a:cubicBezTo>
                <a:cubicBezTo>
                  <a:pt x="13645" y="13127"/>
                  <a:pt x="13635" y="13205"/>
                  <a:pt x="13561" y="13307"/>
                </a:cubicBezTo>
                <a:cubicBezTo>
                  <a:pt x="13470" y="13433"/>
                  <a:pt x="13470" y="13446"/>
                  <a:pt x="13565" y="13520"/>
                </a:cubicBezTo>
                <a:cubicBezTo>
                  <a:pt x="13643" y="13581"/>
                  <a:pt x="13654" y="13632"/>
                  <a:pt x="13609" y="13747"/>
                </a:cubicBezTo>
                <a:cubicBezTo>
                  <a:pt x="13536" y="13935"/>
                  <a:pt x="13533" y="14518"/>
                  <a:pt x="13605" y="14579"/>
                </a:cubicBezTo>
                <a:cubicBezTo>
                  <a:pt x="13636" y="14606"/>
                  <a:pt x="13625" y="14712"/>
                  <a:pt x="13578" y="14834"/>
                </a:cubicBezTo>
                <a:cubicBezTo>
                  <a:pt x="13534" y="14951"/>
                  <a:pt x="13513" y="15143"/>
                  <a:pt x="13532" y="15268"/>
                </a:cubicBezTo>
                <a:cubicBezTo>
                  <a:pt x="13550" y="15391"/>
                  <a:pt x="13537" y="15537"/>
                  <a:pt x="13503" y="15593"/>
                </a:cubicBezTo>
                <a:cubicBezTo>
                  <a:pt x="13466" y="15654"/>
                  <a:pt x="13461" y="15740"/>
                  <a:pt x="13492" y="15808"/>
                </a:cubicBezTo>
                <a:cubicBezTo>
                  <a:pt x="13520" y="15870"/>
                  <a:pt x="13527" y="15954"/>
                  <a:pt x="13509" y="15993"/>
                </a:cubicBezTo>
                <a:cubicBezTo>
                  <a:pt x="13492" y="16033"/>
                  <a:pt x="13480" y="16861"/>
                  <a:pt x="13483" y="17836"/>
                </a:cubicBezTo>
                <a:cubicBezTo>
                  <a:pt x="13486" y="18951"/>
                  <a:pt x="13466" y="19625"/>
                  <a:pt x="13429" y="19657"/>
                </a:cubicBezTo>
                <a:cubicBezTo>
                  <a:pt x="13391" y="19689"/>
                  <a:pt x="13395" y="19746"/>
                  <a:pt x="13441" y="19821"/>
                </a:cubicBezTo>
                <a:cubicBezTo>
                  <a:pt x="13543" y="19990"/>
                  <a:pt x="13411" y="20361"/>
                  <a:pt x="13274" y="20288"/>
                </a:cubicBezTo>
                <a:cubicBezTo>
                  <a:pt x="13091" y="20191"/>
                  <a:pt x="13057" y="20204"/>
                  <a:pt x="13070" y="20376"/>
                </a:cubicBezTo>
                <a:cubicBezTo>
                  <a:pt x="13077" y="20470"/>
                  <a:pt x="13043" y="20594"/>
                  <a:pt x="12994" y="20649"/>
                </a:cubicBezTo>
                <a:cubicBezTo>
                  <a:pt x="12921" y="20733"/>
                  <a:pt x="12903" y="20719"/>
                  <a:pt x="12876" y="20582"/>
                </a:cubicBezTo>
                <a:cubicBezTo>
                  <a:pt x="12859" y="20492"/>
                  <a:pt x="12791" y="20402"/>
                  <a:pt x="12728" y="20379"/>
                </a:cubicBezTo>
                <a:cubicBezTo>
                  <a:pt x="12644" y="20349"/>
                  <a:pt x="12622" y="20295"/>
                  <a:pt x="12648" y="20185"/>
                </a:cubicBezTo>
                <a:cubicBezTo>
                  <a:pt x="12669" y="20094"/>
                  <a:pt x="12649" y="19989"/>
                  <a:pt x="12597" y="19930"/>
                </a:cubicBezTo>
                <a:cubicBezTo>
                  <a:pt x="12548" y="19875"/>
                  <a:pt x="12508" y="19858"/>
                  <a:pt x="12508" y="19890"/>
                </a:cubicBezTo>
                <a:cubicBezTo>
                  <a:pt x="12508" y="19923"/>
                  <a:pt x="12468" y="19903"/>
                  <a:pt x="12419" y="19848"/>
                </a:cubicBezTo>
                <a:cubicBezTo>
                  <a:pt x="12309" y="19723"/>
                  <a:pt x="12248" y="19804"/>
                  <a:pt x="12248" y="20069"/>
                </a:cubicBezTo>
                <a:cubicBezTo>
                  <a:pt x="12248" y="20223"/>
                  <a:pt x="12207" y="20290"/>
                  <a:pt x="12084" y="20346"/>
                </a:cubicBezTo>
                <a:cubicBezTo>
                  <a:pt x="11948" y="20408"/>
                  <a:pt x="11895" y="20391"/>
                  <a:pt x="11777" y="20239"/>
                </a:cubicBezTo>
                <a:cubicBezTo>
                  <a:pt x="11699" y="20139"/>
                  <a:pt x="11648" y="20009"/>
                  <a:pt x="11664" y="19954"/>
                </a:cubicBezTo>
                <a:cubicBezTo>
                  <a:pt x="11679" y="19899"/>
                  <a:pt x="11665" y="19833"/>
                  <a:pt x="11633" y="19805"/>
                </a:cubicBezTo>
                <a:cubicBezTo>
                  <a:pt x="11600" y="19778"/>
                  <a:pt x="11586" y="19707"/>
                  <a:pt x="11602" y="19651"/>
                </a:cubicBezTo>
                <a:cubicBezTo>
                  <a:pt x="11618" y="19594"/>
                  <a:pt x="11615" y="19526"/>
                  <a:pt x="11595" y="19499"/>
                </a:cubicBezTo>
                <a:cubicBezTo>
                  <a:pt x="11532" y="19412"/>
                  <a:pt x="11528" y="19186"/>
                  <a:pt x="11588" y="19086"/>
                </a:cubicBezTo>
                <a:cubicBezTo>
                  <a:pt x="11629" y="19019"/>
                  <a:pt x="11616" y="18925"/>
                  <a:pt x="11546" y="18780"/>
                </a:cubicBezTo>
                <a:cubicBezTo>
                  <a:pt x="11459" y="18598"/>
                  <a:pt x="11455" y="18531"/>
                  <a:pt x="11517" y="18294"/>
                </a:cubicBezTo>
                <a:cubicBezTo>
                  <a:pt x="11574" y="18081"/>
                  <a:pt x="11576" y="17994"/>
                  <a:pt x="11522" y="17905"/>
                </a:cubicBezTo>
                <a:cubicBezTo>
                  <a:pt x="11467" y="17815"/>
                  <a:pt x="11472" y="17780"/>
                  <a:pt x="11546" y="17742"/>
                </a:cubicBezTo>
                <a:cubicBezTo>
                  <a:pt x="11598" y="17715"/>
                  <a:pt x="11639" y="17659"/>
                  <a:pt x="11639" y="17617"/>
                </a:cubicBezTo>
                <a:cubicBezTo>
                  <a:pt x="11639" y="17576"/>
                  <a:pt x="11617" y="17563"/>
                  <a:pt x="11588" y="17587"/>
                </a:cubicBezTo>
                <a:cubicBezTo>
                  <a:pt x="11560" y="17611"/>
                  <a:pt x="11496" y="17549"/>
                  <a:pt x="11448" y="17450"/>
                </a:cubicBezTo>
                <a:cubicBezTo>
                  <a:pt x="11370" y="17287"/>
                  <a:pt x="11373" y="17252"/>
                  <a:pt x="11473" y="17083"/>
                </a:cubicBezTo>
                <a:cubicBezTo>
                  <a:pt x="11582" y="16899"/>
                  <a:pt x="11581" y="16895"/>
                  <a:pt x="11457" y="16776"/>
                </a:cubicBezTo>
                <a:cubicBezTo>
                  <a:pt x="11341" y="16665"/>
                  <a:pt x="11339" y="16649"/>
                  <a:pt x="11431" y="16558"/>
                </a:cubicBezTo>
                <a:cubicBezTo>
                  <a:pt x="11485" y="16503"/>
                  <a:pt x="11506" y="16438"/>
                  <a:pt x="11475" y="16412"/>
                </a:cubicBezTo>
                <a:cubicBezTo>
                  <a:pt x="11445" y="16386"/>
                  <a:pt x="11424" y="16254"/>
                  <a:pt x="11431" y="16121"/>
                </a:cubicBezTo>
                <a:cubicBezTo>
                  <a:pt x="11437" y="15988"/>
                  <a:pt x="11420" y="15862"/>
                  <a:pt x="11393" y="15839"/>
                </a:cubicBezTo>
                <a:cubicBezTo>
                  <a:pt x="11366" y="15815"/>
                  <a:pt x="11372" y="15749"/>
                  <a:pt x="11406" y="15693"/>
                </a:cubicBezTo>
                <a:cubicBezTo>
                  <a:pt x="11471" y="15586"/>
                  <a:pt x="11429" y="15335"/>
                  <a:pt x="11346" y="15335"/>
                </a:cubicBezTo>
                <a:cubicBezTo>
                  <a:pt x="11225" y="15335"/>
                  <a:pt x="11150" y="15845"/>
                  <a:pt x="11246" y="16018"/>
                </a:cubicBezTo>
                <a:cubicBezTo>
                  <a:pt x="11301" y="16115"/>
                  <a:pt x="11279" y="16358"/>
                  <a:pt x="11189" y="16679"/>
                </a:cubicBezTo>
                <a:cubicBezTo>
                  <a:pt x="11158" y="16788"/>
                  <a:pt x="11154" y="16950"/>
                  <a:pt x="11178" y="17037"/>
                </a:cubicBezTo>
                <a:cubicBezTo>
                  <a:pt x="11202" y="17125"/>
                  <a:pt x="11211" y="17284"/>
                  <a:pt x="11198" y="17393"/>
                </a:cubicBezTo>
                <a:cubicBezTo>
                  <a:pt x="11184" y="17501"/>
                  <a:pt x="11162" y="17787"/>
                  <a:pt x="11151" y="18027"/>
                </a:cubicBezTo>
                <a:cubicBezTo>
                  <a:pt x="11132" y="18446"/>
                  <a:pt x="11074" y="18986"/>
                  <a:pt x="11027" y="19198"/>
                </a:cubicBezTo>
                <a:cubicBezTo>
                  <a:pt x="11009" y="19276"/>
                  <a:pt x="10970" y="19271"/>
                  <a:pt x="10856" y="19168"/>
                </a:cubicBezTo>
                <a:cubicBezTo>
                  <a:pt x="10739" y="19064"/>
                  <a:pt x="10713" y="18989"/>
                  <a:pt x="10740" y="18840"/>
                </a:cubicBezTo>
                <a:cubicBezTo>
                  <a:pt x="10770" y="18675"/>
                  <a:pt x="10759" y="18657"/>
                  <a:pt x="10658" y="18701"/>
                </a:cubicBezTo>
                <a:cubicBezTo>
                  <a:pt x="10473" y="18781"/>
                  <a:pt x="10413" y="18676"/>
                  <a:pt x="10518" y="18458"/>
                </a:cubicBezTo>
                <a:cubicBezTo>
                  <a:pt x="10569" y="18351"/>
                  <a:pt x="10590" y="18267"/>
                  <a:pt x="10567" y="18267"/>
                </a:cubicBezTo>
                <a:cubicBezTo>
                  <a:pt x="10543" y="18267"/>
                  <a:pt x="10555" y="18215"/>
                  <a:pt x="10591" y="18154"/>
                </a:cubicBezTo>
                <a:cubicBezTo>
                  <a:pt x="10642" y="18070"/>
                  <a:pt x="10638" y="18036"/>
                  <a:pt x="10573" y="18003"/>
                </a:cubicBezTo>
                <a:cubicBezTo>
                  <a:pt x="10522" y="17975"/>
                  <a:pt x="10503" y="17895"/>
                  <a:pt x="10522" y="17793"/>
                </a:cubicBezTo>
                <a:cubicBezTo>
                  <a:pt x="10548" y="17658"/>
                  <a:pt x="10529" y="17634"/>
                  <a:pt x="10416" y="17651"/>
                </a:cubicBezTo>
                <a:cubicBezTo>
                  <a:pt x="10312" y="17666"/>
                  <a:pt x="10278" y="17634"/>
                  <a:pt x="10278" y="17514"/>
                </a:cubicBezTo>
                <a:cubicBezTo>
                  <a:pt x="10278" y="17416"/>
                  <a:pt x="10310" y="17365"/>
                  <a:pt x="10362" y="17380"/>
                </a:cubicBezTo>
                <a:cubicBezTo>
                  <a:pt x="10473" y="17413"/>
                  <a:pt x="10597" y="17178"/>
                  <a:pt x="10558" y="17010"/>
                </a:cubicBezTo>
                <a:cubicBezTo>
                  <a:pt x="10541" y="16938"/>
                  <a:pt x="10516" y="16829"/>
                  <a:pt x="10502" y="16767"/>
                </a:cubicBezTo>
                <a:cubicBezTo>
                  <a:pt x="10484" y="16684"/>
                  <a:pt x="10460" y="16677"/>
                  <a:pt x="10411" y="16743"/>
                </a:cubicBezTo>
                <a:cubicBezTo>
                  <a:pt x="10363" y="16809"/>
                  <a:pt x="10364" y="16861"/>
                  <a:pt x="10416" y="16946"/>
                </a:cubicBezTo>
                <a:cubicBezTo>
                  <a:pt x="10469" y="17034"/>
                  <a:pt x="10469" y="17076"/>
                  <a:pt x="10418" y="17119"/>
                </a:cubicBezTo>
                <a:cubicBezTo>
                  <a:pt x="10378" y="17153"/>
                  <a:pt x="10272" y="17059"/>
                  <a:pt x="10156" y="16886"/>
                </a:cubicBezTo>
                <a:lnTo>
                  <a:pt x="9961" y="16591"/>
                </a:lnTo>
                <a:lnTo>
                  <a:pt x="9963" y="14521"/>
                </a:lnTo>
                <a:cubicBezTo>
                  <a:pt x="9964" y="13249"/>
                  <a:pt x="9987" y="12414"/>
                  <a:pt x="10023" y="12354"/>
                </a:cubicBezTo>
                <a:cubicBezTo>
                  <a:pt x="10062" y="12289"/>
                  <a:pt x="10061" y="12239"/>
                  <a:pt x="10018" y="12203"/>
                </a:cubicBezTo>
                <a:cubicBezTo>
                  <a:pt x="9973" y="12164"/>
                  <a:pt x="9974" y="12119"/>
                  <a:pt x="10023" y="12039"/>
                </a:cubicBezTo>
                <a:cubicBezTo>
                  <a:pt x="10066" y="11967"/>
                  <a:pt x="10071" y="11890"/>
                  <a:pt x="10036" y="11826"/>
                </a:cubicBezTo>
                <a:cubicBezTo>
                  <a:pt x="9968" y="11701"/>
                  <a:pt x="9974" y="11618"/>
                  <a:pt x="10069" y="11383"/>
                </a:cubicBezTo>
                <a:cubicBezTo>
                  <a:pt x="10111" y="11280"/>
                  <a:pt x="10118" y="11218"/>
                  <a:pt x="10085" y="11247"/>
                </a:cubicBezTo>
                <a:cubicBezTo>
                  <a:pt x="10051" y="11275"/>
                  <a:pt x="9996" y="11226"/>
                  <a:pt x="9963" y="11140"/>
                </a:cubicBezTo>
                <a:cubicBezTo>
                  <a:pt x="9920" y="11030"/>
                  <a:pt x="9920" y="10969"/>
                  <a:pt x="9965" y="10931"/>
                </a:cubicBezTo>
                <a:cubicBezTo>
                  <a:pt x="10000" y="10901"/>
                  <a:pt x="10017" y="10793"/>
                  <a:pt x="10003" y="10688"/>
                </a:cubicBezTo>
                <a:cubicBezTo>
                  <a:pt x="9988" y="10583"/>
                  <a:pt x="9997" y="10478"/>
                  <a:pt x="10025" y="10454"/>
                </a:cubicBezTo>
                <a:cubicBezTo>
                  <a:pt x="10053" y="10431"/>
                  <a:pt x="10048" y="10341"/>
                  <a:pt x="10014" y="10254"/>
                </a:cubicBezTo>
                <a:cubicBezTo>
                  <a:pt x="9980" y="10167"/>
                  <a:pt x="9963" y="10054"/>
                  <a:pt x="9976" y="10002"/>
                </a:cubicBezTo>
                <a:cubicBezTo>
                  <a:pt x="9989" y="9950"/>
                  <a:pt x="9980" y="9829"/>
                  <a:pt x="9954" y="9732"/>
                </a:cubicBezTo>
                <a:cubicBezTo>
                  <a:pt x="9927" y="9633"/>
                  <a:pt x="9931" y="9536"/>
                  <a:pt x="9961" y="9511"/>
                </a:cubicBezTo>
                <a:cubicBezTo>
                  <a:pt x="10037" y="9446"/>
                  <a:pt x="9962" y="9231"/>
                  <a:pt x="9863" y="9231"/>
                </a:cubicBezTo>
                <a:cubicBezTo>
                  <a:pt x="9795" y="9231"/>
                  <a:pt x="9786" y="9307"/>
                  <a:pt x="9816" y="9608"/>
                </a:cubicBezTo>
                <a:cubicBezTo>
                  <a:pt x="9877" y="10213"/>
                  <a:pt x="9839" y="10656"/>
                  <a:pt x="9701" y="10946"/>
                </a:cubicBezTo>
                <a:cubicBezTo>
                  <a:pt x="9644" y="11064"/>
                  <a:pt x="9635" y="11143"/>
                  <a:pt x="9674" y="11177"/>
                </a:cubicBezTo>
                <a:cubicBezTo>
                  <a:pt x="9714" y="11211"/>
                  <a:pt x="9708" y="11272"/>
                  <a:pt x="9658" y="11356"/>
                </a:cubicBezTo>
                <a:cubicBezTo>
                  <a:pt x="9597" y="11459"/>
                  <a:pt x="9598" y="11470"/>
                  <a:pt x="9658" y="11420"/>
                </a:cubicBezTo>
                <a:cubicBezTo>
                  <a:pt x="9753" y="11341"/>
                  <a:pt x="9915" y="11518"/>
                  <a:pt x="9858" y="11638"/>
                </a:cubicBezTo>
                <a:cubicBezTo>
                  <a:pt x="9835" y="11688"/>
                  <a:pt x="9815" y="11800"/>
                  <a:pt x="9814" y="11887"/>
                </a:cubicBezTo>
                <a:cubicBezTo>
                  <a:pt x="9811" y="12095"/>
                  <a:pt x="9735" y="12257"/>
                  <a:pt x="9667" y="12200"/>
                </a:cubicBezTo>
                <a:cubicBezTo>
                  <a:pt x="9554" y="12103"/>
                  <a:pt x="9620" y="12343"/>
                  <a:pt x="9752" y="12503"/>
                </a:cubicBezTo>
                <a:cubicBezTo>
                  <a:pt x="9884" y="12664"/>
                  <a:pt x="9885" y="12681"/>
                  <a:pt x="9794" y="12870"/>
                </a:cubicBezTo>
                <a:cubicBezTo>
                  <a:pt x="9739" y="12986"/>
                  <a:pt x="9729" y="13043"/>
                  <a:pt x="9772" y="13007"/>
                </a:cubicBezTo>
                <a:cubicBezTo>
                  <a:pt x="9882" y="12914"/>
                  <a:pt x="9939" y="13197"/>
                  <a:pt x="9832" y="13304"/>
                </a:cubicBezTo>
                <a:cubicBezTo>
                  <a:pt x="9736" y="13400"/>
                  <a:pt x="9753" y="13864"/>
                  <a:pt x="9858" y="14045"/>
                </a:cubicBezTo>
                <a:cubicBezTo>
                  <a:pt x="9897" y="14111"/>
                  <a:pt x="9895" y="14178"/>
                  <a:pt x="9854" y="14245"/>
                </a:cubicBezTo>
                <a:cubicBezTo>
                  <a:pt x="9803" y="14330"/>
                  <a:pt x="9750" y="16224"/>
                  <a:pt x="9783" y="16801"/>
                </a:cubicBezTo>
                <a:cubicBezTo>
                  <a:pt x="9799" y="17077"/>
                  <a:pt x="9744" y="17482"/>
                  <a:pt x="9678" y="17572"/>
                </a:cubicBezTo>
                <a:cubicBezTo>
                  <a:pt x="9634" y="17632"/>
                  <a:pt x="9634" y="17690"/>
                  <a:pt x="9676" y="17760"/>
                </a:cubicBezTo>
                <a:cubicBezTo>
                  <a:pt x="9752" y="17885"/>
                  <a:pt x="9760" y="19185"/>
                  <a:pt x="9685" y="19317"/>
                </a:cubicBezTo>
                <a:cubicBezTo>
                  <a:pt x="9585" y="19494"/>
                  <a:pt x="9564" y="19670"/>
                  <a:pt x="9630" y="19760"/>
                </a:cubicBezTo>
                <a:cubicBezTo>
                  <a:pt x="9678" y="19826"/>
                  <a:pt x="9677" y="19875"/>
                  <a:pt x="9627" y="19942"/>
                </a:cubicBezTo>
                <a:cubicBezTo>
                  <a:pt x="9577" y="20010"/>
                  <a:pt x="9522" y="19999"/>
                  <a:pt x="9408" y="19896"/>
                </a:cubicBezTo>
                <a:cubicBezTo>
                  <a:pt x="9257" y="19762"/>
                  <a:pt x="9255" y="19760"/>
                  <a:pt x="9272" y="19942"/>
                </a:cubicBezTo>
                <a:cubicBezTo>
                  <a:pt x="9292" y="20158"/>
                  <a:pt x="9223" y="20347"/>
                  <a:pt x="9145" y="20282"/>
                </a:cubicBezTo>
                <a:cubicBezTo>
                  <a:pt x="9116" y="20257"/>
                  <a:pt x="9092" y="20148"/>
                  <a:pt x="9092" y="20039"/>
                </a:cubicBezTo>
                <a:cubicBezTo>
                  <a:pt x="9092" y="19930"/>
                  <a:pt x="9067" y="19860"/>
                  <a:pt x="9039" y="19884"/>
                </a:cubicBezTo>
                <a:cubicBezTo>
                  <a:pt x="9011" y="19908"/>
                  <a:pt x="8956" y="19873"/>
                  <a:pt x="8917" y="19808"/>
                </a:cubicBezTo>
                <a:cubicBezTo>
                  <a:pt x="8816" y="19642"/>
                  <a:pt x="8772" y="19660"/>
                  <a:pt x="8692" y="19899"/>
                </a:cubicBezTo>
                <a:lnTo>
                  <a:pt x="8624" y="20109"/>
                </a:lnTo>
                <a:lnTo>
                  <a:pt x="8477" y="19924"/>
                </a:lnTo>
                <a:cubicBezTo>
                  <a:pt x="8323" y="19725"/>
                  <a:pt x="8321" y="19725"/>
                  <a:pt x="8159" y="20112"/>
                </a:cubicBezTo>
                <a:cubicBezTo>
                  <a:pt x="8112" y="20226"/>
                  <a:pt x="8082" y="20237"/>
                  <a:pt x="8017" y="20164"/>
                </a:cubicBezTo>
                <a:cubicBezTo>
                  <a:pt x="7972" y="20112"/>
                  <a:pt x="7950" y="20035"/>
                  <a:pt x="7968" y="19994"/>
                </a:cubicBezTo>
                <a:cubicBezTo>
                  <a:pt x="7987" y="19952"/>
                  <a:pt x="7945" y="19831"/>
                  <a:pt x="7873" y="19726"/>
                </a:cubicBezTo>
                <a:cubicBezTo>
                  <a:pt x="7758" y="19559"/>
                  <a:pt x="7753" y="19531"/>
                  <a:pt x="7837" y="19487"/>
                </a:cubicBezTo>
                <a:cubicBezTo>
                  <a:pt x="7950" y="19428"/>
                  <a:pt x="7966" y="19243"/>
                  <a:pt x="7862" y="19195"/>
                </a:cubicBezTo>
                <a:cubicBezTo>
                  <a:pt x="7793" y="19164"/>
                  <a:pt x="7782" y="19071"/>
                  <a:pt x="7766" y="18276"/>
                </a:cubicBezTo>
                <a:cubicBezTo>
                  <a:pt x="7761" y="17995"/>
                  <a:pt x="7745" y="17946"/>
                  <a:pt x="7682" y="18018"/>
                </a:cubicBezTo>
                <a:cubicBezTo>
                  <a:pt x="7639" y="18066"/>
                  <a:pt x="7589" y="18085"/>
                  <a:pt x="7569" y="18057"/>
                </a:cubicBezTo>
                <a:cubicBezTo>
                  <a:pt x="7549" y="18030"/>
                  <a:pt x="7543" y="18090"/>
                  <a:pt x="7558" y="18191"/>
                </a:cubicBezTo>
                <a:cubicBezTo>
                  <a:pt x="7572" y="18291"/>
                  <a:pt x="7556" y="18417"/>
                  <a:pt x="7522" y="18473"/>
                </a:cubicBezTo>
                <a:cubicBezTo>
                  <a:pt x="7488" y="18529"/>
                  <a:pt x="7477" y="18612"/>
                  <a:pt x="7498" y="18658"/>
                </a:cubicBezTo>
                <a:cubicBezTo>
                  <a:pt x="7565" y="18807"/>
                  <a:pt x="7342" y="18856"/>
                  <a:pt x="7264" y="18710"/>
                </a:cubicBezTo>
                <a:cubicBezTo>
                  <a:pt x="7215" y="18616"/>
                  <a:pt x="7179" y="18600"/>
                  <a:pt x="7151" y="18661"/>
                </a:cubicBezTo>
                <a:cubicBezTo>
                  <a:pt x="7129" y="18710"/>
                  <a:pt x="7156" y="18797"/>
                  <a:pt x="7211" y="18852"/>
                </a:cubicBezTo>
                <a:cubicBezTo>
                  <a:pt x="7305" y="18947"/>
                  <a:pt x="7304" y="18962"/>
                  <a:pt x="7178" y="19083"/>
                </a:cubicBezTo>
                <a:cubicBezTo>
                  <a:pt x="7058" y="19198"/>
                  <a:pt x="7031" y="19199"/>
                  <a:pt x="6947" y="19095"/>
                </a:cubicBezTo>
                <a:cubicBezTo>
                  <a:pt x="6895" y="19031"/>
                  <a:pt x="6836" y="19000"/>
                  <a:pt x="6816" y="19028"/>
                </a:cubicBezTo>
                <a:cubicBezTo>
                  <a:pt x="6742" y="19130"/>
                  <a:pt x="6711" y="18830"/>
                  <a:pt x="6767" y="18552"/>
                </a:cubicBezTo>
                <a:cubicBezTo>
                  <a:pt x="6799" y="18391"/>
                  <a:pt x="6800" y="18249"/>
                  <a:pt x="6771" y="18224"/>
                </a:cubicBezTo>
                <a:cubicBezTo>
                  <a:pt x="6742" y="18199"/>
                  <a:pt x="6744" y="18101"/>
                  <a:pt x="6774" y="17993"/>
                </a:cubicBezTo>
                <a:cubicBezTo>
                  <a:pt x="6813" y="17851"/>
                  <a:pt x="6806" y="17791"/>
                  <a:pt x="6740" y="17757"/>
                </a:cubicBezTo>
                <a:cubicBezTo>
                  <a:pt x="6678" y="17724"/>
                  <a:pt x="6660" y="17624"/>
                  <a:pt x="6676" y="17396"/>
                </a:cubicBezTo>
                <a:cubicBezTo>
                  <a:pt x="6688" y="17221"/>
                  <a:pt x="6713" y="17056"/>
                  <a:pt x="6734" y="17028"/>
                </a:cubicBezTo>
                <a:cubicBezTo>
                  <a:pt x="6784" y="16959"/>
                  <a:pt x="6670" y="16679"/>
                  <a:pt x="6591" y="16679"/>
                </a:cubicBezTo>
                <a:cubicBezTo>
                  <a:pt x="6557" y="16679"/>
                  <a:pt x="6544" y="16752"/>
                  <a:pt x="6560" y="16840"/>
                </a:cubicBezTo>
                <a:cubicBezTo>
                  <a:pt x="6593" y="17009"/>
                  <a:pt x="6416" y="17205"/>
                  <a:pt x="6312" y="17116"/>
                </a:cubicBezTo>
                <a:cubicBezTo>
                  <a:pt x="6247" y="17062"/>
                  <a:pt x="6264" y="16532"/>
                  <a:pt x="6334" y="16379"/>
                </a:cubicBezTo>
                <a:cubicBezTo>
                  <a:pt x="6417" y="16198"/>
                  <a:pt x="6408" y="15419"/>
                  <a:pt x="6323" y="15374"/>
                </a:cubicBezTo>
                <a:cubicBezTo>
                  <a:pt x="6249" y="15335"/>
                  <a:pt x="6238" y="14918"/>
                  <a:pt x="6307" y="14740"/>
                </a:cubicBezTo>
                <a:cubicBezTo>
                  <a:pt x="6361" y="14601"/>
                  <a:pt x="6364" y="14430"/>
                  <a:pt x="6316" y="14345"/>
                </a:cubicBezTo>
                <a:cubicBezTo>
                  <a:pt x="6291" y="14300"/>
                  <a:pt x="6279" y="14069"/>
                  <a:pt x="6292" y="13829"/>
                </a:cubicBezTo>
                <a:cubicBezTo>
                  <a:pt x="6304" y="13590"/>
                  <a:pt x="6314" y="13322"/>
                  <a:pt x="6312" y="13235"/>
                </a:cubicBezTo>
                <a:cubicBezTo>
                  <a:pt x="6298" y="12676"/>
                  <a:pt x="6315" y="12518"/>
                  <a:pt x="6396" y="12436"/>
                </a:cubicBezTo>
                <a:cubicBezTo>
                  <a:pt x="6515" y="12318"/>
                  <a:pt x="6510" y="12270"/>
                  <a:pt x="6374" y="12221"/>
                </a:cubicBezTo>
                <a:cubicBezTo>
                  <a:pt x="6249" y="12176"/>
                  <a:pt x="6242" y="11931"/>
                  <a:pt x="6358" y="11638"/>
                </a:cubicBezTo>
                <a:cubicBezTo>
                  <a:pt x="6413" y="11499"/>
                  <a:pt x="6409" y="11458"/>
                  <a:pt x="6336" y="11420"/>
                </a:cubicBezTo>
                <a:cubicBezTo>
                  <a:pt x="6287" y="11394"/>
                  <a:pt x="6262" y="11339"/>
                  <a:pt x="6281" y="11298"/>
                </a:cubicBezTo>
                <a:cubicBezTo>
                  <a:pt x="6299" y="11257"/>
                  <a:pt x="6289" y="11203"/>
                  <a:pt x="6258" y="11177"/>
                </a:cubicBezTo>
                <a:cubicBezTo>
                  <a:pt x="6228" y="11151"/>
                  <a:pt x="6217" y="11052"/>
                  <a:pt x="6234" y="10955"/>
                </a:cubicBezTo>
                <a:cubicBezTo>
                  <a:pt x="6251" y="10858"/>
                  <a:pt x="6269" y="10715"/>
                  <a:pt x="6276" y="10640"/>
                </a:cubicBezTo>
                <a:cubicBezTo>
                  <a:pt x="6283" y="10564"/>
                  <a:pt x="6308" y="10481"/>
                  <a:pt x="6329" y="10451"/>
                </a:cubicBezTo>
                <a:cubicBezTo>
                  <a:pt x="6351" y="10422"/>
                  <a:pt x="6343" y="10354"/>
                  <a:pt x="6312" y="10303"/>
                </a:cubicBezTo>
                <a:cubicBezTo>
                  <a:pt x="6280" y="10251"/>
                  <a:pt x="6244" y="10087"/>
                  <a:pt x="6229" y="9939"/>
                </a:cubicBezTo>
                <a:cubicBezTo>
                  <a:pt x="6215" y="9790"/>
                  <a:pt x="6199" y="9668"/>
                  <a:pt x="6194" y="9668"/>
                </a:cubicBezTo>
                <a:cubicBezTo>
                  <a:pt x="6189" y="9668"/>
                  <a:pt x="6180" y="9535"/>
                  <a:pt x="6174" y="9371"/>
                </a:cubicBezTo>
                <a:cubicBezTo>
                  <a:pt x="6159" y="8928"/>
                  <a:pt x="6053" y="8973"/>
                  <a:pt x="6045" y="9426"/>
                </a:cubicBezTo>
                <a:cubicBezTo>
                  <a:pt x="6040" y="9732"/>
                  <a:pt x="6006" y="9853"/>
                  <a:pt x="5899" y="9981"/>
                </a:cubicBezTo>
                <a:cubicBezTo>
                  <a:pt x="5823" y="10071"/>
                  <a:pt x="5772" y="10135"/>
                  <a:pt x="5785" y="10124"/>
                </a:cubicBezTo>
                <a:cubicBezTo>
                  <a:pt x="5799" y="10113"/>
                  <a:pt x="5855" y="10159"/>
                  <a:pt x="5910" y="10227"/>
                </a:cubicBezTo>
                <a:cubicBezTo>
                  <a:pt x="5989" y="10324"/>
                  <a:pt x="5999" y="10410"/>
                  <a:pt x="5961" y="10640"/>
                </a:cubicBezTo>
                <a:cubicBezTo>
                  <a:pt x="5935" y="10798"/>
                  <a:pt x="5929" y="10960"/>
                  <a:pt x="5947" y="11001"/>
                </a:cubicBezTo>
                <a:cubicBezTo>
                  <a:pt x="6003" y="11124"/>
                  <a:pt x="6016" y="12197"/>
                  <a:pt x="5963" y="12285"/>
                </a:cubicBezTo>
                <a:cubicBezTo>
                  <a:pt x="5910" y="12372"/>
                  <a:pt x="5916" y="12490"/>
                  <a:pt x="5987" y="12782"/>
                </a:cubicBezTo>
                <a:cubicBezTo>
                  <a:pt x="6014" y="12891"/>
                  <a:pt x="6004" y="13009"/>
                  <a:pt x="5965" y="13074"/>
                </a:cubicBezTo>
                <a:cubicBezTo>
                  <a:pt x="5926" y="13139"/>
                  <a:pt x="5923" y="13198"/>
                  <a:pt x="5956" y="13225"/>
                </a:cubicBezTo>
                <a:cubicBezTo>
                  <a:pt x="5987" y="13251"/>
                  <a:pt x="5993" y="13389"/>
                  <a:pt x="5970" y="13532"/>
                </a:cubicBezTo>
                <a:cubicBezTo>
                  <a:pt x="5947" y="13674"/>
                  <a:pt x="5935" y="14159"/>
                  <a:pt x="5945" y="14612"/>
                </a:cubicBezTo>
                <a:cubicBezTo>
                  <a:pt x="5956" y="15105"/>
                  <a:pt x="5939" y="15479"/>
                  <a:pt x="5903" y="15538"/>
                </a:cubicBezTo>
                <a:cubicBezTo>
                  <a:pt x="5870" y="15593"/>
                  <a:pt x="5865" y="15655"/>
                  <a:pt x="5892" y="15678"/>
                </a:cubicBezTo>
                <a:cubicBezTo>
                  <a:pt x="5933" y="15712"/>
                  <a:pt x="5942" y="18127"/>
                  <a:pt x="5903" y="18622"/>
                </a:cubicBezTo>
                <a:cubicBezTo>
                  <a:pt x="5889" y="18798"/>
                  <a:pt x="5691" y="19217"/>
                  <a:pt x="5628" y="19204"/>
                </a:cubicBezTo>
                <a:cubicBezTo>
                  <a:pt x="5606" y="19200"/>
                  <a:pt x="5562" y="19204"/>
                  <a:pt x="5530" y="19214"/>
                </a:cubicBezTo>
                <a:cubicBezTo>
                  <a:pt x="5323" y="19272"/>
                  <a:pt x="5020" y="19218"/>
                  <a:pt x="4928" y="19104"/>
                </a:cubicBezTo>
                <a:cubicBezTo>
                  <a:pt x="4798" y="18943"/>
                  <a:pt x="4760" y="19035"/>
                  <a:pt x="4781" y="19478"/>
                </a:cubicBezTo>
                <a:cubicBezTo>
                  <a:pt x="4791" y="19683"/>
                  <a:pt x="4770" y="19793"/>
                  <a:pt x="4713" y="19824"/>
                </a:cubicBezTo>
                <a:cubicBezTo>
                  <a:pt x="4640" y="19862"/>
                  <a:pt x="4641" y="19896"/>
                  <a:pt x="4719" y="20060"/>
                </a:cubicBezTo>
                <a:cubicBezTo>
                  <a:pt x="4803" y="20234"/>
                  <a:pt x="4802" y="20253"/>
                  <a:pt x="4713" y="20300"/>
                </a:cubicBezTo>
                <a:cubicBezTo>
                  <a:pt x="4654" y="20331"/>
                  <a:pt x="4588" y="20300"/>
                  <a:pt x="4546" y="20221"/>
                </a:cubicBezTo>
                <a:cubicBezTo>
                  <a:pt x="4508" y="20149"/>
                  <a:pt x="4462" y="20111"/>
                  <a:pt x="4444" y="20136"/>
                </a:cubicBezTo>
                <a:cubicBezTo>
                  <a:pt x="4396" y="20202"/>
                  <a:pt x="4284" y="19887"/>
                  <a:pt x="4295" y="19717"/>
                </a:cubicBezTo>
                <a:cubicBezTo>
                  <a:pt x="4315" y="19399"/>
                  <a:pt x="4281" y="19217"/>
                  <a:pt x="4202" y="19217"/>
                </a:cubicBezTo>
                <a:cubicBezTo>
                  <a:pt x="4156" y="19217"/>
                  <a:pt x="4094" y="19162"/>
                  <a:pt x="4066" y="19095"/>
                </a:cubicBezTo>
                <a:cubicBezTo>
                  <a:pt x="4023" y="18989"/>
                  <a:pt x="3998" y="18994"/>
                  <a:pt x="3862" y="19141"/>
                </a:cubicBezTo>
                <a:cubicBezTo>
                  <a:pt x="3726" y="19287"/>
                  <a:pt x="3702" y="19290"/>
                  <a:pt x="3671" y="19180"/>
                </a:cubicBezTo>
                <a:cubicBezTo>
                  <a:pt x="3652" y="19111"/>
                  <a:pt x="3659" y="19013"/>
                  <a:pt x="3689" y="18959"/>
                </a:cubicBezTo>
                <a:cubicBezTo>
                  <a:pt x="3737" y="18870"/>
                  <a:pt x="3745" y="18727"/>
                  <a:pt x="3707" y="18622"/>
                </a:cubicBezTo>
                <a:cubicBezTo>
                  <a:pt x="3699" y="18600"/>
                  <a:pt x="3689" y="18554"/>
                  <a:pt x="3684" y="18522"/>
                </a:cubicBezTo>
                <a:cubicBezTo>
                  <a:pt x="3680" y="18489"/>
                  <a:pt x="3655" y="18417"/>
                  <a:pt x="3629" y="18361"/>
                </a:cubicBezTo>
                <a:cubicBezTo>
                  <a:pt x="3603" y="18305"/>
                  <a:pt x="3589" y="17698"/>
                  <a:pt x="3598" y="17013"/>
                </a:cubicBezTo>
                <a:cubicBezTo>
                  <a:pt x="3607" y="16328"/>
                  <a:pt x="3599" y="15733"/>
                  <a:pt x="3580" y="15690"/>
                </a:cubicBezTo>
                <a:cubicBezTo>
                  <a:pt x="3561" y="15647"/>
                  <a:pt x="3574" y="15523"/>
                  <a:pt x="3607" y="15414"/>
                </a:cubicBezTo>
                <a:cubicBezTo>
                  <a:pt x="3704" y="15092"/>
                  <a:pt x="3703" y="14993"/>
                  <a:pt x="3611" y="14901"/>
                </a:cubicBezTo>
                <a:cubicBezTo>
                  <a:pt x="3523" y="14813"/>
                  <a:pt x="3523" y="14511"/>
                  <a:pt x="3611" y="14318"/>
                </a:cubicBezTo>
                <a:cubicBezTo>
                  <a:pt x="3641" y="14252"/>
                  <a:pt x="3622" y="14176"/>
                  <a:pt x="3558" y="14112"/>
                </a:cubicBezTo>
                <a:cubicBezTo>
                  <a:pt x="3502" y="14056"/>
                  <a:pt x="3475" y="13971"/>
                  <a:pt x="3498" y="13920"/>
                </a:cubicBezTo>
                <a:cubicBezTo>
                  <a:pt x="3547" y="13812"/>
                  <a:pt x="3478" y="13802"/>
                  <a:pt x="3362" y="13902"/>
                </a:cubicBezTo>
                <a:cubicBezTo>
                  <a:pt x="3299" y="13957"/>
                  <a:pt x="3295" y="14000"/>
                  <a:pt x="3345" y="14081"/>
                </a:cubicBezTo>
                <a:cubicBezTo>
                  <a:pt x="3385" y="14148"/>
                  <a:pt x="3390" y="14233"/>
                  <a:pt x="3358" y="14303"/>
                </a:cubicBezTo>
                <a:cubicBezTo>
                  <a:pt x="3327" y="14371"/>
                  <a:pt x="3331" y="14456"/>
                  <a:pt x="3367" y="14515"/>
                </a:cubicBezTo>
                <a:cubicBezTo>
                  <a:pt x="3400" y="14569"/>
                  <a:pt x="3407" y="14659"/>
                  <a:pt x="3382" y="14713"/>
                </a:cubicBezTo>
                <a:cubicBezTo>
                  <a:pt x="3339" y="14809"/>
                  <a:pt x="3342" y="15320"/>
                  <a:pt x="3387" y="15641"/>
                </a:cubicBezTo>
                <a:cubicBezTo>
                  <a:pt x="3399" y="15731"/>
                  <a:pt x="3387" y="15826"/>
                  <a:pt x="3358" y="15851"/>
                </a:cubicBezTo>
                <a:cubicBezTo>
                  <a:pt x="3327" y="15877"/>
                  <a:pt x="3327" y="15976"/>
                  <a:pt x="3360" y="16094"/>
                </a:cubicBezTo>
                <a:cubicBezTo>
                  <a:pt x="3391" y="16204"/>
                  <a:pt x="3416" y="16839"/>
                  <a:pt x="3416" y="17505"/>
                </a:cubicBezTo>
                <a:cubicBezTo>
                  <a:pt x="3416" y="18585"/>
                  <a:pt x="3405" y="18730"/>
                  <a:pt x="3309" y="18849"/>
                </a:cubicBezTo>
                <a:cubicBezTo>
                  <a:pt x="3168" y="19024"/>
                  <a:pt x="2968" y="19073"/>
                  <a:pt x="2825" y="18968"/>
                </a:cubicBezTo>
                <a:cubicBezTo>
                  <a:pt x="2743" y="18907"/>
                  <a:pt x="2727" y="18859"/>
                  <a:pt x="2772" y="18798"/>
                </a:cubicBezTo>
                <a:cubicBezTo>
                  <a:pt x="2809" y="18747"/>
                  <a:pt x="2813" y="18678"/>
                  <a:pt x="2783" y="18628"/>
                </a:cubicBezTo>
                <a:cubicBezTo>
                  <a:pt x="2734" y="18547"/>
                  <a:pt x="2694" y="18134"/>
                  <a:pt x="2723" y="18009"/>
                </a:cubicBezTo>
                <a:cubicBezTo>
                  <a:pt x="2755" y="17867"/>
                  <a:pt x="2757" y="17745"/>
                  <a:pt x="2727" y="17672"/>
                </a:cubicBezTo>
                <a:cubicBezTo>
                  <a:pt x="2679" y="17552"/>
                  <a:pt x="2679" y="17446"/>
                  <a:pt x="2732" y="17298"/>
                </a:cubicBezTo>
                <a:cubicBezTo>
                  <a:pt x="2760" y="17219"/>
                  <a:pt x="2755" y="17144"/>
                  <a:pt x="2718" y="17113"/>
                </a:cubicBezTo>
                <a:cubicBezTo>
                  <a:pt x="2678" y="17079"/>
                  <a:pt x="2687" y="16999"/>
                  <a:pt x="2747" y="16874"/>
                </a:cubicBezTo>
                <a:cubicBezTo>
                  <a:pt x="2849" y="16661"/>
                  <a:pt x="2862" y="16569"/>
                  <a:pt x="2783" y="16637"/>
                </a:cubicBezTo>
                <a:cubicBezTo>
                  <a:pt x="2656" y="16744"/>
                  <a:pt x="2658" y="16487"/>
                  <a:pt x="2785" y="16345"/>
                </a:cubicBezTo>
                <a:cubicBezTo>
                  <a:pt x="2861" y="16260"/>
                  <a:pt x="2899" y="16210"/>
                  <a:pt x="2867" y="16230"/>
                </a:cubicBezTo>
                <a:cubicBezTo>
                  <a:pt x="2835" y="16251"/>
                  <a:pt x="2750" y="16237"/>
                  <a:pt x="2678" y="16200"/>
                </a:cubicBezTo>
                <a:cubicBezTo>
                  <a:pt x="2522" y="16119"/>
                  <a:pt x="2506" y="15850"/>
                  <a:pt x="2649" y="15735"/>
                </a:cubicBezTo>
                <a:cubicBezTo>
                  <a:pt x="2708" y="15688"/>
                  <a:pt x="2719" y="15655"/>
                  <a:pt x="2676" y="15653"/>
                </a:cubicBezTo>
                <a:cubicBezTo>
                  <a:pt x="2636" y="15652"/>
                  <a:pt x="2573" y="15552"/>
                  <a:pt x="2536" y="15432"/>
                </a:cubicBezTo>
                <a:cubicBezTo>
                  <a:pt x="2447" y="15139"/>
                  <a:pt x="2444" y="15075"/>
                  <a:pt x="2510" y="14955"/>
                </a:cubicBezTo>
                <a:cubicBezTo>
                  <a:pt x="2547" y="14888"/>
                  <a:pt x="2544" y="14820"/>
                  <a:pt x="2501" y="14761"/>
                </a:cubicBezTo>
                <a:cubicBezTo>
                  <a:pt x="2452" y="14695"/>
                  <a:pt x="2451" y="14645"/>
                  <a:pt x="2498" y="14567"/>
                </a:cubicBezTo>
                <a:cubicBezTo>
                  <a:pt x="2547" y="14487"/>
                  <a:pt x="2540" y="14425"/>
                  <a:pt x="2470" y="14318"/>
                </a:cubicBezTo>
                <a:cubicBezTo>
                  <a:pt x="2408" y="14225"/>
                  <a:pt x="2395" y="14147"/>
                  <a:pt x="2432" y="14096"/>
                </a:cubicBezTo>
                <a:cubicBezTo>
                  <a:pt x="2469" y="14046"/>
                  <a:pt x="2451" y="13917"/>
                  <a:pt x="2379" y="13723"/>
                </a:cubicBezTo>
                <a:cubicBezTo>
                  <a:pt x="2301" y="13514"/>
                  <a:pt x="2274" y="13305"/>
                  <a:pt x="2287" y="13013"/>
                </a:cubicBezTo>
                <a:cubicBezTo>
                  <a:pt x="2298" y="12786"/>
                  <a:pt x="2311" y="12600"/>
                  <a:pt x="2316" y="12600"/>
                </a:cubicBezTo>
                <a:cubicBezTo>
                  <a:pt x="2354" y="12600"/>
                  <a:pt x="2354" y="12080"/>
                  <a:pt x="2316" y="12048"/>
                </a:cubicBezTo>
                <a:cubicBezTo>
                  <a:pt x="2290" y="12026"/>
                  <a:pt x="2266" y="11396"/>
                  <a:pt x="2263" y="10652"/>
                </a:cubicBezTo>
                <a:cubicBezTo>
                  <a:pt x="2260" y="9907"/>
                  <a:pt x="2247" y="9273"/>
                  <a:pt x="2234" y="9243"/>
                </a:cubicBezTo>
                <a:cubicBezTo>
                  <a:pt x="2221" y="9214"/>
                  <a:pt x="2232" y="9041"/>
                  <a:pt x="2256" y="8855"/>
                </a:cubicBezTo>
                <a:cubicBezTo>
                  <a:pt x="2281" y="8669"/>
                  <a:pt x="2280" y="8498"/>
                  <a:pt x="2254" y="8476"/>
                </a:cubicBezTo>
                <a:cubicBezTo>
                  <a:pt x="2181" y="8414"/>
                  <a:pt x="2071" y="8755"/>
                  <a:pt x="2116" y="8904"/>
                </a:cubicBezTo>
                <a:cubicBezTo>
                  <a:pt x="2183" y="9122"/>
                  <a:pt x="2175" y="9480"/>
                  <a:pt x="2103" y="9562"/>
                </a:cubicBezTo>
                <a:cubicBezTo>
                  <a:pt x="2057" y="9614"/>
                  <a:pt x="2054" y="9713"/>
                  <a:pt x="2088" y="9875"/>
                </a:cubicBezTo>
                <a:cubicBezTo>
                  <a:pt x="2119" y="10026"/>
                  <a:pt x="2112" y="10185"/>
                  <a:pt x="2072" y="10306"/>
                </a:cubicBezTo>
                <a:cubicBezTo>
                  <a:pt x="2025" y="10446"/>
                  <a:pt x="2027" y="10525"/>
                  <a:pt x="2076" y="10606"/>
                </a:cubicBezTo>
                <a:cubicBezTo>
                  <a:pt x="2128" y="10692"/>
                  <a:pt x="2124" y="10739"/>
                  <a:pt x="2057" y="10816"/>
                </a:cubicBezTo>
                <a:cubicBezTo>
                  <a:pt x="2009" y="10870"/>
                  <a:pt x="1986" y="10954"/>
                  <a:pt x="2008" y="11001"/>
                </a:cubicBezTo>
                <a:cubicBezTo>
                  <a:pt x="2066" y="11130"/>
                  <a:pt x="2074" y="13431"/>
                  <a:pt x="2017" y="13480"/>
                </a:cubicBezTo>
                <a:cubicBezTo>
                  <a:pt x="1989" y="13504"/>
                  <a:pt x="1987" y="13565"/>
                  <a:pt x="2010" y="13617"/>
                </a:cubicBezTo>
                <a:cubicBezTo>
                  <a:pt x="2072" y="13754"/>
                  <a:pt x="2075" y="14329"/>
                  <a:pt x="2014" y="14436"/>
                </a:cubicBezTo>
                <a:cubicBezTo>
                  <a:pt x="1983" y="14492"/>
                  <a:pt x="1988" y="14547"/>
                  <a:pt x="2025" y="14579"/>
                </a:cubicBezTo>
                <a:cubicBezTo>
                  <a:pt x="2113" y="14653"/>
                  <a:pt x="2041" y="14779"/>
                  <a:pt x="1910" y="14779"/>
                </a:cubicBezTo>
                <a:cubicBezTo>
                  <a:pt x="1814" y="14779"/>
                  <a:pt x="1806" y="14806"/>
                  <a:pt x="1857" y="14989"/>
                </a:cubicBezTo>
                <a:cubicBezTo>
                  <a:pt x="1897" y="15133"/>
                  <a:pt x="1895" y="15227"/>
                  <a:pt x="1854" y="15283"/>
                </a:cubicBezTo>
                <a:cubicBezTo>
                  <a:pt x="1779" y="15386"/>
                  <a:pt x="1776" y="15519"/>
                  <a:pt x="1850" y="15456"/>
                </a:cubicBezTo>
                <a:cubicBezTo>
                  <a:pt x="1985" y="15342"/>
                  <a:pt x="2053" y="15962"/>
                  <a:pt x="1943" y="16306"/>
                </a:cubicBezTo>
                <a:cubicBezTo>
                  <a:pt x="1917" y="16388"/>
                  <a:pt x="1928" y="16492"/>
                  <a:pt x="1970" y="16561"/>
                </a:cubicBezTo>
                <a:cubicBezTo>
                  <a:pt x="2027" y="16655"/>
                  <a:pt x="2022" y="16688"/>
                  <a:pt x="1952" y="16725"/>
                </a:cubicBezTo>
                <a:cubicBezTo>
                  <a:pt x="1904" y="16750"/>
                  <a:pt x="1851" y="16842"/>
                  <a:pt x="1834" y="16928"/>
                </a:cubicBezTo>
                <a:cubicBezTo>
                  <a:pt x="1812" y="17043"/>
                  <a:pt x="1843" y="17104"/>
                  <a:pt x="1948" y="17159"/>
                </a:cubicBezTo>
                <a:cubicBezTo>
                  <a:pt x="2044" y="17209"/>
                  <a:pt x="2077" y="17269"/>
                  <a:pt x="2045" y="17335"/>
                </a:cubicBezTo>
                <a:cubicBezTo>
                  <a:pt x="2020" y="17389"/>
                  <a:pt x="1994" y="17665"/>
                  <a:pt x="1988" y="17948"/>
                </a:cubicBezTo>
                <a:cubicBezTo>
                  <a:pt x="1971" y="18711"/>
                  <a:pt x="1945" y="18939"/>
                  <a:pt x="1881" y="18940"/>
                </a:cubicBezTo>
                <a:cubicBezTo>
                  <a:pt x="1849" y="18941"/>
                  <a:pt x="1792" y="18970"/>
                  <a:pt x="1752" y="19004"/>
                </a:cubicBezTo>
                <a:cubicBezTo>
                  <a:pt x="1712" y="19039"/>
                  <a:pt x="1648" y="19040"/>
                  <a:pt x="1608" y="19007"/>
                </a:cubicBezTo>
                <a:cubicBezTo>
                  <a:pt x="1551" y="18960"/>
                  <a:pt x="1550" y="18974"/>
                  <a:pt x="1608" y="19071"/>
                </a:cubicBezTo>
                <a:cubicBezTo>
                  <a:pt x="1667" y="19171"/>
                  <a:pt x="1664" y="19213"/>
                  <a:pt x="1597" y="19289"/>
                </a:cubicBezTo>
                <a:cubicBezTo>
                  <a:pt x="1551" y="19342"/>
                  <a:pt x="1525" y="19467"/>
                  <a:pt x="1539" y="19572"/>
                </a:cubicBezTo>
                <a:cubicBezTo>
                  <a:pt x="1553" y="19675"/>
                  <a:pt x="1538" y="19783"/>
                  <a:pt x="1504" y="19811"/>
                </a:cubicBezTo>
                <a:cubicBezTo>
                  <a:pt x="1464" y="19845"/>
                  <a:pt x="1477" y="19902"/>
                  <a:pt x="1541" y="19966"/>
                </a:cubicBezTo>
                <a:cubicBezTo>
                  <a:pt x="1738" y="20163"/>
                  <a:pt x="1508" y="20404"/>
                  <a:pt x="1295" y="20224"/>
                </a:cubicBezTo>
                <a:cubicBezTo>
                  <a:pt x="1259" y="20194"/>
                  <a:pt x="1198" y="20218"/>
                  <a:pt x="1162" y="20279"/>
                </a:cubicBezTo>
                <a:cubicBezTo>
                  <a:pt x="1077" y="20418"/>
                  <a:pt x="882" y="20351"/>
                  <a:pt x="806" y="20157"/>
                </a:cubicBezTo>
                <a:cubicBezTo>
                  <a:pt x="774" y="20076"/>
                  <a:pt x="765" y="20009"/>
                  <a:pt x="786" y="20009"/>
                </a:cubicBezTo>
                <a:cubicBezTo>
                  <a:pt x="807" y="20009"/>
                  <a:pt x="785" y="19924"/>
                  <a:pt x="735" y="19821"/>
                </a:cubicBezTo>
                <a:cubicBezTo>
                  <a:pt x="682" y="19711"/>
                  <a:pt x="653" y="19513"/>
                  <a:pt x="664" y="19344"/>
                </a:cubicBezTo>
                <a:cubicBezTo>
                  <a:pt x="675" y="19186"/>
                  <a:pt x="659" y="19037"/>
                  <a:pt x="631" y="19013"/>
                </a:cubicBezTo>
                <a:cubicBezTo>
                  <a:pt x="584" y="18974"/>
                  <a:pt x="556" y="19088"/>
                  <a:pt x="593" y="19168"/>
                </a:cubicBezTo>
                <a:cubicBezTo>
                  <a:pt x="601" y="19185"/>
                  <a:pt x="560" y="19272"/>
                  <a:pt x="502" y="19359"/>
                </a:cubicBezTo>
                <a:cubicBezTo>
                  <a:pt x="434" y="19463"/>
                  <a:pt x="420" y="19535"/>
                  <a:pt x="460" y="19569"/>
                </a:cubicBezTo>
                <a:cubicBezTo>
                  <a:pt x="557" y="19651"/>
                  <a:pt x="531" y="19893"/>
                  <a:pt x="411" y="20042"/>
                </a:cubicBezTo>
                <a:cubicBezTo>
                  <a:pt x="306" y="20172"/>
                  <a:pt x="299" y="20167"/>
                  <a:pt x="220" y="19951"/>
                </a:cubicBezTo>
                <a:cubicBezTo>
                  <a:pt x="174" y="19826"/>
                  <a:pt x="143" y="19608"/>
                  <a:pt x="151" y="19468"/>
                </a:cubicBezTo>
                <a:cubicBezTo>
                  <a:pt x="161" y="19293"/>
                  <a:pt x="139" y="19217"/>
                  <a:pt x="82" y="19217"/>
                </a:cubicBezTo>
                <a:cubicBezTo>
                  <a:pt x="15" y="19217"/>
                  <a:pt x="0" y="19429"/>
                  <a:pt x="0" y="20403"/>
                </a:cubicBezTo>
                <a:lnTo>
                  <a:pt x="0" y="21593"/>
                </a:lnTo>
                <a:lnTo>
                  <a:pt x="10800" y="21593"/>
                </a:lnTo>
                <a:lnTo>
                  <a:pt x="21600" y="21593"/>
                </a:lnTo>
                <a:lnTo>
                  <a:pt x="21600" y="20774"/>
                </a:lnTo>
                <a:lnTo>
                  <a:pt x="21600" y="19951"/>
                </a:lnTo>
                <a:lnTo>
                  <a:pt x="21449" y="19972"/>
                </a:lnTo>
                <a:cubicBezTo>
                  <a:pt x="21259" y="20001"/>
                  <a:pt x="21220" y="20056"/>
                  <a:pt x="21298" y="20185"/>
                </a:cubicBezTo>
                <a:cubicBezTo>
                  <a:pt x="21343" y="20260"/>
                  <a:pt x="21330" y="20340"/>
                  <a:pt x="21251" y="20482"/>
                </a:cubicBezTo>
                <a:cubicBezTo>
                  <a:pt x="21149" y="20668"/>
                  <a:pt x="21139" y="20670"/>
                  <a:pt x="21034" y="20540"/>
                </a:cubicBezTo>
                <a:cubicBezTo>
                  <a:pt x="20912" y="20389"/>
                  <a:pt x="20664" y="20362"/>
                  <a:pt x="20501" y="20482"/>
                </a:cubicBezTo>
                <a:cubicBezTo>
                  <a:pt x="20357" y="20588"/>
                  <a:pt x="20178" y="20239"/>
                  <a:pt x="20263" y="20021"/>
                </a:cubicBezTo>
                <a:cubicBezTo>
                  <a:pt x="20307" y="19908"/>
                  <a:pt x="20298" y="19877"/>
                  <a:pt x="20221" y="19875"/>
                </a:cubicBezTo>
                <a:cubicBezTo>
                  <a:pt x="20167" y="19874"/>
                  <a:pt x="20088" y="19907"/>
                  <a:pt x="20048" y="19951"/>
                </a:cubicBezTo>
                <a:cubicBezTo>
                  <a:pt x="19992" y="20011"/>
                  <a:pt x="19957" y="19967"/>
                  <a:pt x="19905" y="19781"/>
                </a:cubicBezTo>
                <a:cubicBezTo>
                  <a:pt x="19842" y="19552"/>
                  <a:pt x="19646" y="19407"/>
                  <a:pt x="19703" y="19632"/>
                </a:cubicBezTo>
                <a:cubicBezTo>
                  <a:pt x="19717" y="19687"/>
                  <a:pt x="19707" y="19809"/>
                  <a:pt x="19681" y="19906"/>
                </a:cubicBezTo>
                <a:cubicBezTo>
                  <a:pt x="19653" y="20010"/>
                  <a:pt x="19657" y="20101"/>
                  <a:pt x="19692" y="20130"/>
                </a:cubicBezTo>
                <a:cubicBezTo>
                  <a:pt x="19791" y="20214"/>
                  <a:pt x="19630" y="20403"/>
                  <a:pt x="19459" y="20403"/>
                </a:cubicBezTo>
                <a:cubicBezTo>
                  <a:pt x="19249" y="20403"/>
                  <a:pt x="19221" y="20353"/>
                  <a:pt x="19310" y="20118"/>
                </a:cubicBezTo>
                <a:cubicBezTo>
                  <a:pt x="19371" y="19957"/>
                  <a:pt x="19373" y="19878"/>
                  <a:pt x="19313" y="19705"/>
                </a:cubicBezTo>
                <a:cubicBezTo>
                  <a:pt x="19272" y="19588"/>
                  <a:pt x="19245" y="19360"/>
                  <a:pt x="19253" y="19195"/>
                </a:cubicBezTo>
                <a:cubicBezTo>
                  <a:pt x="19260" y="19031"/>
                  <a:pt x="19253" y="18915"/>
                  <a:pt x="19237" y="18937"/>
                </a:cubicBezTo>
                <a:cubicBezTo>
                  <a:pt x="19169" y="19030"/>
                  <a:pt x="19055" y="18791"/>
                  <a:pt x="19086" y="18622"/>
                </a:cubicBezTo>
                <a:cubicBezTo>
                  <a:pt x="19104" y="18523"/>
                  <a:pt x="19091" y="18417"/>
                  <a:pt x="19057" y="18388"/>
                </a:cubicBezTo>
                <a:cubicBezTo>
                  <a:pt x="19014" y="18352"/>
                  <a:pt x="19016" y="18294"/>
                  <a:pt x="19062" y="18194"/>
                </a:cubicBezTo>
                <a:cubicBezTo>
                  <a:pt x="19102" y="18105"/>
                  <a:pt x="19108" y="17963"/>
                  <a:pt x="19079" y="17820"/>
                </a:cubicBezTo>
                <a:cubicBezTo>
                  <a:pt x="19054" y="17694"/>
                  <a:pt x="19037" y="17151"/>
                  <a:pt x="19042" y="16613"/>
                </a:cubicBezTo>
                <a:cubicBezTo>
                  <a:pt x="19046" y="16074"/>
                  <a:pt x="19031" y="15591"/>
                  <a:pt x="19008" y="15541"/>
                </a:cubicBezTo>
                <a:cubicBezTo>
                  <a:pt x="18943" y="15399"/>
                  <a:pt x="18932" y="14554"/>
                  <a:pt x="18995" y="14500"/>
                </a:cubicBezTo>
                <a:cubicBezTo>
                  <a:pt x="19026" y="14474"/>
                  <a:pt x="19034" y="14412"/>
                  <a:pt x="19013" y="14364"/>
                </a:cubicBezTo>
                <a:cubicBezTo>
                  <a:pt x="18991" y="14315"/>
                  <a:pt x="18965" y="14032"/>
                  <a:pt x="18955" y="13732"/>
                </a:cubicBezTo>
                <a:cubicBezTo>
                  <a:pt x="18935" y="13105"/>
                  <a:pt x="18902" y="12988"/>
                  <a:pt x="18784" y="13122"/>
                </a:cubicBezTo>
                <a:cubicBezTo>
                  <a:pt x="18724" y="13190"/>
                  <a:pt x="18719" y="13242"/>
                  <a:pt x="18764" y="13316"/>
                </a:cubicBezTo>
                <a:cubicBezTo>
                  <a:pt x="18808" y="13390"/>
                  <a:pt x="18805" y="13464"/>
                  <a:pt x="18755" y="13574"/>
                </a:cubicBezTo>
                <a:cubicBezTo>
                  <a:pt x="18713" y="13666"/>
                  <a:pt x="18703" y="13789"/>
                  <a:pt x="18731" y="13878"/>
                </a:cubicBezTo>
                <a:cubicBezTo>
                  <a:pt x="18810" y="14134"/>
                  <a:pt x="18804" y="14309"/>
                  <a:pt x="18713" y="14379"/>
                </a:cubicBezTo>
                <a:cubicBezTo>
                  <a:pt x="18635" y="14439"/>
                  <a:pt x="18635" y="14468"/>
                  <a:pt x="18722" y="14649"/>
                </a:cubicBezTo>
                <a:cubicBezTo>
                  <a:pt x="18831" y="14876"/>
                  <a:pt x="18853" y="15298"/>
                  <a:pt x="18760" y="15377"/>
                </a:cubicBezTo>
                <a:cubicBezTo>
                  <a:pt x="18718" y="15413"/>
                  <a:pt x="18718" y="15460"/>
                  <a:pt x="18762" y="15532"/>
                </a:cubicBezTo>
                <a:cubicBezTo>
                  <a:pt x="18839" y="15660"/>
                  <a:pt x="18831" y="17375"/>
                  <a:pt x="18753" y="17441"/>
                </a:cubicBezTo>
                <a:cubicBezTo>
                  <a:pt x="18721" y="17468"/>
                  <a:pt x="18725" y="17532"/>
                  <a:pt x="18764" y="17596"/>
                </a:cubicBezTo>
                <a:cubicBezTo>
                  <a:pt x="18801" y="17656"/>
                  <a:pt x="18808" y="17748"/>
                  <a:pt x="18782" y="17805"/>
                </a:cubicBezTo>
                <a:cubicBezTo>
                  <a:pt x="18714" y="17954"/>
                  <a:pt x="18707" y="18100"/>
                  <a:pt x="18764" y="18148"/>
                </a:cubicBezTo>
                <a:cubicBezTo>
                  <a:pt x="18791" y="18171"/>
                  <a:pt x="18774" y="18314"/>
                  <a:pt x="18728" y="18464"/>
                </a:cubicBezTo>
                <a:cubicBezTo>
                  <a:pt x="18683" y="18614"/>
                  <a:pt x="18646" y="18806"/>
                  <a:pt x="18646" y="18892"/>
                </a:cubicBezTo>
                <a:cubicBezTo>
                  <a:pt x="18646" y="19089"/>
                  <a:pt x="18548" y="19175"/>
                  <a:pt x="18451" y="19065"/>
                </a:cubicBezTo>
                <a:cubicBezTo>
                  <a:pt x="18403" y="19011"/>
                  <a:pt x="18378" y="18802"/>
                  <a:pt x="18382" y="18485"/>
                </a:cubicBezTo>
                <a:cubicBezTo>
                  <a:pt x="18386" y="18161"/>
                  <a:pt x="18356" y="17903"/>
                  <a:pt x="18293" y="17745"/>
                </a:cubicBezTo>
                <a:cubicBezTo>
                  <a:pt x="18211" y="17537"/>
                  <a:pt x="18208" y="17483"/>
                  <a:pt x="18275" y="17356"/>
                </a:cubicBezTo>
                <a:cubicBezTo>
                  <a:pt x="18341" y="17234"/>
                  <a:pt x="18342" y="17185"/>
                  <a:pt x="18280" y="17083"/>
                </a:cubicBezTo>
                <a:cubicBezTo>
                  <a:pt x="18238" y="17015"/>
                  <a:pt x="18176" y="16862"/>
                  <a:pt x="18140" y="16746"/>
                </a:cubicBezTo>
                <a:cubicBezTo>
                  <a:pt x="18092" y="16591"/>
                  <a:pt x="18044" y="16546"/>
                  <a:pt x="17960" y="16576"/>
                </a:cubicBezTo>
                <a:cubicBezTo>
                  <a:pt x="17754" y="16650"/>
                  <a:pt x="17696" y="16341"/>
                  <a:pt x="17680" y="15074"/>
                </a:cubicBezTo>
                <a:cubicBezTo>
                  <a:pt x="17672" y="14429"/>
                  <a:pt x="17652" y="13872"/>
                  <a:pt x="17636" y="13835"/>
                </a:cubicBezTo>
                <a:cubicBezTo>
                  <a:pt x="17619" y="13799"/>
                  <a:pt x="17620" y="13596"/>
                  <a:pt x="17638" y="13383"/>
                </a:cubicBezTo>
                <a:cubicBezTo>
                  <a:pt x="17656" y="13171"/>
                  <a:pt x="17671" y="12959"/>
                  <a:pt x="17669" y="12916"/>
                </a:cubicBezTo>
                <a:cubicBezTo>
                  <a:pt x="17655" y="12584"/>
                  <a:pt x="17623" y="12347"/>
                  <a:pt x="17582" y="12260"/>
                </a:cubicBezTo>
                <a:cubicBezTo>
                  <a:pt x="17555" y="12200"/>
                  <a:pt x="17573" y="12083"/>
                  <a:pt x="17625" y="11975"/>
                </a:cubicBezTo>
                <a:cubicBezTo>
                  <a:pt x="17688" y="11842"/>
                  <a:pt x="17695" y="11764"/>
                  <a:pt x="17649" y="11702"/>
                </a:cubicBezTo>
                <a:cubicBezTo>
                  <a:pt x="17608" y="11645"/>
                  <a:pt x="17603" y="11581"/>
                  <a:pt x="17640" y="11514"/>
                </a:cubicBezTo>
                <a:cubicBezTo>
                  <a:pt x="17687" y="11429"/>
                  <a:pt x="17704" y="11105"/>
                  <a:pt x="17665" y="11034"/>
                </a:cubicBezTo>
                <a:cubicBezTo>
                  <a:pt x="17659" y="11023"/>
                  <a:pt x="17644" y="10814"/>
                  <a:pt x="17634" y="10567"/>
                </a:cubicBezTo>
                <a:cubicBezTo>
                  <a:pt x="17613" y="10098"/>
                  <a:pt x="17570" y="9915"/>
                  <a:pt x="17491" y="9981"/>
                </a:cubicBezTo>
                <a:cubicBezTo>
                  <a:pt x="17448" y="10017"/>
                  <a:pt x="17467" y="10579"/>
                  <a:pt x="17514" y="10643"/>
                </a:cubicBezTo>
                <a:cubicBezTo>
                  <a:pt x="17525" y="10658"/>
                  <a:pt x="17513" y="10771"/>
                  <a:pt x="17487" y="10895"/>
                </a:cubicBezTo>
                <a:cubicBezTo>
                  <a:pt x="17457" y="11036"/>
                  <a:pt x="17465" y="11152"/>
                  <a:pt x="17505" y="11207"/>
                </a:cubicBezTo>
                <a:cubicBezTo>
                  <a:pt x="17551" y="11271"/>
                  <a:pt x="17551" y="11317"/>
                  <a:pt x="17505" y="11380"/>
                </a:cubicBezTo>
                <a:cubicBezTo>
                  <a:pt x="17465" y="11435"/>
                  <a:pt x="17457" y="11549"/>
                  <a:pt x="17487" y="11690"/>
                </a:cubicBezTo>
                <a:cubicBezTo>
                  <a:pt x="17513" y="11813"/>
                  <a:pt x="17520" y="11935"/>
                  <a:pt x="17503" y="11960"/>
                </a:cubicBezTo>
                <a:cubicBezTo>
                  <a:pt x="17485" y="11984"/>
                  <a:pt x="17459" y="13724"/>
                  <a:pt x="17445" y="15826"/>
                </a:cubicBezTo>
                <a:cubicBezTo>
                  <a:pt x="17431" y="17957"/>
                  <a:pt x="17395" y="19710"/>
                  <a:pt x="17365" y="19787"/>
                </a:cubicBezTo>
                <a:cubicBezTo>
                  <a:pt x="17335" y="19863"/>
                  <a:pt x="17257" y="19964"/>
                  <a:pt x="17192" y="20012"/>
                </a:cubicBezTo>
                <a:cubicBezTo>
                  <a:pt x="17092" y="20085"/>
                  <a:pt x="17069" y="20074"/>
                  <a:pt x="17043" y="19936"/>
                </a:cubicBezTo>
                <a:cubicBezTo>
                  <a:pt x="17009" y="19758"/>
                  <a:pt x="16938" y="19723"/>
                  <a:pt x="16878" y="19854"/>
                </a:cubicBezTo>
                <a:cubicBezTo>
                  <a:pt x="16858" y="19900"/>
                  <a:pt x="16787" y="19910"/>
                  <a:pt x="16716" y="19878"/>
                </a:cubicBezTo>
                <a:cubicBezTo>
                  <a:pt x="16647" y="19847"/>
                  <a:pt x="16539" y="19827"/>
                  <a:pt x="16476" y="19833"/>
                </a:cubicBezTo>
                <a:cubicBezTo>
                  <a:pt x="16354" y="19843"/>
                  <a:pt x="16200" y="19706"/>
                  <a:pt x="16239" y="19620"/>
                </a:cubicBezTo>
                <a:cubicBezTo>
                  <a:pt x="16252" y="19591"/>
                  <a:pt x="16198" y="19573"/>
                  <a:pt x="16117" y="19578"/>
                </a:cubicBezTo>
                <a:cubicBezTo>
                  <a:pt x="16036" y="19583"/>
                  <a:pt x="15945" y="19647"/>
                  <a:pt x="15915" y="19720"/>
                </a:cubicBezTo>
                <a:cubicBezTo>
                  <a:pt x="15885" y="19794"/>
                  <a:pt x="15834" y="19831"/>
                  <a:pt x="15804" y="19805"/>
                </a:cubicBezTo>
                <a:cubicBezTo>
                  <a:pt x="15773" y="19779"/>
                  <a:pt x="15753" y="19788"/>
                  <a:pt x="15759" y="19824"/>
                </a:cubicBezTo>
                <a:cubicBezTo>
                  <a:pt x="15765" y="19860"/>
                  <a:pt x="15735" y="19996"/>
                  <a:pt x="15693" y="20127"/>
                </a:cubicBezTo>
                <a:cubicBezTo>
                  <a:pt x="15650" y="20258"/>
                  <a:pt x="15613" y="20397"/>
                  <a:pt x="15610" y="20437"/>
                </a:cubicBezTo>
                <a:cubicBezTo>
                  <a:pt x="15608" y="20477"/>
                  <a:pt x="15575" y="20526"/>
                  <a:pt x="15537" y="20543"/>
                </a:cubicBezTo>
                <a:cubicBezTo>
                  <a:pt x="15451" y="20582"/>
                  <a:pt x="15265" y="20202"/>
                  <a:pt x="15315" y="20091"/>
                </a:cubicBezTo>
                <a:cubicBezTo>
                  <a:pt x="15336" y="20043"/>
                  <a:pt x="15315" y="20029"/>
                  <a:pt x="15266" y="20054"/>
                </a:cubicBezTo>
                <a:cubicBezTo>
                  <a:pt x="15126" y="20128"/>
                  <a:pt x="15085" y="19924"/>
                  <a:pt x="15080" y="19116"/>
                </a:cubicBezTo>
                <a:cubicBezTo>
                  <a:pt x="15077" y="18691"/>
                  <a:pt x="15057" y="18320"/>
                  <a:pt x="15035" y="18291"/>
                </a:cubicBezTo>
                <a:cubicBezTo>
                  <a:pt x="14961" y="18190"/>
                  <a:pt x="14876" y="18399"/>
                  <a:pt x="14857" y="18731"/>
                </a:cubicBezTo>
                <a:cubicBezTo>
                  <a:pt x="14847" y="18913"/>
                  <a:pt x="14824" y="19086"/>
                  <a:pt x="14804" y="19113"/>
                </a:cubicBezTo>
                <a:cubicBezTo>
                  <a:pt x="14784" y="19141"/>
                  <a:pt x="14796" y="19211"/>
                  <a:pt x="14833" y="19271"/>
                </a:cubicBezTo>
                <a:cubicBezTo>
                  <a:pt x="14882" y="19352"/>
                  <a:pt x="14882" y="19404"/>
                  <a:pt x="14835" y="19468"/>
                </a:cubicBezTo>
                <a:cubicBezTo>
                  <a:pt x="14790" y="19531"/>
                  <a:pt x="14790" y="19602"/>
                  <a:pt x="14833" y="19711"/>
                </a:cubicBezTo>
                <a:cubicBezTo>
                  <a:pt x="14903" y="19889"/>
                  <a:pt x="14846" y="19996"/>
                  <a:pt x="14660" y="20045"/>
                </a:cubicBezTo>
                <a:cubicBezTo>
                  <a:pt x="14461" y="20097"/>
                  <a:pt x="14345" y="19643"/>
                  <a:pt x="14356" y="18861"/>
                </a:cubicBezTo>
                <a:cubicBezTo>
                  <a:pt x="14359" y="18645"/>
                  <a:pt x="14333" y="18350"/>
                  <a:pt x="14298" y="18206"/>
                </a:cubicBezTo>
                <a:cubicBezTo>
                  <a:pt x="14263" y="18062"/>
                  <a:pt x="14230" y="17668"/>
                  <a:pt x="14225" y="17332"/>
                </a:cubicBezTo>
                <a:lnTo>
                  <a:pt x="14216" y="16722"/>
                </a:lnTo>
                <a:lnTo>
                  <a:pt x="14047" y="16722"/>
                </a:lnTo>
                <a:cubicBezTo>
                  <a:pt x="13837" y="16722"/>
                  <a:pt x="13783" y="16536"/>
                  <a:pt x="13849" y="16054"/>
                </a:cubicBezTo>
                <a:cubicBezTo>
                  <a:pt x="13876" y="15858"/>
                  <a:pt x="13884" y="15640"/>
                  <a:pt x="13867" y="15568"/>
                </a:cubicBezTo>
                <a:cubicBezTo>
                  <a:pt x="13850" y="15497"/>
                  <a:pt x="13834" y="13051"/>
                  <a:pt x="13829" y="10136"/>
                </a:cubicBezTo>
                <a:cubicBezTo>
                  <a:pt x="13825" y="7139"/>
                  <a:pt x="13799" y="4772"/>
                  <a:pt x="13769" y="4691"/>
                </a:cubicBezTo>
                <a:cubicBezTo>
                  <a:pt x="13738" y="4605"/>
                  <a:pt x="13736" y="4510"/>
                  <a:pt x="13767" y="4454"/>
                </a:cubicBezTo>
                <a:cubicBezTo>
                  <a:pt x="13796" y="4403"/>
                  <a:pt x="13816" y="4057"/>
                  <a:pt x="13811" y="3686"/>
                </a:cubicBezTo>
                <a:cubicBezTo>
                  <a:pt x="13804" y="3155"/>
                  <a:pt x="13769" y="2833"/>
                  <a:pt x="13718" y="2782"/>
                </a:cubicBezTo>
                <a:close/>
                <a:moveTo>
                  <a:pt x="6174" y="2973"/>
                </a:moveTo>
                <a:cubicBezTo>
                  <a:pt x="6161" y="2973"/>
                  <a:pt x="6135" y="3026"/>
                  <a:pt x="6116" y="3091"/>
                </a:cubicBezTo>
                <a:cubicBezTo>
                  <a:pt x="6098" y="3157"/>
                  <a:pt x="6110" y="3210"/>
                  <a:pt x="6141" y="3210"/>
                </a:cubicBezTo>
                <a:cubicBezTo>
                  <a:pt x="6172" y="3210"/>
                  <a:pt x="6196" y="3157"/>
                  <a:pt x="6196" y="3091"/>
                </a:cubicBezTo>
                <a:cubicBezTo>
                  <a:pt x="6196" y="3026"/>
                  <a:pt x="6186" y="2973"/>
                  <a:pt x="6174" y="2973"/>
                </a:cubicBezTo>
                <a:close/>
                <a:moveTo>
                  <a:pt x="6054" y="3340"/>
                </a:moveTo>
                <a:cubicBezTo>
                  <a:pt x="6005" y="3366"/>
                  <a:pt x="5978" y="3417"/>
                  <a:pt x="5994" y="3453"/>
                </a:cubicBezTo>
                <a:cubicBezTo>
                  <a:pt x="6010" y="3489"/>
                  <a:pt x="5998" y="3541"/>
                  <a:pt x="5965" y="3568"/>
                </a:cubicBezTo>
                <a:cubicBezTo>
                  <a:pt x="5933" y="3595"/>
                  <a:pt x="5907" y="3646"/>
                  <a:pt x="5907" y="3683"/>
                </a:cubicBezTo>
                <a:cubicBezTo>
                  <a:pt x="5907" y="3768"/>
                  <a:pt x="6129" y="3695"/>
                  <a:pt x="6174" y="3595"/>
                </a:cubicBezTo>
                <a:cubicBezTo>
                  <a:pt x="6231" y="3469"/>
                  <a:pt x="6147" y="3291"/>
                  <a:pt x="6054" y="3340"/>
                </a:cubicBezTo>
                <a:close/>
                <a:moveTo>
                  <a:pt x="6112" y="3923"/>
                </a:moveTo>
                <a:cubicBezTo>
                  <a:pt x="5975" y="3923"/>
                  <a:pt x="5946" y="4086"/>
                  <a:pt x="6061" y="4205"/>
                </a:cubicBezTo>
                <a:cubicBezTo>
                  <a:pt x="6201" y="4350"/>
                  <a:pt x="6196" y="4353"/>
                  <a:pt x="6196" y="4123"/>
                </a:cubicBezTo>
                <a:cubicBezTo>
                  <a:pt x="6196" y="4004"/>
                  <a:pt x="6162" y="3923"/>
                  <a:pt x="6112" y="3923"/>
                </a:cubicBezTo>
                <a:close/>
                <a:moveTo>
                  <a:pt x="6152" y="4424"/>
                </a:moveTo>
                <a:cubicBezTo>
                  <a:pt x="6133" y="4413"/>
                  <a:pt x="6109" y="4416"/>
                  <a:pt x="6085" y="4436"/>
                </a:cubicBezTo>
                <a:cubicBezTo>
                  <a:pt x="6049" y="4466"/>
                  <a:pt x="6034" y="4521"/>
                  <a:pt x="6052" y="4560"/>
                </a:cubicBezTo>
                <a:cubicBezTo>
                  <a:pt x="6069" y="4600"/>
                  <a:pt x="6032" y="4677"/>
                  <a:pt x="5970" y="4730"/>
                </a:cubicBezTo>
                <a:cubicBezTo>
                  <a:pt x="5868" y="4817"/>
                  <a:pt x="5865" y="4856"/>
                  <a:pt x="5927" y="5070"/>
                </a:cubicBezTo>
                <a:cubicBezTo>
                  <a:pt x="5966" y="5203"/>
                  <a:pt x="5993" y="5401"/>
                  <a:pt x="5987" y="5510"/>
                </a:cubicBezTo>
                <a:cubicBezTo>
                  <a:pt x="5982" y="5619"/>
                  <a:pt x="6004" y="5750"/>
                  <a:pt x="6036" y="5805"/>
                </a:cubicBezTo>
                <a:cubicBezTo>
                  <a:pt x="6142" y="5984"/>
                  <a:pt x="6200" y="5909"/>
                  <a:pt x="6190" y="5608"/>
                </a:cubicBezTo>
                <a:cubicBezTo>
                  <a:pt x="6184" y="5444"/>
                  <a:pt x="6189" y="5275"/>
                  <a:pt x="6198" y="5231"/>
                </a:cubicBezTo>
                <a:cubicBezTo>
                  <a:pt x="6208" y="5188"/>
                  <a:pt x="6193" y="5086"/>
                  <a:pt x="6167" y="5004"/>
                </a:cubicBezTo>
                <a:cubicBezTo>
                  <a:pt x="6140" y="4917"/>
                  <a:pt x="6145" y="4797"/>
                  <a:pt x="6181" y="4718"/>
                </a:cubicBezTo>
                <a:cubicBezTo>
                  <a:pt x="6234" y="4601"/>
                  <a:pt x="6209" y="4456"/>
                  <a:pt x="6152" y="4424"/>
                </a:cubicBezTo>
                <a:close/>
                <a:moveTo>
                  <a:pt x="6158" y="5999"/>
                </a:moveTo>
                <a:cubicBezTo>
                  <a:pt x="6154" y="5985"/>
                  <a:pt x="6096" y="6020"/>
                  <a:pt x="6032" y="6075"/>
                </a:cubicBezTo>
                <a:cubicBezTo>
                  <a:pt x="5895" y="6192"/>
                  <a:pt x="5880" y="6586"/>
                  <a:pt x="6010" y="6655"/>
                </a:cubicBezTo>
                <a:cubicBezTo>
                  <a:pt x="6075" y="6689"/>
                  <a:pt x="6077" y="6724"/>
                  <a:pt x="6025" y="6809"/>
                </a:cubicBezTo>
                <a:cubicBezTo>
                  <a:pt x="5988" y="6870"/>
                  <a:pt x="5976" y="7008"/>
                  <a:pt x="5996" y="7116"/>
                </a:cubicBezTo>
                <a:cubicBezTo>
                  <a:pt x="6016" y="7226"/>
                  <a:pt x="6005" y="7338"/>
                  <a:pt x="5970" y="7368"/>
                </a:cubicBezTo>
                <a:cubicBezTo>
                  <a:pt x="5926" y="7405"/>
                  <a:pt x="5923" y="7467"/>
                  <a:pt x="5965" y="7574"/>
                </a:cubicBezTo>
                <a:cubicBezTo>
                  <a:pt x="5998" y="7659"/>
                  <a:pt x="6008" y="7726"/>
                  <a:pt x="5987" y="7726"/>
                </a:cubicBezTo>
                <a:cubicBezTo>
                  <a:pt x="5966" y="7726"/>
                  <a:pt x="5981" y="7777"/>
                  <a:pt x="6019" y="7838"/>
                </a:cubicBezTo>
                <a:cubicBezTo>
                  <a:pt x="6072" y="7927"/>
                  <a:pt x="6061" y="7974"/>
                  <a:pt x="5965" y="8066"/>
                </a:cubicBezTo>
                <a:cubicBezTo>
                  <a:pt x="5844" y="8182"/>
                  <a:pt x="5843" y="8184"/>
                  <a:pt x="6005" y="8345"/>
                </a:cubicBezTo>
                <a:cubicBezTo>
                  <a:pt x="6094" y="8434"/>
                  <a:pt x="6171" y="8501"/>
                  <a:pt x="6176" y="8494"/>
                </a:cubicBezTo>
                <a:cubicBezTo>
                  <a:pt x="6203" y="8457"/>
                  <a:pt x="6233" y="7405"/>
                  <a:pt x="6207" y="7371"/>
                </a:cubicBezTo>
                <a:cubicBezTo>
                  <a:pt x="6149" y="7292"/>
                  <a:pt x="6140" y="6863"/>
                  <a:pt x="6196" y="6815"/>
                </a:cubicBezTo>
                <a:cubicBezTo>
                  <a:pt x="6234" y="6784"/>
                  <a:pt x="6234" y="6713"/>
                  <a:pt x="6194" y="6612"/>
                </a:cubicBezTo>
                <a:cubicBezTo>
                  <a:pt x="6147" y="6493"/>
                  <a:pt x="6154" y="6447"/>
                  <a:pt x="6221" y="6412"/>
                </a:cubicBezTo>
                <a:cubicBezTo>
                  <a:pt x="6292" y="6375"/>
                  <a:pt x="6293" y="6337"/>
                  <a:pt x="6236" y="6196"/>
                </a:cubicBezTo>
                <a:cubicBezTo>
                  <a:pt x="6198" y="6102"/>
                  <a:pt x="6163" y="6013"/>
                  <a:pt x="6158" y="5999"/>
                </a:cubicBezTo>
                <a:close/>
                <a:moveTo>
                  <a:pt x="2165" y="6084"/>
                </a:moveTo>
                <a:cubicBezTo>
                  <a:pt x="2149" y="6085"/>
                  <a:pt x="2132" y="6100"/>
                  <a:pt x="2116" y="6136"/>
                </a:cubicBezTo>
                <a:cubicBezTo>
                  <a:pt x="2098" y="6177"/>
                  <a:pt x="2108" y="6233"/>
                  <a:pt x="2141" y="6260"/>
                </a:cubicBezTo>
                <a:cubicBezTo>
                  <a:pt x="2180" y="6293"/>
                  <a:pt x="2182" y="6360"/>
                  <a:pt x="2145" y="6454"/>
                </a:cubicBezTo>
                <a:cubicBezTo>
                  <a:pt x="2115" y="6533"/>
                  <a:pt x="2105" y="6621"/>
                  <a:pt x="2125" y="6649"/>
                </a:cubicBezTo>
                <a:cubicBezTo>
                  <a:pt x="2209" y="6764"/>
                  <a:pt x="2259" y="6680"/>
                  <a:pt x="2259" y="6424"/>
                </a:cubicBezTo>
                <a:cubicBezTo>
                  <a:pt x="2259" y="6220"/>
                  <a:pt x="2214" y="6081"/>
                  <a:pt x="2165" y="6084"/>
                </a:cubicBezTo>
                <a:close/>
                <a:moveTo>
                  <a:pt x="2201" y="6815"/>
                </a:moveTo>
                <a:cubicBezTo>
                  <a:pt x="2168" y="6788"/>
                  <a:pt x="2159" y="6820"/>
                  <a:pt x="2179" y="6891"/>
                </a:cubicBezTo>
                <a:cubicBezTo>
                  <a:pt x="2198" y="6960"/>
                  <a:pt x="2185" y="7064"/>
                  <a:pt x="2150" y="7122"/>
                </a:cubicBezTo>
                <a:cubicBezTo>
                  <a:pt x="2115" y="7180"/>
                  <a:pt x="2103" y="7249"/>
                  <a:pt x="2123" y="7277"/>
                </a:cubicBezTo>
                <a:cubicBezTo>
                  <a:pt x="2188" y="7365"/>
                  <a:pt x="2259" y="7249"/>
                  <a:pt x="2259" y="7055"/>
                </a:cubicBezTo>
                <a:cubicBezTo>
                  <a:pt x="2259" y="6951"/>
                  <a:pt x="2232" y="6842"/>
                  <a:pt x="2201" y="6815"/>
                </a:cubicBezTo>
                <a:close/>
                <a:moveTo>
                  <a:pt x="2170" y="7626"/>
                </a:moveTo>
                <a:cubicBezTo>
                  <a:pt x="2149" y="7632"/>
                  <a:pt x="2130" y="7654"/>
                  <a:pt x="2119" y="7696"/>
                </a:cubicBezTo>
                <a:cubicBezTo>
                  <a:pt x="2098" y="7768"/>
                  <a:pt x="2111" y="7873"/>
                  <a:pt x="2145" y="7929"/>
                </a:cubicBezTo>
                <a:cubicBezTo>
                  <a:pt x="2189" y="8001"/>
                  <a:pt x="2189" y="8044"/>
                  <a:pt x="2145" y="8081"/>
                </a:cubicBezTo>
                <a:cubicBezTo>
                  <a:pt x="2111" y="8110"/>
                  <a:pt x="2098" y="8168"/>
                  <a:pt x="2116" y="8209"/>
                </a:cubicBezTo>
                <a:cubicBezTo>
                  <a:pt x="2198" y="8389"/>
                  <a:pt x="2316" y="8201"/>
                  <a:pt x="2316" y="7890"/>
                </a:cubicBezTo>
                <a:cubicBezTo>
                  <a:pt x="2316" y="7730"/>
                  <a:pt x="2232" y="7607"/>
                  <a:pt x="2170" y="7626"/>
                </a:cubicBezTo>
                <a:close/>
                <a:moveTo>
                  <a:pt x="17536" y="7832"/>
                </a:moveTo>
                <a:cubicBezTo>
                  <a:pt x="17522" y="7827"/>
                  <a:pt x="17505" y="7832"/>
                  <a:pt x="17487" y="7847"/>
                </a:cubicBezTo>
                <a:cubicBezTo>
                  <a:pt x="17459" y="7871"/>
                  <a:pt x="17450" y="7947"/>
                  <a:pt x="17469" y="8014"/>
                </a:cubicBezTo>
                <a:cubicBezTo>
                  <a:pt x="17496" y="8110"/>
                  <a:pt x="17513" y="8115"/>
                  <a:pt x="17549" y="8036"/>
                </a:cubicBezTo>
                <a:cubicBezTo>
                  <a:pt x="17590" y="7945"/>
                  <a:pt x="17577" y="7848"/>
                  <a:pt x="17536" y="7832"/>
                </a:cubicBezTo>
                <a:close/>
                <a:moveTo>
                  <a:pt x="9905" y="8045"/>
                </a:moveTo>
                <a:cubicBezTo>
                  <a:pt x="9875" y="8045"/>
                  <a:pt x="9836" y="8080"/>
                  <a:pt x="9816" y="8124"/>
                </a:cubicBezTo>
                <a:cubicBezTo>
                  <a:pt x="9796" y="8167"/>
                  <a:pt x="9820" y="8202"/>
                  <a:pt x="9869" y="8202"/>
                </a:cubicBezTo>
                <a:cubicBezTo>
                  <a:pt x="9919" y="8202"/>
                  <a:pt x="9961" y="8167"/>
                  <a:pt x="9961" y="8124"/>
                </a:cubicBezTo>
                <a:cubicBezTo>
                  <a:pt x="9961" y="8080"/>
                  <a:pt x="9935" y="8045"/>
                  <a:pt x="9905" y="8045"/>
                </a:cubicBezTo>
                <a:close/>
                <a:moveTo>
                  <a:pt x="6123" y="8621"/>
                </a:moveTo>
                <a:cubicBezTo>
                  <a:pt x="6102" y="8630"/>
                  <a:pt x="6077" y="8648"/>
                  <a:pt x="6050" y="8679"/>
                </a:cubicBezTo>
                <a:cubicBezTo>
                  <a:pt x="5978" y="8760"/>
                  <a:pt x="5975" y="8796"/>
                  <a:pt x="6034" y="8846"/>
                </a:cubicBezTo>
                <a:cubicBezTo>
                  <a:pt x="6079" y="8884"/>
                  <a:pt x="6126" y="8862"/>
                  <a:pt x="6156" y="8788"/>
                </a:cubicBezTo>
                <a:cubicBezTo>
                  <a:pt x="6208" y="8663"/>
                  <a:pt x="6185" y="8595"/>
                  <a:pt x="6123" y="8621"/>
                </a:cubicBezTo>
                <a:close/>
                <a:moveTo>
                  <a:pt x="9861" y="8627"/>
                </a:moveTo>
                <a:cubicBezTo>
                  <a:pt x="9818" y="8633"/>
                  <a:pt x="9798" y="8707"/>
                  <a:pt x="9825" y="8803"/>
                </a:cubicBezTo>
                <a:cubicBezTo>
                  <a:pt x="9842" y="8865"/>
                  <a:pt x="9879" y="8916"/>
                  <a:pt x="9907" y="8916"/>
                </a:cubicBezTo>
                <a:cubicBezTo>
                  <a:pt x="9973" y="8916"/>
                  <a:pt x="9975" y="8701"/>
                  <a:pt x="9909" y="8646"/>
                </a:cubicBezTo>
                <a:cubicBezTo>
                  <a:pt x="9891" y="8630"/>
                  <a:pt x="9875" y="8625"/>
                  <a:pt x="9861" y="8627"/>
                </a:cubicBezTo>
                <a:close/>
                <a:moveTo>
                  <a:pt x="3547" y="9180"/>
                </a:moveTo>
                <a:lnTo>
                  <a:pt x="3505" y="10291"/>
                </a:lnTo>
                <a:cubicBezTo>
                  <a:pt x="3481" y="10902"/>
                  <a:pt x="3436" y="11461"/>
                  <a:pt x="3402" y="11535"/>
                </a:cubicBezTo>
                <a:cubicBezTo>
                  <a:pt x="3367" y="11612"/>
                  <a:pt x="3359" y="11731"/>
                  <a:pt x="3387" y="11817"/>
                </a:cubicBezTo>
                <a:cubicBezTo>
                  <a:pt x="3413" y="11899"/>
                  <a:pt x="3430" y="12001"/>
                  <a:pt x="3425" y="12045"/>
                </a:cubicBezTo>
                <a:cubicBezTo>
                  <a:pt x="3419" y="12088"/>
                  <a:pt x="3466" y="12045"/>
                  <a:pt x="3527" y="11948"/>
                </a:cubicBezTo>
                <a:cubicBezTo>
                  <a:pt x="3617" y="11803"/>
                  <a:pt x="3632" y="11686"/>
                  <a:pt x="3609" y="11313"/>
                </a:cubicBezTo>
                <a:cubicBezTo>
                  <a:pt x="3565" y="10607"/>
                  <a:pt x="3628" y="10538"/>
                  <a:pt x="4293" y="10558"/>
                </a:cubicBezTo>
                <a:cubicBezTo>
                  <a:pt x="4589" y="10567"/>
                  <a:pt x="4845" y="10543"/>
                  <a:pt x="4861" y="10506"/>
                </a:cubicBezTo>
                <a:cubicBezTo>
                  <a:pt x="4878" y="10469"/>
                  <a:pt x="4880" y="10156"/>
                  <a:pt x="4864" y="9814"/>
                </a:cubicBezTo>
                <a:lnTo>
                  <a:pt x="4835" y="9192"/>
                </a:lnTo>
                <a:lnTo>
                  <a:pt x="4191" y="9186"/>
                </a:lnTo>
                <a:lnTo>
                  <a:pt x="3547" y="9180"/>
                </a:lnTo>
                <a:close/>
                <a:moveTo>
                  <a:pt x="17531" y="9426"/>
                </a:moveTo>
                <a:cubicBezTo>
                  <a:pt x="17515" y="9420"/>
                  <a:pt x="17498" y="9422"/>
                  <a:pt x="17483" y="9435"/>
                </a:cubicBezTo>
                <a:cubicBezTo>
                  <a:pt x="17452" y="9460"/>
                  <a:pt x="17444" y="9515"/>
                  <a:pt x="17463" y="9556"/>
                </a:cubicBezTo>
                <a:cubicBezTo>
                  <a:pt x="17481" y="9597"/>
                  <a:pt x="17521" y="9612"/>
                  <a:pt x="17551" y="9586"/>
                </a:cubicBezTo>
                <a:cubicBezTo>
                  <a:pt x="17582" y="9561"/>
                  <a:pt x="17590" y="9506"/>
                  <a:pt x="17571" y="9465"/>
                </a:cubicBezTo>
                <a:cubicBezTo>
                  <a:pt x="17562" y="9444"/>
                  <a:pt x="17547" y="9431"/>
                  <a:pt x="17531" y="9426"/>
                </a:cubicBezTo>
                <a:close/>
                <a:moveTo>
                  <a:pt x="11309" y="10133"/>
                </a:moveTo>
                <a:cubicBezTo>
                  <a:pt x="11266" y="10139"/>
                  <a:pt x="11246" y="10212"/>
                  <a:pt x="11273" y="10309"/>
                </a:cubicBezTo>
                <a:cubicBezTo>
                  <a:pt x="11290" y="10370"/>
                  <a:pt x="11327" y="10421"/>
                  <a:pt x="11355" y="10421"/>
                </a:cubicBezTo>
                <a:cubicBezTo>
                  <a:pt x="11421" y="10421"/>
                  <a:pt x="11423" y="10207"/>
                  <a:pt x="11357" y="10151"/>
                </a:cubicBezTo>
                <a:cubicBezTo>
                  <a:pt x="11339" y="10136"/>
                  <a:pt x="11323" y="10131"/>
                  <a:pt x="11309" y="10133"/>
                </a:cubicBezTo>
                <a:close/>
                <a:moveTo>
                  <a:pt x="11291" y="10740"/>
                </a:moveTo>
                <a:cubicBezTo>
                  <a:pt x="11190" y="10740"/>
                  <a:pt x="11184" y="10759"/>
                  <a:pt x="11244" y="10892"/>
                </a:cubicBezTo>
                <a:cubicBezTo>
                  <a:pt x="11320" y="11057"/>
                  <a:pt x="11409" y="11036"/>
                  <a:pt x="11409" y="10852"/>
                </a:cubicBezTo>
                <a:cubicBezTo>
                  <a:pt x="11409" y="10789"/>
                  <a:pt x="11355" y="10740"/>
                  <a:pt x="11291" y="10740"/>
                </a:cubicBezTo>
                <a:close/>
                <a:moveTo>
                  <a:pt x="18822" y="11489"/>
                </a:moveTo>
                <a:cubicBezTo>
                  <a:pt x="18791" y="11515"/>
                  <a:pt x="18782" y="11589"/>
                  <a:pt x="18800" y="11653"/>
                </a:cubicBezTo>
                <a:cubicBezTo>
                  <a:pt x="18845" y="11817"/>
                  <a:pt x="18877" y="11796"/>
                  <a:pt x="18877" y="11605"/>
                </a:cubicBezTo>
                <a:cubicBezTo>
                  <a:pt x="18877" y="11515"/>
                  <a:pt x="18852" y="11464"/>
                  <a:pt x="18822" y="11489"/>
                </a:cubicBezTo>
                <a:close/>
                <a:moveTo>
                  <a:pt x="11306" y="11717"/>
                </a:moveTo>
                <a:cubicBezTo>
                  <a:pt x="11296" y="11732"/>
                  <a:pt x="11291" y="11774"/>
                  <a:pt x="11291" y="11848"/>
                </a:cubicBezTo>
                <a:cubicBezTo>
                  <a:pt x="11291" y="11995"/>
                  <a:pt x="11308" y="12016"/>
                  <a:pt x="11362" y="11942"/>
                </a:cubicBezTo>
                <a:cubicBezTo>
                  <a:pt x="11416" y="11868"/>
                  <a:pt x="11416" y="11827"/>
                  <a:pt x="11362" y="11753"/>
                </a:cubicBezTo>
                <a:cubicBezTo>
                  <a:pt x="11335" y="11716"/>
                  <a:pt x="11317" y="11703"/>
                  <a:pt x="11306" y="11717"/>
                </a:cubicBezTo>
                <a:close/>
                <a:moveTo>
                  <a:pt x="18853" y="11848"/>
                </a:moveTo>
                <a:cubicBezTo>
                  <a:pt x="18839" y="11848"/>
                  <a:pt x="18810" y="11883"/>
                  <a:pt x="18791" y="11926"/>
                </a:cubicBezTo>
                <a:cubicBezTo>
                  <a:pt x="18771" y="11970"/>
                  <a:pt x="18781" y="12005"/>
                  <a:pt x="18815" y="12005"/>
                </a:cubicBezTo>
                <a:cubicBezTo>
                  <a:pt x="18849" y="12005"/>
                  <a:pt x="18877" y="11970"/>
                  <a:pt x="18877" y="11926"/>
                </a:cubicBezTo>
                <a:cubicBezTo>
                  <a:pt x="18877" y="11883"/>
                  <a:pt x="18867" y="11848"/>
                  <a:pt x="18853" y="11848"/>
                </a:cubicBezTo>
                <a:close/>
                <a:moveTo>
                  <a:pt x="11344" y="12203"/>
                </a:moveTo>
                <a:cubicBezTo>
                  <a:pt x="11243" y="12203"/>
                  <a:pt x="11215" y="13000"/>
                  <a:pt x="11300" y="13459"/>
                </a:cubicBezTo>
                <a:cubicBezTo>
                  <a:pt x="11335" y="13653"/>
                  <a:pt x="11337" y="13794"/>
                  <a:pt x="11302" y="13854"/>
                </a:cubicBezTo>
                <a:cubicBezTo>
                  <a:pt x="11219" y="13992"/>
                  <a:pt x="11177" y="14804"/>
                  <a:pt x="11246" y="14919"/>
                </a:cubicBezTo>
                <a:cubicBezTo>
                  <a:pt x="11359" y="15105"/>
                  <a:pt x="11529" y="14948"/>
                  <a:pt x="11424" y="14755"/>
                </a:cubicBezTo>
                <a:cubicBezTo>
                  <a:pt x="11348" y="14615"/>
                  <a:pt x="11366" y="13990"/>
                  <a:pt x="11448" y="13920"/>
                </a:cubicBezTo>
                <a:cubicBezTo>
                  <a:pt x="11503" y="13874"/>
                  <a:pt x="11501" y="13812"/>
                  <a:pt x="11437" y="13644"/>
                </a:cubicBezTo>
                <a:cubicBezTo>
                  <a:pt x="11361" y="13443"/>
                  <a:pt x="11349" y="12921"/>
                  <a:pt x="11417" y="12752"/>
                </a:cubicBezTo>
                <a:cubicBezTo>
                  <a:pt x="11478" y="12600"/>
                  <a:pt x="11425" y="12203"/>
                  <a:pt x="11344" y="12203"/>
                </a:cubicBezTo>
                <a:close/>
                <a:moveTo>
                  <a:pt x="18879" y="12206"/>
                </a:moveTo>
                <a:cubicBezTo>
                  <a:pt x="18854" y="12184"/>
                  <a:pt x="18820" y="12273"/>
                  <a:pt x="18806" y="12403"/>
                </a:cubicBezTo>
                <a:cubicBezTo>
                  <a:pt x="18792" y="12533"/>
                  <a:pt x="18804" y="12640"/>
                  <a:pt x="18831" y="12640"/>
                </a:cubicBezTo>
                <a:cubicBezTo>
                  <a:pt x="18857" y="12640"/>
                  <a:pt x="18879" y="12612"/>
                  <a:pt x="18882" y="12579"/>
                </a:cubicBezTo>
                <a:cubicBezTo>
                  <a:pt x="18884" y="12546"/>
                  <a:pt x="18895" y="12458"/>
                  <a:pt x="18906" y="12382"/>
                </a:cubicBezTo>
                <a:cubicBezTo>
                  <a:pt x="18917" y="12306"/>
                  <a:pt x="18905" y="12227"/>
                  <a:pt x="18879" y="12206"/>
                </a:cubicBezTo>
                <a:close/>
                <a:moveTo>
                  <a:pt x="3507" y="12218"/>
                </a:moveTo>
                <a:cubicBezTo>
                  <a:pt x="3406" y="12165"/>
                  <a:pt x="3357" y="12346"/>
                  <a:pt x="3387" y="12664"/>
                </a:cubicBezTo>
                <a:cubicBezTo>
                  <a:pt x="3400" y="12807"/>
                  <a:pt x="3377" y="12903"/>
                  <a:pt x="3322" y="12931"/>
                </a:cubicBezTo>
                <a:cubicBezTo>
                  <a:pt x="3249" y="12970"/>
                  <a:pt x="3249" y="12996"/>
                  <a:pt x="3327" y="13113"/>
                </a:cubicBezTo>
                <a:cubicBezTo>
                  <a:pt x="3376" y="13188"/>
                  <a:pt x="3402" y="13269"/>
                  <a:pt x="3382" y="13295"/>
                </a:cubicBezTo>
                <a:cubicBezTo>
                  <a:pt x="3363" y="13321"/>
                  <a:pt x="3369" y="13390"/>
                  <a:pt x="3396" y="13447"/>
                </a:cubicBezTo>
                <a:cubicBezTo>
                  <a:pt x="3459" y="13584"/>
                  <a:pt x="3518" y="13188"/>
                  <a:pt x="3498" y="12761"/>
                </a:cubicBezTo>
                <a:cubicBezTo>
                  <a:pt x="3490" y="12588"/>
                  <a:pt x="3507" y="12405"/>
                  <a:pt x="3538" y="12354"/>
                </a:cubicBezTo>
                <a:cubicBezTo>
                  <a:pt x="3575" y="12293"/>
                  <a:pt x="3564" y="12248"/>
                  <a:pt x="3507" y="12218"/>
                </a:cubicBezTo>
                <a:close/>
                <a:moveTo>
                  <a:pt x="14273" y="15620"/>
                </a:moveTo>
                <a:cubicBezTo>
                  <a:pt x="14257" y="15612"/>
                  <a:pt x="14229" y="15613"/>
                  <a:pt x="14191" y="15626"/>
                </a:cubicBezTo>
                <a:cubicBezTo>
                  <a:pt x="14126" y="15650"/>
                  <a:pt x="14071" y="15703"/>
                  <a:pt x="14071" y="15745"/>
                </a:cubicBezTo>
                <a:cubicBezTo>
                  <a:pt x="14071" y="15850"/>
                  <a:pt x="14259" y="15792"/>
                  <a:pt x="14287" y="15678"/>
                </a:cubicBezTo>
                <a:cubicBezTo>
                  <a:pt x="14294" y="15648"/>
                  <a:pt x="14290" y="15629"/>
                  <a:pt x="14273" y="15620"/>
                </a:cubicBezTo>
                <a:close/>
                <a:moveTo>
                  <a:pt x="17964" y="15650"/>
                </a:moveTo>
                <a:cubicBezTo>
                  <a:pt x="17880" y="15650"/>
                  <a:pt x="17879" y="15661"/>
                  <a:pt x="17960" y="15751"/>
                </a:cubicBezTo>
                <a:cubicBezTo>
                  <a:pt x="18115" y="15922"/>
                  <a:pt x="18140" y="16134"/>
                  <a:pt x="18009" y="16182"/>
                </a:cubicBezTo>
                <a:cubicBezTo>
                  <a:pt x="17917" y="16215"/>
                  <a:pt x="17906" y="16248"/>
                  <a:pt x="17958" y="16333"/>
                </a:cubicBezTo>
                <a:cubicBezTo>
                  <a:pt x="18120" y="16601"/>
                  <a:pt x="18225" y="16348"/>
                  <a:pt x="18124" y="15933"/>
                </a:cubicBezTo>
                <a:cubicBezTo>
                  <a:pt x="18084" y="15766"/>
                  <a:pt x="18020" y="15650"/>
                  <a:pt x="17964" y="15650"/>
                </a:cubicBezTo>
                <a:close/>
                <a:moveTo>
                  <a:pt x="7744" y="15933"/>
                </a:moveTo>
                <a:cubicBezTo>
                  <a:pt x="7736" y="15916"/>
                  <a:pt x="7722" y="15949"/>
                  <a:pt x="7700" y="16027"/>
                </a:cubicBezTo>
                <a:cubicBezTo>
                  <a:pt x="7671" y="16125"/>
                  <a:pt x="7661" y="16259"/>
                  <a:pt x="7680" y="16324"/>
                </a:cubicBezTo>
                <a:cubicBezTo>
                  <a:pt x="7734" y="16519"/>
                  <a:pt x="7759" y="16460"/>
                  <a:pt x="7755" y="16145"/>
                </a:cubicBezTo>
                <a:cubicBezTo>
                  <a:pt x="7754" y="16016"/>
                  <a:pt x="7752" y="15949"/>
                  <a:pt x="7744" y="15933"/>
                </a:cubicBezTo>
                <a:close/>
                <a:moveTo>
                  <a:pt x="6627" y="16206"/>
                </a:moveTo>
                <a:cubicBezTo>
                  <a:pt x="6577" y="16206"/>
                  <a:pt x="6552" y="16241"/>
                  <a:pt x="6571" y="16285"/>
                </a:cubicBezTo>
                <a:cubicBezTo>
                  <a:pt x="6591" y="16328"/>
                  <a:pt x="6633" y="16364"/>
                  <a:pt x="6663" y="16364"/>
                </a:cubicBezTo>
                <a:cubicBezTo>
                  <a:pt x="6693" y="16364"/>
                  <a:pt x="6718" y="16328"/>
                  <a:pt x="6718" y="16285"/>
                </a:cubicBezTo>
                <a:cubicBezTo>
                  <a:pt x="6718" y="16241"/>
                  <a:pt x="6677" y="16206"/>
                  <a:pt x="6627" y="16206"/>
                </a:cubicBezTo>
                <a:close/>
                <a:moveTo>
                  <a:pt x="14187" y="16206"/>
                </a:moveTo>
                <a:cubicBezTo>
                  <a:pt x="14155" y="16206"/>
                  <a:pt x="14129" y="16241"/>
                  <a:pt x="14129" y="16285"/>
                </a:cubicBezTo>
                <a:cubicBezTo>
                  <a:pt x="14129" y="16328"/>
                  <a:pt x="14155" y="16364"/>
                  <a:pt x="14187" y="16364"/>
                </a:cubicBezTo>
                <a:cubicBezTo>
                  <a:pt x="14219" y="16364"/>
                  <a:pt x="14245" y="16328"/>
                  <a:pt x="14245" y="16285"/>
                </a:cubicBezTo>
                <a:cubicBezTo>
                  <a:pt x="14245" y="16241"/>
                  <a:pt x="14219" y="16206"/>
                  <a:pt x="14187" y="16206"/>
                </a:cubicBezTo>
                <a:close/>
                <a:moveTo>
                  <a:pt x="7717" y="17423"/>
                </a:moveTo>
                <a:cubicBezTo>
                  <a:pt x="7711" y="17431"/>
                  <a:pt x="7708" y="17459"/>
                  <a:pt x="7706" y="17505"/>
                </a:cubicBezTo>
                <a:cubicBezTo>
                  <a:pt x="7704" y="17588"/>
                  <a:pt x="7718" y="17637"/>
                  <a:pt x="7737" y="17611"/>
                </a:cubicBezTo>
                <a:cubicBezTo>
                  <a:pt x="7757" y="17585"/>
                  <a:pt x="7759" y="17516"/>
                  <a:pt x="7742" y="17459"/>
                </a:cubicBezTo>
                <a:cubicBezTo>
                  <a:pt x="7733" y="17428"/>
                  <a:pt x="7724" y="17415"/>
                  <a:pt x="7717" y="17423"/>
                </a:cubicBezTo>
                <a:close/>
                <a:moveTo>
                  <a:pt x="15004" y="17632"/>
                </a:moveTo>
                <a:cubicBezTo>
                  <a:pt x="14976" y="17632"/>
                  <a:pt x="14922" y="17685"/>
                  <a:pt x="14882" y="17751"/>
                </a:cubicBezTo>
                <a:cubicBezTo>
                  <a:pt x="14822" y="17850"/>
                  <a:pt x="14830" y="17869"/>
                  <a:pt x="14933" y="17869"/>
                </a:cubicBezTo>
                <a:cubicBezTo>
                  <a:pt x="15004" y="17869"/>
                  <a:pt x="15055" y="17819"/>
                  <a:pt x="15055" y="17751"/>
                </a:cubicBezTo>
                <a:cubicBezTo>
                  <a:pt x="15055" y="17685"/>
                  <a:pt x="15032" y="17632"/>
                  <a:pt x="15004" y="17632"/>
                </a:cubicBezTo>
                <a:close/>
                <a:moveTo>
                  <a:pt x="4864" y="18661"/>
                </a:moveTo>
                <a:cubicBezTo>
                  <a:pt x="4832" y="18661"/>
                  <a:pt x="4806" y="18718"/>
                  <a:pt x="4806" y="18786"/>
                </a:cubicBezTo>
                <a:cubicBezTo>
                  <a:pt x="4806" y="18854"/>
                  <a:pt x="4832" y="18885"/>
                  <a:pt x="4864" y="18858"/>
                </a:cubicBezTo>
                <a:cubicBezTo>
                  <a:pt x="4896" y="18832"/>
                  <a:pt x="4921" y="18778"/>
                  <a:pt x="4921" y="18737"/>
                </a:cubicBezTo>
                <a:cubicBezTo>
                  <a:pt x="4921" y="18696"/>
                  <a:pt x="4896" y="18661"/>
                  <a:pt x="4864" y="18661"/>
                </a:cubicBezTo>
                <a:close/>
                <a:moveTo>
                  <a:pt x="8899" y="19180"/>
                </a:moveTo>
                <a:cubicBezTo>
                  <a:pt x="8887" y="19166"/>
                  <a:pt x="8866" y="19170"/>
                  <a:pt x="8835" y="19186"/>
                </a:cubicBezTo>
                <a:cubicBezTo>
                  <a:pt x="8784" y="19213"/>
                  <a:pt x="8743" y="19286"/>
                  <a:pt x="8743" y="19350"/>
                </a:cubicBezTo>
                <a:cubicBezTo>
                  <a:pt x="8743" y="19506"/>
                  <a:pt x="8884" y="19436"/>
                  <a:pt x="8908" y="19268"/>
                </a:cubicBezTo>
                <a:cubicBezTo>
                  <a:pt x="8914" y="19222"/>
                  <a:pt x="8911" y="19194"/>
                  <a:pt x="8899" y="19180"/>
                </a:cubicBezTo>
                <a:close/>
                <a:moveTo>
                  <a:pt x="12612" y="19323"/>
                </a:moveTo>
                <a:cubicBezTo>
                  <a:pt x="12594" y="19318"/>
                  <a:pt x="12570" y="19337"/>
                  <a:pt x="12534" y="19377"/>
                </a:cubicBezTo>
                <a:cubicBezTo>
                  <a:pt x="12467" y="19454"/>
                  <a:pt x="12464" y="19500"/>
                  <a:pt x="12517" y="19587"/>
                </a:cubicBezTo>
                <a:cubicBezTo>
                  <a:pt x="12603" y="19730"/>
                  <a:pt x="12711" y="19596"/>
                  <a:pt x="12659" y="19411"/>
                </a:cubicBezTo>
                <a:cubicBezTo>
                  <a:pt x="12644" y="19357"/>
                  <a:pt x="12631" y="19328"/>
                  <a:pt x="12612" y="19323"/>
                </a:cubicBezTo>
                <a:close/>
              </a:path>
            </a:pathLst>
          </a:custGeom>
          <a:ln w="12700">
            <a:miter lim="400000"/>
          </a:ln>
        </p:spPr>
      </p:pic>
      <p:pic>
        <p:nvPicPr>
          <p:cNvPr id="155" name="image3.gif"/>
          <p:cNvPicPr>
            <a:picLocks/>
          </p:cNvPicPr>
          <p:nvPr/>
        </p:nvPicPr>
        <p:blipFill>
          <a:blip r:embed="rId3">
            <a:extLst/>
          </a:blip>
          <a:stretch>
            <a:fillRect/>
          </a:stretch>
        </p:blipFill>
        <p:spPr>
          <a:xfrm>
            <a:off x="5641752" y="4614195"/>
            <a:ext cx="1800201" cy="969339"/>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dirty="0"/>
              <a:t>About Data</a:t>
            </a:r>
          </a:p>
        </p:txBody>
      </p:sp>
      <p:sp>
        <p:nvSpPr>
          <p:cNvPr id="158" name="Shape 158"/>
          <p:cNvSpPr>
            <a:spLocks noGrp="1"/>
          </p:cNvSpPr>
          <p:nvPr>
            <p:ph type="body" sz="quarter" idx="1"/>
          </p:nvPr>
        </p:nvSpPr>
        <p:spPr>
          <a:xfrm>
            <a:off x="5809094" y="924866"/>
            <a:ext cx="6624737" cy="681361"/>
          </a:xfrm>
          <a:prstGeom prst="rect">
            <a:avLst/>
          </a:prstGeom>
        </p:spPr>
        <p:txBody>
          <a:bodyPr anchor="ctr"/>
          <a:lstStyle/>
          <a:p>
            <a:pPr marL="128010" lvl="1" indent="-128010" defTabSz="365760">
              <a:spcBef>
                <a:spcPts val="200"/>
              </a:spcBef>
              <a:buSzTx/>
              <a:buNone/>
              <a:defRPr sz="1120">
                <a:solidFill>
                  <a:srgbClr val="464646"/>
                </a:solidFill>
              </a:defRPr>
            </a:pPr>
            <a:r>
              <a:t>From </a:t>
            </a:r>
            <a:r>
              <a:rPr>
                <a:solidFill>
                  <a:schemeClr val="accent2"/>
                </a:solidFill>
              </a:rPr>
              <a:t>the</a:t>
            </a:r>
            <a:r>
              <a:t> </a:t>
            </a:r>
            <a:r>
              <a:rPr>
                <a:solidFill>
                  <a:schemeClr val="accent2"/>
                </a:solidFill>
              </a:rPr>
              <a:t>Classifying Heart Sounds PASCAL Challenge </a:t>
            </a: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a:p>
            <a:pPr marL="128010" lvl="1" indent="-128010" defTabSz="365760">
              <a:spcBef>
                <a:spcPts val="200"/>
              </a:spcBef>
              <a:buSzTx/>
              <a:buNone/>
              <a:defRPr sz="1120">
                <a:solidFill>
                  <a:srgbClr val="464646"/>
                </a:solidFill>
              </a:defRPr>
            </a:pPr>
            <a:endParaRPr sz="720">
              <a:solidFill>
                <a:schemeClr val="accent2"/>
              </a:solidFill>
            </a:endParaRPr>
          </a:p>
        </p:txBody>
      </p:sp>
      <p:pic>
        <p:nvPicPr>
          <p:cNvPr id="159" name="image4.png"/>
          <p:cNvPicPr>
            <a:picLocks noChangeAspect="1"/>
          </p:cNvPicPr>
          <p:nvPr/>
        </p:nvPicPr>
        <p:blipFill>
          <a:blip r:embed="rId3">
            <a:extLst/>
          </a:blip>
          <a:stretch>
            <a:fillRect/>
          </a:stretch>
        </p:blipFill>
        <p:spPr>
          <a:xfrm>
            <a:off x="1037424" y="3721596"/>
            <a:ext cx="5378098" cy="1733578"/>
          </a:xfrm>
          <a:prstGeom prst="rect">
            <a:avLst/>
          </a:prstGeom>
          <a:ln w="12700">
            <a:miter lim="400000"/>
          </a:ln>
        </p:spPr>
      </p:pic>
      <p:sp>
        <p:nvSpPr>
          <p:cNvPr id="160" name="Shape 160"/>
          <p:cNvSpPr/>
          <p:nvPr/>
        </p:nvSpPr>
        <p:spPr>
          <a:xfrm>
            <a:off x="395535" y="1639832"/>
            <a:ext cx="8640961" cy="28623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Four categories: </a:t>
            </a:r>
          </a:p>
          <a:p>
            <a:pPr marL="285750" indent="-285750">
              <a:buSzPct val="100000"/>
              <a:buFont typeface="Arial"/>
              <a:buChar char="•"/>
              <a:defRPr b="1"/>
            </a:pPr>
            <a:r>
              <a:rPr dirty="0"/>
              <a:t>Normal</a:t>
            </a:r>
            <a:r>
              <a:rPr b="0" dirty="0"/>
              <a:t>:  it contains the normal human heartbeat </a:t>
            </a:r>
            <a:r>
              <a:rPr b="0" dirty="0" smtClean="0"/>
              <a:t>sound </a:t>
            </a:r>
            <a:r>
              <a:rPr b="0" dirty="0"/>
              <a:t>with only S1 and S2. </a:t>
            </a:r>
          </a:p>
          <a:p>
            <a:pPr marL="285750" indent="-285750">
              <a:buSzPct val="100000"/>
              <a:buFont typeface="Arial"/>
              <a:buChar char="•"/>
              <a:defRPr b="1"/>
            </a:pPr>
            <a:r>
              <a:rPr dirty="0"/>
              <a:t>Murmur</a:t>
            </a:r>
            <a:r>
              <a:rPr b="0" dirty="0"/>
              <a:t>:  there is a noise between either S1 and S2 or S2 and S1. They can be a         symptom of many heart disorders.</a:t>
            </a:r>
          </a:p>
          <a:p>
            <a:pPr marL="285750" indent="-285750">
              <a:buSzPct val="100000"/>
              <a:buFont typeface="Arial"/>
              <a:buChar char="•"/>
              <a:defRPr b="1"/>
            </a:pPr>
            <a:r>
              <a:rPr dirty="0"/>
              <a:t>Extra Heart Sound</a:t>
            </a:r>
            <a:r>
              <a:rPr b="0" dirty="0"/>
              <a:t>:  there is additional sounds between either S1 and S2 or S2 and S1. </a:t>
            </a:r>
          </a:p>
          <a:p>
            <a:r>
              <a:rPr dirty="0"/>
              <a:t>     In some situations it is an important sign of disease.</a:t>
            </a:r>
          </a:p>
          <a:p>
            <a:pPr marL="285750" indent="-285750">
              <a:buSzPct val="100000"/>
              <a:buFont typeface="Arial"/>
              <a:buChar char="•"/>
              <a:defRPr b="1"/>
            </a:pPr>
            <a:r>
              <a:rPr dirty="0"/>
              <a:t>Artifact:  t</a:t>
            </a:r>
            <a:r>
              <a:rPr b="0" dirty="0"/>
              <a:t>here are a wide range of different sounds.</a:t>
            </a:r>
          </a:p>
          <a:p>
            <a:endParaRPr b="0" dirty="0"/>
          </a:p>
          <a:p>
            <a:endParaRPr b="0" dirty="0"/>
          </a:p>
          <a:p>
            <a:endParaRPr b="0" dirty="0"/>
          </a:p>
        </p:txBody>
      </p:sp>
      <p:sp>
        <p:nvSpPr>
          <p:cNvPr id="161" name="Shape 161"/>
          <p:cNvSpPr/>
          <p:nvPr/>
        </p:nvSpPr>
        <p:spPr>
          <a:xfrm>
            <a:off x="6441638" y="4419177"/>
            <a:ext cx="250004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a:solidFill>
                  <a:schemeClr val="accent4"/>
                </a:solidFill>
              </a:defRPr>
            </a:pPr>
            <a:r>
              <a:rPr dirty="0"/>
              <a:t>Different length, between </a:t>
            </a:r>
          </a:p>
          <a:p>
            <a:pPr>
              <a:defRPr>
                <a:solidFill>
                  <a:schemeClr val="accent4"/>
                </a:solidFill>
              </a:defRPr>
            </a:pPr>
            <a:r>
              <a:rPr dirty="0" smtClean="0"/>
              <a:t>1-</a:t>
            </a:r>
            <a:r>
              <a:rPr lang="en-US" dirty="0" smtClean="0"/>
              <a:t>1</a:t>
            </a:r>
            <a:r>
              <a:rPr dirty="0" smtClean="0"/>
              <a:t>0 </a:t>
            </a:r>
            <a:r>
              <a:rPr dirty="0"/>
              <a:t>seconds </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pipeline </a:t>
            </a:r>
            <a:endParaRPr lang="en-US" dirty="0"/>
          </a:p>
        </p:txBody>
      </p:sp>
      <p:graphicFrame>
        <p:nvGraphicFramePr>
          <p:cNvPr id="7" name="Diagram 6"/>
          <p:cNvGraphicFramePr/>
          <p:nvPr>
            <p:extLst>
              <p:ext uri="{D42A27DB-BD31-4B8C-83A1-F6EECF244321}">
                <p14:modId xmlns:p14="http://schemas.microsoft.com/office/powerpoint/2010/main" val="1235025372"/>
              </p:ext>
            </p:extLst>
          </p:nvPr>
        </p:nvGraphicFramePr>
        <p:xfrm>
          <a:off x="1230490" y="2596445"/>
          <a:ext cx="6707010" cy="223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96711" y="1557867"/>
            <a:ext cx="447013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Challenges:  </a:t>
            </a:r>
            <a:r>
              <a:rPr kumimoji="0" lang="en-US" sz="1800" b="0" i="0" u="none" strike="noStrike" cap="none" spc="0" normalizeH="0" dirty="0" smtClean="0">
                <a:ln>
                  <a:noFill/>
                </a:ln>
                <a:solidFill>
                  <a:srgbClr val="000000"/>
                </a:solidFill>
                <a:effectLst/>
                <a:uFillTx/>
                <a:latin typeface="Tw Cen MT"/>
                <a:ea typeface="Tw Cen MT"/>
                <a:cs typeface="Tw Cen MT"/>
                <a:sym typeface="Tw Cen MT"/>
              </a:rPr>
              <a:t>   1</a:t>
            </a:r>
            <a:r>
              <a:rPr kumimoji="0" lang="en-US" sz="1800" b="0" i="0" u="none" strike="noStrike" cap="none" spc="0" normalizeH="0" dirty="0" smtClean="0">
                <a:ln>
                  <a:noFill/>
                </a:ln>
                <a:solidFill>
                  <a:srgbClr val="000000"/>
                </a:solidFill>
                <a:effectLst/>
                <a:uFillTx/>
                <a:latin typeface="Tw Cen MT"/>
                <a:ea typeface="Tw Cen MT"/>
                <a:cs typeface="Tw Cen MT"/>
                <a:sym typeface="Tw Cen MT"/>
              </a:rPr>
              <a:t>. </a:t>
            </a: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noisy background. </a:t>
            </a:r>
          </a:p>
          <a:p>
            <a:pPr marR="0" algn="l" defTabSz="914400" rtl="0" fontAlgn="auto" latinLnBrk="0" hangingPunct="0">
              <a:lnSpc>
                <a:spcPct val="100000"/>
              </a:lnSpc>
              <a:spcBef>
                <a:spcPts val="0"/>
              </a:spcBef>
              <a:spcAft>
                <a:spcPts val="0"/>
              </a:spcAft>
              <a:buClrTx/>
              <a:buSzTx/>
              <a:tabLst/>
            </a:pPr>
            <a:r>
              <a:rPr lang="en-US" dirty="0"/>
              <a:t> </a:t>
            </a:r>
            <a:r>
              <a:rPr lang="en-US" dirty="0" smtClean="0"/>
              <a:t>                    2. </a:t>
            </a: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S1</a:t>
            </a:r>
            <a:r>
              <a:rPr kumimoji="0" lang="en-US" sz="1800" b="0" i="0" u="none" strike="noStrike" cap="none" spc="0" normalizeH="0" dirty="0" smtClean="0">
                <a:ln>
                  <a:noFill/>
                </a:ln>
                <a:solidFill>
                  <a:srgbClr val="000000"/>
                </a:solidFill>
                <a:effectLst/>
                <a:uFillTx/>
                <a:latin typeface="Tw Cen MT"/>
                <a:ea typeface="Tw Cen MT"/>
                <a:cs typeface="Tw Cen MT"/>
                <a:sym typeface="Tw Cen MT"/>
              </a:rPr>
              <a:t> and S2 identification. </a:t>
            </a:r>
          </a:p>
          <a:p>
            <a:r>
              <a:rPr lang="en-US" baseline="0" dirty="0"/>
              <a:t> </a:t>
            </a:r>
            <a:r>
              <a:rPr lang="en-US" baseline="0" dirty="0" smtClean="0"/>
              <a:t>                    3. </a:t>
            </a:r>
            <a:r>
              <a:rPr lang="en-US" dirty="0" smtClean="0"/>
              <a:t>appropriate </a:t>
            </a:r>
            <a:r>
              <a:rPr lang="en-US" dirty="0"/>
              <a:t>features </a:t>
            </a:r>
            <a:r>
              <a:rPr lang="en-US" dirty="0" smtClean="0"/>
              <a:t>selection</a:t>
            </a:r>
          </a:p>
          <a:p>
            <a:r>
              <a:rPr lang="en-US" dirty="0"/>
              <a:t> </a:t>
            </a:r>
            <a:r>
              <a:rPr lang="en-US" dirty="0" smtClean="0"/>
              <a:t>                 </a:t>
            </a:r>
            <a:endParaRPr lang="en-US" dirty="0"/>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smtClean="0">
                <a:ln>
                  <a:noFill/>
                </a:ln>
                <a:solidFill>
                  <a:srgbClr val="000000"/>
                </a:solidFill>
                <a:effectLst/>
                <a:uFillTx/>
                <a:latin typeface="Tw Cen MT"/>
                <a:ea typeface="Tw Cen MT"/>
                <a:cs typeface="Tw Cen MT"/>
                <a:sym typeface="Tw Cen MT"/>
              </a:rPr>
              <a:t> </a:t>
            </a:r>
            <a:endParaRPr kumimoji="0" lang="en-US" sz="1800" b="0" i="0" u="none" strike="noStrike" cap="none" spc="0" normalizeH="0" baseline="0" dirty="0">
              <a:ln>
                <a:noFill/>
              </a:ln>
              <a:solidFill>
                <a:srgbClr val="000000"/>
              </a:solidFill>
              <a:effectLst/>
              <a:uFillTx/>
              <a:latin typeface="Tw Cen MT"/>
              <a:ea typeface="Tw Cen MT"/>
              <a:cs typeface="Tw Cen MT"/>
              <a:sym typeface="Tw Cen MT"/>
            </a:endParaRPr>
          </a:p>
        </p:txBody>
      </p:sp>
      <p:sp>
        <p:nvSpPr>
          <p:cNvPr id="11" name="TextBox 10"/>
          <p:cNvSpPr txBox="1"/>
          <p:nvPr/>
        </p:nvSpPr>
        <p:spPr>
          <a:xfrm>
            <a:off x="6441209" y="3788229"/>
            <a:ext cx="1496291"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300" dirty="0" smtClean="0"/>
              <a:t>SVM, Random forest.</a:t>
            </a:r>
            <a:endParaRPr kumimoji="0" lang="en-US" sz="1300" b="0" i="0" u="none" strike="noStrike" cap="none" spc="0" normalizeH="0" baseline="0" dirty="0">
              <a:ln>
                <a:noFill/>
              </a:ln>
              <a:solidFill>
                <a:srgbClr val="000000"/>
              </a:solidFill>
              <a:effectLst/>
              <a:uFillTx/>
              <a:sym typeface="Tw Cen MT"/>
            </a:endParaRPr>
          </a:p>
        </p:txBody>
      </p:sp>
    </p:spTree>
    <p:extLst>
      <p:ext uri="{BB962C8B-B14F-4D97-AF65-F5344CB8AC3E}">
        <p14:creationId xmlns:p14="http://schemas.microsoft.com/office/powerpoint/2010/main" val="104174491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denoise.png"/>
          <p:cNvPicPr>
            <a:picLocks noChangeAspect="1"/>
          </p:cNvPicPr>
          <p:nvPr/>
        </p:nvPicPr>
        <p:blipFill>
          <a:blip r:embed="rId2">
            <a:extLst/>
          </a:blip>
          <a:stretch>
            <a:fillRect/>
          </a:stretch>
        </p:blipFill>
        <p:spPr>
          <a:xfrm>
            <a:off x="1037332" y="2291953"/>
            <a:ext cx="7069336" cy="1131094"/>
          </a:xfrm>
          <a:prstGeom prst="rect">
            <a:avLst/>
          </a:prstGeom>
          <a:ln w="12700">
            <a:miter lim="400000"/>
          </a:ln>
        </p:spPr>
      </p:pic>
      <p:pic>
        <p:nvPicPr>
          <p:cNvPr id="166" name="energy.png"/>
          <p:cNvPicPr>
            <a:picLocks noChangeAspect="1"/>
          </p:cNvPicPr>
          <p:nvPr/>
        </p:nvPicPr>
        <p:blipFill>
          <a:blip r:embed="rId3">
            <a:extLst/>
          </a:blip>
          <a:stretch>
            <a:fillRect/>
          </a:stretch>
        </p:blipFill>
        <p:spPr>
          <a:xfrm>
            <a:off x="918026" y="4105941"/>
            <a:ext cx="7056875" cy="1170837"/>
          </a:xfrm>
          <a:prstGeom prst="rect">
            <a:avLst/>
          </a:prstGeom>
          <a:ln w="12700">
            <a:miter lim="400000"/>
          </a:ln>
        </p:spPr>
      </p:pic>
      <p:sp>
        <p:nvSpPr>
          <p:cNvPr id="167" name="Shape 167"/>
          <p:cNvSpPr/>
          <p:nvPr/>
        </p:nvSpPr>
        <p:spPr>
          <a:xfrm>
            <a:off x="544830" y="481330"/>
            <a:ext cx="4000089" cy="51077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000" b="1">
                <a:latin typeface="Arial"/>
                <a:ea typeface="Arial"/>
                <a:cs typeface="Arial"/>
                <a:sym typeface="Arial"/>
              </a:defRPr>
            </a:lvl1pPr>
          </a:lstStyle>
          <a:p>
            <a:r>
              <a:t>Signal Preprocessing</a:t>
            </a:r>
          </a:p>
        </p:txBody>
      </p:sp>
      <p:sp>
        <p:nvSpPr>
          <p:cNvPr id="168" name="Shape 168"/>
          <p:cNvSpPr/>
          <p:nvPr/>
        </p:nvSpPr>
        <p:spPr>
          <a:xfrm>
            <a:off x="602771" y="1708306"/>
            <a:ext cx="5075248" cy="485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marL="320027" indent="-320027">
              <a:spcBef>
                <a:spcPts val="700"/>
              </a:spcBef>
              <a:defRPr sz="2800">
                <a:solidFill>
                  <a:srgbClr val="464646"/>
                </a:solidFill>
              </a:defRPr>
            </a:lvl1pPr>
          </a:lstStyle>
          <a:p>
            <a:r>
              <a:rPr dirty="0"/>
              <a:t>De-noise by wavelet decomposition</a:t>
            </a:r>
          </a:p>
        </p:txBody>
      </p:sp>
      <p:sp>
        <p:nvSpPr>
          <p:cNvPr id="169" name="Shape 169"/>
          <p:cNvSpPr/>
          <p:nvPr/>
        </p:nvSpPr>
        <p:spPr>
          <a:xfrm>
            <a:off x="602771" y="3521553"/>
            <a:ext cx="5662474" cy="485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marL="320027" indent="-320027">
              <a:spcBef>
                <a:spcPts val="700"/>
              </a:spcBef>
              <a:defRPr sz="2800">
                <a:solidFill>
                  <a:srgbClr val="464646"/>
                </a:solidFill>
              </a:defRPr>
            </a:lvl1pPr>
          </a:lstStyle>
          <a:p>
            <a:r>
              <a:rPr dirty="0"/>
              <a:t>Representing signal by Shannon energy</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
        <p:nvSpPr>
          <p:cNvPr id="172" name="Shape 172"/>
          <p:cNvSpPr>
            <a:spLocks noGrp="1"/>
          </p:cNvSpPr>
          <p:nvPr>
            <p:ph type="body" idx="1"/>
          </p:nvPr>
        </p:nvSpPr>
        <p:spPr>
          <a:prstGeom prst="rect">
            <a:avLst/>
          </a:prstGeom>
        </p:spPr>
        <p:txBody>
          <a:bodyPr/>
          <a:lstStyle>
            <a:lvl1pPr marL="0" indent="0">
              <a:buSzTx/>
              <a:buNone/>
            </a:lvl1pPr>
          </a:lstStyle>
          <a:p>
            <a:r>
              <a:t>We use k-means to classify the projection in Y axis of the de-noised signal. </a:t>
            </a:r>
          </a:p>
        </p:txBody>
      </p:sp>
      <p:pic>
        <p:nvPicPr>
          <p:cNvPr id="173" name="image8.jpg" descr="C:\Users\abulin\Dropbox\TeamAI\Cycllz\report_with_cover\figures\3clusters.jpg"/>
          <p:cNvPicPr>
            <a:picLocks noChangeAspect="1"/>
          </p:cNvPicPr>
          <p:nvPr/>
        </p:nvPicPr>
        <p:blipFill>
          <a:blip r:embed="rId2">
            <a:extLst/>
          </a:blip>
          <a:stretch>
            <a:fillRect/>
          </a:stretch>
        </p:blipFill>
        <p:spPr>
          <a:xfrm>
            <a:off x="2195736" y="2591739"/>
            <a:ext cx="4824536" cy="2765419"/>
          </a:xfrm>
          <a:prstGeom prst="rect">
            <a:avLst/>
          </a:prstGeom>
          <a:ln w="12700">
            <a:miter lim="400000"/>
          </a:ln>
        </p:spPr>
      </p:pic>
      <p:pic>
        <p:nvPicPr>
          <p:cNvPr id="174" name="image9.jpg" descr="C:\Users\abulin\Dropbox\TeamAI\Cycllz\report_with_cover\figures\Normal93.jpg"/>
          <p:cNvPicPr>
            <a:picLocks noChangeAspect="1"/>
          </p:cNvPicPr>
          <p:nvPr/>
        </p:nvPicPr>
        <p:blipFill>
          <a:blip r:embed="rId3">
            <a:extLst/>
          </a:blip>
          <a:stretch>
            <a:fillRect/>
          </a:stretch>
        </p:blipFill>
        <p:spPr>
          <a:xfrm>
            <a:off x="2195736" y="2478311"/>
            <a:ext cx="4787636" cy="2992273"/>
          </a:xfrm>
          <a:prstGeom prst="rect">
            <a:avLst/>
          </a:prstGeom>
          <a:ln w="12700">
            <a:miter lim="400000"/>
          </a:ln>
        </p:spPr>
      </p:pic>
      <p:pic>
        <p:nvPicPr>
          <p:cNvPr id="175" name="image10.jpg" descr="C:\Users\abulin\Dropbox\TeamAI\Cycllz\report_with_cover\figures\Normal95.jpg"/>
          <p:cNvPicPr>
            <a:picLocks noChangeAspect="1"/>
          </p:cNvPicPr>
          <p:nvPr/>
        </p:nvPicPr>
        <p:blipFill>
          <a:blip r:embed="rId4">
            <a:extLst/>
          </a:blip>
          <a:stretch>
            <a:fillRect/>
          </a:stretch>
        </p:blipFill>
        <p:spPr>
          <a:xfrm>
            <a:off x="2330780" y="2551184"/>
            <a:ext cx="4554448" cy="2846529"/>
          </a:xfrm>
          <a:prstGeom prst="rect">
            <a:avLst/>
          </a:prstGeom>
          <a:ln w="12700">
            <a:miter lim="400000"/>
          </a:ln>
        </p:spPr>
      </p:pic>
      <p:pic>
        <p:nvPicPr>
          <p:cNvPr id="176" name="image11.jpg" descr="C:\Users\abulin\Dropbox\TeamAI\Cycllz\report_with_cover\figures\Normal101.jpg"/>
          <p:cNvPicPr>
            <a:picLocks noChangeAspect="1"/>
          </p:cNvPicPr>
          <p:nvPr/>
        </p:nvPicPr>
        <p:blipFill>
          <a:blip r:embed="rId5">
            <a:extLst/>
          </a:blip>
          <a:stretch>
            <a:fillRect/>
          </a:stretch>
        </p:blipFill>
        <p:spPr>
          <a:xfrm>
            <a:off x="2409077" y="2405440"/>
            <a:ext cx="4787636" cy="2992273"/>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74"/>
                                        </p:tgtEl>
                                        <p:attrNameLst>
                                          <p:attrName>style.visibility</p:attrName>
                                        </p:attrNameLst>
                                      </p:cBhvr>
                                      <p:to>
                                        <p:strVal val="visible"/>
                                      </p:to>
                                    </p:set>
                                    <p:animEffect transition="in" filter="dissolve">
                                      <p:cBhvr>
                                        <p:cTn id="12" dur="5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75"/>
                                        </p:tgtEl>
                                        <p:attrNameLst>
                                          <p:attrName>style.visibility</p:attrName>
                                        </p:attrNameLst>
                                      </p:cBhvr>
                                      <p:to>
                                        <p:strVal val="visible"/>
                                      </p:to>
                                    </p:set>
                                    <p:animEffect transition="in" filter="dissolve">
                                      <p:cBhvr>
                                        <p:cTn id="17" dur="500"/>
                                        <p:tgtEl>
                                          <p:spTgt spid="1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dissolve">
                                      <p:cBhvr>
                                        <p:cTn id="22"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1" animBg="1" advAuto="0"/>
      <p:bldP spid="174" grpId="2" animBg="1" advAuto="0"/>
      <p:bldP spid="175" grpId="3" animBg="1" advAuto="0"/>
      <p:bldP spid="176"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602771" y="1708306"/>
            <a:ext cx="5894274" cy="485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marL="320027" indent="-320027">
              <a:spcBef>
                <a:spcPts val="700"/>
              </a:spcBef>
              <a:defRPr sz="2800">
                <a:solidFill>
                  <a:srgbClr val="464646"/>
                </a:solidFill>
              </a:defRPr>
            </a:lvl1pPr>
          </a:lstStyle>
          <a:p>
            <a:r>
              <a:t>Extract Cardiac Cycle by Autocorrelation</a:t>
            </a:r>
          </a:p>
        </p:txBody>
      </p:sp>
      <p:grpSp>
        <p:nvGrpSpPr>
          <p:cNvPr id="182" name="Group 182"/>
          <p:cNvGrpSpPr/>
          <p:nvPr/>
        </p:nvGrpSpPr>
        <p:grpSpPr>
          <a:xfrm>
            <a:off x="4247441" y="2430896"/>
            <a:ext cx="4820174" cy="2809389"/>
            <a:chOff x="0" y="12699"/>
            <a:chExt cx="4820172" cy="2809387"/>
          </a:xfrm>
        </p:grpSpPr>
        <p:pic>
          <p:nvPicPr>
            <p:cNvPr id="180" name="cycle.png"/>
            <p:cNvPicPr>
              <a:picLocks noChangeAspect="1"/>
            </p:cNvPicPr>
            <p:nvPr/>
          </p:nvPicPr>
          <p:blipFill>
            <a:blip r:embed="rId2">
              <a:extLst/>
            </a:blip>
            <a:srcRect r="50606"/>
            <a:stretch>
              <a:fillRect/>
            </a:stretch>
          </p:blipFill>
          <p:spPr>
            <a:xfrm>
              <a:off x="0" y="1279671"/>
              <a:ext cx="4820173" cy="1542417"/>
            </a:xfrm>
            <a:prstGeom prst="rect">
              <a:avLst/>
            </a:prstGeom>
            <a:ln w="12700" cap="flat">
              <a:noFill/>
              <a:miter lim="400000"/>
            </a:ln>
            <a:effectLst/>
          </p:spPr>
        </p:pic>
        <p:pic>
          <p:nvPicPr>
            <p:cNvPr id="181" name="pasted-image.png"/>
            <p:cNvPicPr>
              <a:picLocks noChangeAspect="1"/>
            </p:cNvPicPr>
            <p:nvPr/>
          </p:nvPicPr>
          <p:blipFill>
            <a:blip r:embed="rId3">
              <a:extLst/>
            </a:blip>
            <a:srcRect l="2734" t="9191" r="3470" b="8259"/>
            <a:stretch>
              <a:fillRect/>
            </a:stretch>
          </p:blipFill>
          <p:spPr>
            <a:xfrm>
              <a:off x="23987" y="12699"/>
              <a:ext cx="4621228" cy="1131641"/>
            </a:xfrm>
            <a:custGeom>
              <a:avLst/>
              <a:gdLst/>
              <a:ahLst/>
              <a:cxnLst>
                <a:cxn ang="0">
                  <a:pos x="wd2" y="hd2"/>
                </a:cxn>
                <a:cxn ang="5400000">
                  <a:pos x="wd2" y="hd2"/>
                </a:cxn>
                <a:cxn ang="10800000">
                  <a:pos x="wd2" y="hd2"/>
                </a:cxn>
                <a:cxn ang="16200000">
                  <a:pos x="wd2" y="hd2"/>
                </a:cxn>
              </a:cxnLst>
              <a:rect l="0" t="0" r="r" b="b"/>
              <a:pathLst>
                <a:path w="21599" h="21182" extrusionOk="0">
                  <a:moveTo>
                    <a:pt x="11443" y="0"/>
                  </a:moveTo>
                  <a:cubicBezTo>
                    <a:pt x="11401" y="1"/>
                    <a:pt x="11367" y="409"/>
                    <a:pt x="11367" y="1033"/>
                  </a:cubicBezTo>
                  <a:cubicBezTo>
                    <a:pt x="11367" y="1845"/>
                    <a:pt x="11421" y="2130"/>
                    <a:pt x="11489" y="1686"/>
                  </a:cubicBezTo>
                  <a:cubicBezTo>
                    <a:pt x="11511" y="1547"/>
                    <a:pt x="11542" y="1551"/>
                    <a:pt x="11588" y="1701"/>
                  </a:cubicBezTo>
                  <a:cubicBezTo>
                    <a:pt x="11624" y="1821"/>
                    <a:pt x="11692" y="1872"/>
                    <a:pt x="11740" y="1813"/>
                  </a:cubicBezTo>
                  <a:cubicBezTo>
                    <a:pt x="11788" y="1753"/>
                    <a:pt x="11860" y="1784"/>
                    <a:pt x="11899" y="1887"/>
                  </a:cubicBezTo>
                  <a:cubicBezTo>
                    <a:pt x="11939" y="1989"/>
                    <a:pt x="12006" y="2019"/>
                    <a:pt x="12046" y="1954"/>
                  </a:cubicBezTo>
                  <a:cubicBezTo>
                    <a:pt x="12160" y="1767"/>
                    <a:pt x="12373" y="1739"/>
                    <a:pt x="12439" y="1902"/>
                  </a:cubicBezTo>
                  <a:cubicBezTo>
                    <a:pt x="12472" y="1983"/>
                    <a:pt x="12540" y="1967"/>
                    <a:pt x="12588" y="1865"/>
                  </a:cubicBezTo>
                  <a:cubicBezTo>
                    <a:pt x="12644" y="1744"/>
                    <a:pt x="12705" y="1747"/>
                    <a:pt x="12764" y="1872"/>
                  </a:cubicBezTo>
                  <a:cubicBezTo>
                    <a:pt x="12908" y="2179"/>
                    <a:pt x="13024" y="1717"/>
                    <a:pt x="13005" y="914"/>
                  </a:cubicBezTo>
                  <a:lnTo>
                    <a:pt x="12988" y="245"/>
                  </a:lnTo>
                  <a:lnTo>
                    <a:pt x="12682" y="201"/>
                  </a:lnTo>
                  <a:lnTo>
                    <a:pt x="12376" y="149"/>
                  </a:lnTo>
                  <a:lnTo>
                    <a:pt x="12393" y="758"/>
                  </a:lnTo>
                  <a:cubicBezTo>
                    <a:pt x="12414" y="1582"/>
                    <a:pt x="12301" y="1710"/>
                    <a:pt x="12233" y="936"/>
                  </a:cubicBezTo>
                  <a:cubicBezTo>
                    <a:pt x="12177" y="292"/>
                    <a:pt x="12028" y="-143"/>
                    <a:pt x="11940" y="74"/>
                  </a:cubicBezTo>
                  <a:cubicBezTo>
                    <a:pt x="11850" y="296"/>
                    <a:pt x="11519" y="344"/>
                    <a:pt x="11488" y="141"/>
                  </a:cubicBezTo>
                  <a:cubicBezTo>
                    <a:pt x="11473" y="44"/>
                    <a:pt x="11457" y="0"/>
                    <a:pt x="11443" y="0"/>
                  </a:cubicBezTo>
                  <a:close/>
                  <a:moveTo>
                    <a:pt x="11107" y="201"/>
                  </a:moveTo>
                  <a:cubicBezTo>
                    <a:pt x="11086" y="227"/>
                    <a:pt x="11058" y="279"/>
                    <a:pt x="11022" y="357"/>
                  </a:cubicBezTo>
                  <a:cubicBezTo>
                    <a:pt x="10964" y="480"/>
                    <a:pt x="10619" y="565"/>
                    <a:pt x="10178" y="565"/>
                  </a:cubicBezTo>
                  <a:lnTo>
                    <a:pt x="9432" y="565"/>
                  </a:lnTo>
                  <a:lnTo>
                    <a:pt x="9432" y="1248"/>
                  </a:lnTo>
                  <a:cubicBezTo>
                    <a:pt x="9432" y="1737"/>
                    <a:pt x="9451" y="1899"/>
                    <a:pt x="9497" y="1827"/>
                  </a:cubicBezTo>
                  <a:cubicBezTo>
                    <a:pt x="9533" y="1773"/>
                    <a:pt x="9636" y="1793"/>
                    <a:pt x="9727" y="1872"/>
                  </a:cubicBezTo>
                  <a:cubicBezTo>
                    <a:pt x="9818" y="1951"/>
                    <a:pt x="9925" y="1963"/>
                    <a:pt x="9965" y="1894"/>
                  </a:cubicBezTo>
                  <a:cubicBezTo>
                    <a:pt x="10055" y="1738"/>
                    <a:pt x="10747" y="1756"/>
                    <a:pt x="10812" y="1917"/>
                  </a:cubicBezTo>
                  <a:cubicBezTo>
                    <a:pt x="10839" y="1981"/>
                    <a:pt x="10930" y="1991"/>
                    <a:pt x="11016" y="1939"/>
                  </a:cubicBezTo>
                  <a:cubicBezTo>
                    <a:pt x="11166" y="1848"/>
                    <a:pt x="11174" y="1802"/>
                    <a:pt x="11174" y="995"/>
                  </a:cubicBezTo>
                  <a:cubicBezTo>
                    <a:pt x="11174" y="306"/>
                    <a:pt x="11171" y="121"/>
                    <a:pt x="11107" y="201"/>
                  </a:cubicBezTo>
                  <a:close/>
                  <a:moveTo>
                    <a:pt x="638" y="1939"/>
                  </a:moveTo>
                  <a:cubicBezTo>
                    <a:pt x="628" y="1930"/>
                    <a:pt x="615" y="1937"/>
                    <a:pt x="599" y="1961"/>
                  </a:cubicBezTo>
                  <a:cubicBezTo>
                    <a:pt x="557" y="2026"/>
                    <a:pt x="514" y="2080"/>
                    <a:pt x="503" y="2080"/>
                  </a:cubicBezTo>
                  <a:cubicBezTo>
                    <a:pt x="483" y="2080"/>
                    <a:pt x="514" y="2826"/>
                    <a:pt x="558" y="3395"/>
                  </a:cubicBezTo>
                  <a:cubicBezTo>
                    <a:pt x="598" y="3899"/>
                    <a:pt x="677" y="3385"/>
                    <a:pt x="677" y="2622"/>
                  </a:cubicBezTo>
                  <a:cubicBezTo>
                    <a:pt x="677" y="2148"/>
                    <a:pt x="668" y="1964"/>
                    <a:pt x="638" y="1939"/>
                  </a:cubicBezTo>
                  <a:close/>
                  <a:moveTo>
                    <a:pt x="16936" y="2102"/>
                  </a:moveTo>
                  <a:cubicBezTo>
                    <a:pt x="16919" y="2087"/>
                    <a:pt x="16902" y="2128"/>
                    <a:pt x="16878" y="2221"/>
                  </a:cubicBezTo>
                  <a:cubicBezTo>
                    <a:pt x="16832" y="2403"/>
                    <a:pt x="16801" y="2404"/>
                    <a:pt x="16748" y="2229"/>
                  </a:cubicBezTo>
                  <a:cubicBezTo>
                    <a:pt x="16694" y="2049"/>
                    <a:pt x="16670" y="2074"/>
                    <a:pt x="16633" y="2333"/>
                  </a:cubicBezTo>
                  <a:cubicBezTo>
                    <a:pt x="16590" y="2640"/>
                    <a:pt x="16082" y="2659"/>
                    <a:pt x="8753" y="2659"/>
                  </a:cubicBezTo>
                  <a:lnTo>
                    <a:pt x="918" y="2659"/>
                  </a:lnTo>
                  <a:lnTo>
                    <a:pt x="918" y="10571"/>
                  </a:lnTo>
                  <a:lnTo>
                    <a:pt x="918" y="18475"/>
                  </a:lnTo>
                  <a:lnTo>
                    <a:pt x="1541" y="18475"/>
                  </a:lnTo>
                  <a:cubicBezTo>
                    <a:pt x="2036" y="18475"/>
                    <a:pt x="2176" y="18535"/>
                    <a:pt x="2224" y="18765"/>
                  </a:cubicBezTo>
                  <a:cubicBezTo>
                    <a:pt x="2301" y="19137"/>
                    <a:pt x="2486" y="19137"/>
                    <a:pt x="2563" y="18765"/>
                  </a:cubicBezTo>
                  <a:cubicBezTo>
                    <a:pt x="2610" y="18539"/>
                    <a:pt x="2743" y="18475"/>
                    <a:pt x="3168" y="18475"/>
                  </a:cubicBezTo>
                  <a:cubicBezTo>
                    <a:pt x="3593" y="18475"/>
                    <a:pt x="3726" y="18539"/>
                    <a:pt x="3773" y="18765"/>
                  </a:cubicBezTo>
                  <a:cubicBezTo>
                    <a:pt x="3806" y="18924"/>
                    <a:pt x="3871" y="19055"/>
                    <a:pt x="3918" y="19055"/>
                  </a:cubicBezTo>
                  <a:cubicBezTo>
                    <a:pt x="3964" y="19055"/>
                    <a:pt x="4029" y="18924"/>
                    <a:pt x="4062" y="18765"/>
                  </a:cubicBezTo>
                  <a:cubicBezTo>
                    <a:pt x="4109" y="18539"/>
                    <a:pt x="4242" y="18475"/>
                    <a:pt x="4667" y="18475"/>
                  </a:cubicBezTo>
                  <a:cubicBezTo>
                    <a:pt x="5092" y="18475"/>
                    <a:pt x="5225" y="18539"/>
                    <a:pt x="5272" y="18765"/>
                  </a:cubicBezTo>
                  <a:cubicBezTo>
                    <a:pt x="5349" y="19137"/>
                    <a:pt x="5534" y="19137"/>
                    <a:pt x="5611" y="18765"/>
                  </a:cubicBezTo>
                  <a:cubicBezTo>
                    <a:pt x="5698" y="18346"/>
                    <a:pt x="6685" y="18346"/>
                    <a:pt x="6772" y="18765"/>
                  </a:cubicBezTo>
                  <a:cubicBezTo>
                    <a:pt x="6850" y="19137"/>
                    <a:pt x="7032" y="19137"/>
                    <a:pt x="7110" y="18765"/>
                  </a:cubicBezTo>
                  <a:cubicBezTo>
                    <a:pt x="7197" y="18345"/>
                    <a:pt x="8232" y="18345"/>
                    <a:pt x="8319" y="18765"/>
                  </a:cubicBezTo>
                  <a:cubicBezTo>
                    <a:pt x="8352" y="18924"/>
                    <a:pt x="8419" y="19055"/>
                    <a:pt x="8466" y="19055"/>
                  </a:cubicBezTo>
                  <a:cubicBezTo>
                    <a:pt x="8513" y="19055"/>
                    <a:pt x="8577" y="18924"/>
                    <a:pt x="8611" y="18765"/>
                  </a:cubicBezTo>
                  <a:cubicBezTo>
                    <a:pt x="8698" y="18345"/>
                    <a:pt x="9733" y="18345"/>
                    <a:pt x="9820" y="18765"/>
                  </a:cubicBezTo>
                  <a:cubicBezTo>
                    <a:pt x="9897" y="19136"/>
                    <a:pt x="10032" y="19136"/>
                    <a:pt x="10109" y="18765"/>
                  </a:cubicBezTo>
                  <a:cubicBezTo>
                    <a:pt x="10156" y="18539"/>
                    <a:pt x="10289" y="18475"/>
                    <a:pt x="10714" y="18475"/>
                  </a:cubicBezTo>
                  <a:cubicBezTo>
                    <a:pt x="11139" y="18475"/>
                    <a:pt x="11272" y="18539"/>
                    <a:pt x="11319" y="18765"/>
                  </a:cubicBezTo>
                  <a:cubicBezTo>
                    <a:pt x="11396" y="19136"/>
                    <a:pt x="11533" y="19136"/>
                    <a:pt x="11610" y="18765"/>
                  </a:cubicBezTo>
                  <a:cubicBezTo>
                    <a:pt x="11697" y="18345"/>
                    <a:pt x="12732" y="18345"/>
                    <a:pt x="12819" y="18765"/>
                  </a:cubicBezTo>
                  <a:cubicBezTo>
                    <a:pt x="12853" y="18924"/>
                    <a:pt x="12928" y="19055"/>
                    <a:pt x="12988" y="19055"/>
                  </a:cubicBezTo>
                  <a:cubicBezTo>
                    <a:pt x="13048" y="19055"/>
                    <a:pt x="13124" y="18924"/>
                    <a:pt x="13157" y="18765"/>
                  </a:cubicBezTo>
                  <a:cubicBezTo>
                    <a:pt x="13204" y="18539"/>
                    <a:pt x="13337" y="18475"/>
                    <a:pt x="13762" y="18475"/>
                  </a:cubicBezTo>
                  <a:cubicBezTo>
                    <a:pt x="14187" y="18475"/>
                    <a:pt x="14320" y="18539"/>
                    <a:pt x="14367" y="18765"/>
                  </a:cubicBezTo>
                  <a:cubicBezTo>
                    <a:pt x="14400" y="18924"/>
                    <a:pt x="14466" y="19055"/>
                    <a:pt x="14513" y="19055"/>
                  </a:cubicBezTo>
                  <a:cubicBezTo>
                    <a:pt x="14560" y="19055"/>
                    <a:pt x="14625" y="18924"/>
                    <a:pt x="14658" y="18765"/>
                  </a:cubicBezTo>
                  <a:cubicBezTo>
                    <a:pt x="14705" y="18539"/>
                    <a:pt x="14837" y="18475"/>
                    <a:pt x="15262" y="18475"/>
                  </a:cubicBezTo>
                  <a:cubicBezTo>
                    <a:pt x="15687" y="18475"/>
                    <a:pt x="15820" y="18539"/>
                    <a:pt x="15867" y="18765"/>
                  </a:cubicBezTo>
                  <a:cubicBezTo>
                    <a:pt x="15900" y="18924"/>
                    <a:pt x="15965" y="19055"/>
                    <a:pt x="16012" y="19055"/>
                  </a:cubicBezTo>
                  <a:cubicBezTo>
                    <a:pt x="16059" y="19055"/>
                    <a:pt x="16123" y="18924"/>
                    <a:pt x="16157" y="18765"/>
                  </a:cubicBezTo>
                  <a:cubicBezTo>
                    <a:pt x="16204" y="18539"/>
                    <a:pt x="16336" y="18475"/>
                    <a:pt x="16761" y="18475"/>
                  </a:cubicBezTo>
                  <a:cubicBezTo>
                    <a:pt x="17186" y="18475"/>
                    <a:pt x="17319" y="18539"/>
                    <a:pt x="17366" y="18765"/>
                  </a:cubicBezTo>
                  <a:cubicBezTo>
                    <a:pt x="17399" y="18924"/>
                    <a:pt x="17477" y="19055"/>
                    <a:pt x="17537" y="19055"/>
                  </a:cubicBezTo>
                  <a:cubicBezTo>
                    <a:pt x="17597" y="19055"/>
                    <a:pt x="17672" y="18924"/>
                    <a:pt x="17705" y="18765"/>
                  </a:cubicBezTo>
                  <a:cubicBezTo>
                    <a:pt x="17752" y="18539"/>
                    <a:pt x="17885" y="18475"/>
                    <a:pt x="18308" y="18475"/>
                  </a:cubicBezTo>
                  <a:cubicBezTo>
                    <a:pt x="18787" y="18475"/>
                    <a:pt x="18861" y="18527"/>
                    <a:pt x="18937" y="18861"/>
                  </a:cubicBezTo>
                  <a:cubicBezTo>
                    <a:pt x="19024" y="19242"/>
                    <a:pt x="19155" y="19153"/>
                    <a:pt x="19230" y="18668"/>
                  </a:cubicBezTo>
                  <a:cubicBezTo>
                    <a:pt x="19247" y="18560"/>
                    <a:pt x="19488" y="18475"/>
                    <a:pt x="19783" y="18475"/>
                  </a:cubicBezTo>
                  <a:cubicBezTo>
                    <a:pt x="20189" y="18475"/>
                    <a:pt x="20319" y="18540"/>
                    <a:pt x="20365" y="18765"/>
                  </a:cubicBezTo>
                  <a:cubicBezTo>
                    <a:pt x="20399" y="18924"/>
                    <a:pt x="20476" y="19055"/>
                    <a:pt x="20536" y="19055"/>
                  </a:cubicBezTo>
                  <a:cubicBezTo>
                    <a:pt x="20596" y="19055"/>
                    <a:pt x="20672" y="18924"/>
                    <a:pt x="20705" y="18765"/>
                  </a:cubicBezTo>
                  <a:cubicBezTo>
                    <a:pt x="20748" y="18555"/>
                    <a:pt x="20864" y="18475"/>
                    <a:pt x="21122" y="18475"/>
                  </a:cubicBezTo>
                  <a:lnTo>
                    <a:pt x="21478" y="18475"/>
                  </a:lnTo>
                  <a:lnTo>
                    <a:pt x="21478" y="10571"/>
                  </a:lnTo>
                  <a:lnTo>
                    <a:pt x="21478" y="2659"/>
                  </a:lnTo>
                  <a:lnTo>
                    <a:pt x="19256" y="2659"/>
                  </a:lnTo>
                  <a:cubicBezTo>
                    <a:pt x="17190" y="2659"/>
                    <a:pt x="17030" y="2632"/>
                    <a:pt x="16986" y="2318"/>
                  </a:cubicBezTo>
                  <a:cubicBezTo>
                    <a:pt x="16967" y="2184"/>
                    <a:pt x="16952" y="2118"/>
                    <a:pt x="16936" y="2102"/>
                  </a:cubicBezTo>
                  <a:close/>
                  <a:moveTo>
                    <a:pt x="619" y="9605"/>
                  </a:moveTo>
                  <a:cubicBezTo>
                    <a:pt x="535" y="9605"/>
                    <a:pt x="486" y="9731"/>
                    <a:pt x="469" y="9992"/>
                  </a:cubicBezTo>
                  <a:cubicBezTo>
                    <a:pt x="455" y="10204"/>
                    <a:pt x="421" y="10378"/>
                    <a:pt x="393" y="10378"/>
                  </a:cubicBezTo>
                  <a:cubicBezTo>
                    <a:pt x="365" y="10378"/>
                    <a:pt x="318" y="10204"/>
                    <a:pt x="289" y="9992"/>
                  </a:cubicBezTo>
                  <a:cubicBezTo>
                    <a:pt x="227" y="9531"/>
                    <a:pt x="69" y="9481"/>
                    <a:pt x="28" y="9910"/>
                  </a:cubicBezTo>
                  <a:cubicBezTo>
                    <a:pt x="10" y="10096"/>
                    <a:pt x="1" y="10376"/>
                    <a:pt x="0" y="10630"/>
                  </a:cubicBezTo>
                  <a:cubicBezTo>
                    <a:pt x="-1" y="10885"/>
                    <a:pt x="7" y="11112"/>
                    <a:pt x="24" y="11180"/>
                  </a:cubicBezTo>
                  <a:cubicBezTo>
                    <a:pt x="38" y="11235"/>
                    <a:pt x="193" y="11282"/>
                    <a:pt x="367" y="11284"/>
                  </a:cubicBezTo>
                  <a:cubicBezTo>
                    <a:pt x="706" y="11289"/>
                    <a:pt x="793" y="11041"/>
                    <a:pt x="688" y="10370"/>
                  </a:cubicBezTo>
                  <a:cubicBezTo>
                    <a:pt x="650" y="10127"/>
                    <a:pt x="650" y="9978"/>
                    <a:pt x="690" y="9821"/>
                  </a:cubicBezTo>
                  <a:cubicBezTo>
                    <a:pt x="730" y="9659"/>
                    <a:pt x="712" y="9605"/>
                    <a:pt x="619" y="9605"/>
                  </a:cubicBezTo>
                  <a:close/>
                  <a:moveTo>
                    <a:pt x="571" y="17413"/>
                  </a:moveTo>
                  <a:cubicBezTo>
                    <a:pt x="546" y="17427"/>
                    <a:pt x="522" y="17462"/>
                    <a:pt x="501" y="17532"/>
                  </a:cubicBezTo>
                  <a:cubicBezTo>
                    <a:pt x="419" y="17803"/>
                    <a:pt x="415" y="18704"/>
                    <a:pt x="493" y="19017"/>
                  </a:cubicBezTo>
                  <a:cubicBezTo>
                    <a:pt x="635" y="19581"/>
                    <a:pt x="759" y="18983"/>
                    <a:pt x="733" y="17873"/>
                  </a:cubicBezTo>
                  <a:cubicBezTo>
                    <a:pt x="725" y="17561"/>
                    <a:pt x="646" y="17371"/>
                    <a:pt x="571" y="17413"/>
                  </a:cubicBezTo>
                  <a:close/>
                  <a:moveTo>
                    <a:pt x="18998" y="19359"/>
                  </a:moveTo>
                  <a:cubicBezTo>
                    <a:pt x="18979" y="19341"/>
                    <a:pt x="18950" y="19352"/>
                    <a:pt x="18915" y="19389"/>
                  </a:cubicBezTo>
                  <a:cubicBezTo>
                    <a:pt x="18812" y="19497"/>
                    <a:pt x="18785" y="19918"/>
                    <a:pt x="18869" y="20124"/>
                  </a:cubicBezTo>
                  <a:cubicBezTo>
                    <a:pt x="18903" y="20210"/>
                    <a:pt x="18903" y="20329"/>
                    <a:pt x="18865" y="20511"/>
                  </a:cubicBezTo>
                  <a:cubicBezTo>
                    <a:pt x="18835" y="20656"/>
                    <a:pt x="18826" y="20873"/>
                    <a:pt x="18844" y="20993"/>
                  </a:cubicBezTo>
                  <a:cubicBezTo>
                    <a:pt x="18865" y="21124"/>
                    <a:pt x="18915" y="20888"/>
                    <a:pt x="18969" y="20407"/>
                  </a:cubicBezTo>
                  <a:cubicBezTo>
                    <a:pt x="19045" y="19726"/>
                    <a:pt x="19057" y="19412"/>
                    <a:pt x="18998" y="19359"/>
                  </a:cubicBezTo>
                  <a:close/>
                  <a:moveTo>
                    <a:pt x="6071" y="19441"/>
                  </a:moveTo>
                  <a:cubicBezTo>
                    <a:pt x="5956" y="19441"/>
                    <a:pt x="5872" y="19925"/>
                    <a:pt x="5952" y="20124"/>
                  </a:cubicBezTo>
                  <a:cubicBezTo>
                    <a:pt x="5982" y="20197"/>
                    <a:pt x="5981" y="20371"/>
                    <a:pt x="5951" y="20600"/>
                  </a:cubicBezTo>
                  <a:cubicBezTo>
                    <a:pt x="5924" y="20798"/>
                    <a:pt x="5900" y="21008"/>
                    <a:pt x="5900" y="21068"/>
                  </a:cubicBezTo>
                  <a:cubicBezTo>
                    <a:pt x="5900" y="21128"/>
                    <a:pt x="5968" y="21179"/>
                    <a:pt x="6051" y="21179"/>
                  </a:cubicBezTo>
                  <a:cubicBezTo>
                    <a:pt x="6170" y="21179"/>
                    <a:pt x="6195" y="21115"/>
                    <a:pt x="6171" y="20867"/>
                  </a:cubicBezTo>
                  <a:cubicBezTo>
                    <a:pt x="6155" y="20694"/>
                    <a:pt x="6164" y="20442"/>
                    <a:pt x="6192" y="20310"/>
                  </a:cubicBezTo>
                  <a:cubicBezTo>
                    <a:pt x="6267" y="19949"/>
                    <a:pt x="6197" y="19441"/>
                    <a:pt x="6071" y="19441"/>
                  </a:cubicBezTo>
                  <a:close/>
                  <a:moveTo>
                    <a:pt x="13766" y="19441"/>
                  </a:moveTo>
                  <a:cubicBezTo>
                    <a:pt x="13655" y="19441"/>
                    <a:pt x="13641" y="19520"/>
                    <a:pt x="13641" y="20184"/>
                  </a:cubicBezTo>
                  <a:cubicBezTo>
                    <a:pt x="13641" y="20590"/>
                    <a:pt x="13657" y="20982"/>
                    <a:pt x="13675" y="21053"/>
                  </a:cubicBezTo>
                  <a:cubicBezTo>
                    <a:pt x="13734" y="21288"/>
                    <a:pt x="13886" y="21183"/>
                    <a:pt x="13914" y="20889"/>
                  </a:cubicBezTo>
                  <a:cubicBezTo>
                    <a:pt x="13929" y="20730"/>
                    <a:pt x="13925" y="20451"/>
                    <a:pt x="13905" y="20265"/>
                  </a:cubicBezTo>
                  <a:cubicBezTo>
                    <a:pt x="13884" y="20080"/>
                    <a:pt x="13873" y="19819"/>
                    <a:pt x="13879" y="19686"/>
                  </a:cubicBezTo>
                  <a:cubicBezTo>
                    <a:pt x="13884" y="19546"/>
                    <a:pt x="13837" y="19441"/>
                    <a:pt x="13766" y="19441"/>
                  </a:cubicBezTo>
                  <a:close/>
                  <a:moveTo>
                    <a:pt x="11272" y="19471"/>
                  </a:moveTo>
                  <a:cubicBezTo>
                    <a:pt x="11245" y="19451"/>
                    <a:pt x="11206" y="19609"/>
                    <a:pt x="11152" y="19939"/>
                  </a:cubicBezTo>
                  <a:cubicBezTo>
                    <a:pt x="11075" y="20408"/>
                    <a:pt x="11075" y="20460"/>
                    <a:pt x="11154" y="20808"/>
                  </a:cubicBezTo>
                  <a:cubicBezTo>
                    <a:pt x="11301" y="21457"/>
                    <a:pt x="11372" y="21165"/>
                    <a:pt x="11332" y="20072"/>
                  </a:cubicBezTo>
                  <a:cubicBezTo>
                    <a:pt x="11318" y="19694"/>
                    <a:pt x="11300" y="19490"/>
                    <a:pt x="11272" y="19471"/>
                  </a:cubicBezTo>
                  <a:close/>
                  <a:moveTo>
                    <a:pt x="953" y="19478"/>
                  </a:moveTo>
                  <a:cubicBezTo>
                    <a:pt x="894" y="19511"/>
                    <a:pt x="846" y="19644"/>
                    <a:pt x="846" y="19768"/>
                  </a:cubicBezTo>
                  <a:cubicBezTo>
                    <a:pt x="846" y="19891"/>
                    <a:pt x="830" y="20055"/>
                    <a:pt x="810" y="20132"/>
                  </a:cubicBezTo>
                  <a:cubicBezTo>
                    <a:pt x="791" y="20208"/>
                    <a:pt x="792" y="20363"/>
                    <a:pt x="810" y="20481"/>
                  </a:cubicBezTo>
                  <a:cubicBezTo>
                    <a:pt x="829" y="20599"/>
                    <a:pt x="848" y="20765"/>
                    <a:pt x="851" y="20845"/>
                  </a:cubicBezTo>
                  <a:cubicBezTo>
                    <a:pt x="855" y="20924"/>
                    <a:pt x="861" y="21037"/>
                    <a:pt x="864" y="21097"/>
                  </a:cubicBezTo>
                  <a:cubicBezTo>
                    <a:pt x="868" y="21158"/>
                    <a:pt x="918" y="21176"/>
                    <a:pt x="977" y="21142"/>
                  </a:cubicBezTo>
                  <a:cubicBezTo>
                    <a:pt x="1096" y="21074"/>
                    <a:pt x="1137" y="20633"/>
                    <a:pt x="1091" y="19894"/>
                  </a:cubicBezTo>
                  <a:cubicBezTo>
                    <a:pt x="1068" y="19535"/>
                    <a:pt x="1033" y="19433"/>
                    <a:pt x="953" y="19478"/>
                  </a:cubicBezTo>
                  <a:close/>
                  <a:moveTo>
                    <a:pt x="3511" y="19478"/>
                  </a:moveTo>
                  <a:cubicBezTo>
                    <a:pt x="3493" y="19495"/>
                    <a:pt x="3470" y="19538"/>
                    <a:pt x="3441" y="19612"/>
                  </a:cubicBezTo>
                  <a:cubicBezTo>
                    <a:pt x="3395" y="19727"/>
                    <a:pt x="3391" y="19817"/>
                    <a:pt x="3428" y="19909"/>
                  </a:cubicBezTo>
                  <a:cubicBezTo>
                    <a:pt x="3457" y="19981"/>
                    <a:pt x="3482" y="20302"/>
                    <a:pt x="3482" y="20615"/>
                  </a:cubicBezTo>
                  <a:cubicBezTo>
                    <a:pt x="3482" y="20927"/>
                    <a:pt x="3503" y="21179"/>
                    <a:pt x="3530" y="21179"/>
                  </a:cubicBezTo>
                  <a:cubicBezTo>
                    <a:pt x="3556" y="21179"/>
                    <a:pt x="3578" y="20787"/>
                    <a:pt x="3578" y="20310"/>
                  </a:cubicBezTo>
                  <a:cubicBezTo>
                    <a:pt x="3578" y="19647"/>
                    <a:pt x="3567" y="19425"/>
                    <a:pt x="3511" y="19478"/>
                  </a:cubicBezTo>
                  <a:close/>
                  <a:moveTo>
                    <a:pt x="8659" y="19537"/>
                  </a:moveTo>
                  <a:cubicBezTo>
                    <a:pt x="8567" y="19537"/>
                    <a:pt x="8537" y="19639"/>
                    <a:pt x="8536" y="19961"/>
                  </a:cubicBezTo>
                  <a:cubicBezTo>
                    <a:pt x="8536" y="20194"/>
                    <a:pt x="8520" y="20450"/>
                    <a:pt x="8501" y="20525"/>
                  </a:cubicBezTo>
                  <a:cubicBezTo>
                    <a:pt x="8482" y="20601"/>
                    <a:pt x="8491" y="20779"/>
                    <a:pt x="8522" y="20927"/>
                  </a:cubicBezTo>
                  <a:cubicBezTo>
                    <a:pt x="8552" y="21074"/>
                    <a:pt x="8624" y="21174"/>
                    <a:pt x="8679" y="21142"/>
                  </a:cubicBezTo>
                  <a:cubicBezTo>
                    <a:pt x="8762" y="21095"/>
                    <a:pt x="8779" y="20945"/>
                    <a:pt x="8779" y="20310"/>
                  </a:cubicBezTo>
                  <a:cubicBezTo>
                    <a:pt x="8779" y="19615"/>
                    <a:pt x="8768" y="19537"/>
                    <a:pt x="8659" y="19537"/>
                  </a:cubicBezTo>
                  <a:close/>
                  <a:moveTo>
                    <a:pt x="16351" y="19537"/>
                  </a:moveTo>
                  <a:cubicBezTo>
                    <a:pt x="16254" y="19537"/>
                    <a:pt x="16227" y="19649"/>
                    <a:pt x="16214" y="20087"/>
                  </a:cubicBezTo>
                  <a:cubicBezTo>
                    <a:pt x="16205" y="20388"/>
                    <a:pt x="16210" y="20761"/>
                    <a:pt x="16225" y="20919"/>
                  </a:cubicBezTo>
                  <a:cubicBezTo>
                    <a:pt x="16241" y="21085"/>
                    <a:pt x="16299" y="21178"/>
                    <a:pt x="16362" y="21142"/>
                  </a:cubicBezTo>
                  <a:cubicBezTo>
                    <a:pt x="16455" y="21090"/>
                    <a:pt x="16472" y="20964"/>
                    <a:pt x="16472" y="20310"/>
                  </a:cubicBezTo>
                  <a:cubicBezTo>
                    <a:pt x="16472" y="19615"/>
                    <a:pt x="16460" y="19537"/>
                    <a:pt x="16351" y="19537"/>
                  </a:cubicBezTo>
                  <a:close/>
                  <a:moveTo>
                    <a:pt x="21478" y="19537"/>
                  </a:moveTo>
                  <a:cubicBezTo>
                    <a:pt x="21382" y="19537"/>
                    <a:pt x="21356" y="19649"/>
                    <a:pt x="21343" y="20087"/>
                  </a:cubicBezTo>
                  <a:cubicBezTo>
                    <a:pt x="21334" y="20388"/>
                    <a:pt x="21339" y="20761"/>
                    <a:pt x="21354" y="20919"/>
                  </a:cubicBezTo>
                  <a:cubicBezTo>
                    <a:pt x="21370" y="21085"/>
                    <a:pt x="21428" y="21178"/>
                    <a:pt x="21491" y="21142"/>
                  </a:cubicBezTo>
                  <a:cubicBezTo>
                    <a:pt x="21584" y="21090"/>
                    <a:pt x="21599" y="20964"/>
                    <a:pt x="21599" y="20310"/>
                  </a:cubicBezTo>
                  <a:cubicBezTo>
                    <a:pt x="21599" y="19615"/>
                    <a:pt x="21587" y="19537"/>
                    <a:pt x="21478" y="19537"/>
                  </a:cubicBezTo>
                  <a:close/>
                </a:path>
              </a:pathLst>
            </a:custGeom>
            <a:ln w="12700" cap="flat">
              <a:noFill/>
              <a:miter lim="400000"/>
            </a:ln>
            <a:effectLst/>
          </p:spPr>
        </p:pic>
      </p:grpSp>
      <p:sp>
        <p:nvSpPr>
          <p:cNvPr id="183" name="Shape 183"/>
          <p:cNvSpPr/>
          <p:nvPr/>
        </p:nvSpPr>
        <p:spPr>
          <a:xfrm>
            <a:off x="683493" y="2653029"/>
            <a:ext cx="3335687" cy="815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A cardiac cycle time is a whole period of one human heart sound include S1-S2 and S2-S1</a:t>
            </a:r>
          </a:p>
        </p:txBody>
      </p:sp>
      <p:sp>
        <p:nvSpPr>
          <p:cNvPr id="8"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fig1.png"/>
          <p:cNvPicPr>
            <a:picLocks noChangeAspect="1"/>
          </p:cNvPicPr>
          <p:nvPr/>
        </p:nvPicPr>
        <p:blipFill>
          <a:blip r:embed="rId2">
            <a:extLst/>
          </a:blip>
          <a:srcRect l="3049" t="3049" r="3049" b="3049"/>
          <a:stretch>
            <a:fillRect/>
          </a:stretch>
        </p:blipFill>
        <p:spPr>
          <a:xfrm>
            <a:off x="4887497" y="2253174"/>
            <a:ext cx="4295482" cy="3123988"/>
          </a:xfrm>
          <a:prstGeom prst="rect">
            <a:avLst/>
          </a:prstGeom>
          <a:ln w="12700">
            <a:miter lim="400000"/>
          </a:ln>
        </p:spPr>
      </p:pic>
      <p:pic>
        <p:nvPicPr>
          <p:cNvPr id="187" name="pasted-image.png"/>
          <p:cNvPicPr>
            <a:picLocks noChangeAspect="1"/>
          </p:cNvPicPr>
          <p:nvPr/>
        </p:nvPicPr>
        <p:blipFill>
          <a:blip r:embed="rId3">
            <a:extLst/>
          </a:blip>
          <a:srcRect l="9585" t="2716" r="12460" b="4771"/>
          <a:stretch>
            <a:fillRect/>
          </a:stretch>
        </p:blipFill>
        <p:spPr>
          <a:xfrm>
            <a:off x="2846522" y="3602405"/>
            <a:ext cx="2231637" cy="1810285"/>
          </a:xfrm>
          <a:custGeom>
            <a:avLst/>
            <a:gdLst/>
            <a:ahLst/>
            <a:cxnLst>
              <a:cxn ang="0">
                <a:pos x="wd2" y="hd2"/>
              </a:cxn>
              <a:cxn ang="5400000">
                <a:pos x="wd2" y="hd2"/>
              </a:cxn>
              <a:cxn ang="10800000">
                <a:pos x="wd2" y="hd2"/>
              </a:cxn>
              <a:cxn ang="16200000">
                <a:pos x="wd2" y="hd2"/>
              </a:cxn>
            </a:cxnLst>
            <a:rect l="0" t="0" r="r" b="b"/>
            <a:pathLst>
              <a:path w="21564" h="21598" extrusionOk="0">
                <a:moveTo>
                  <a:pt x="2640" y="7"/>
                </a:moveTo>
                <a:cubicBezTo>
                  <a:pt x="2578" y="33"/>
                  <a:pt x="2580" y="154"/>
                  <a:pt x="2613" y="466"/>
                </a:cubicBezTo>
                <a:cubicBezTo>
                  <a:pt x="2643" y="738"/>
                  <a:pt x="2637" y="1052"/>
                  <a:pt x="2602" y="1167"/>
                </a:cubicBezTo>
                <a:cubicBezTo>
                  <a:pt x="2542" y="1360"/>
                  <a:pt x="2524" y="1363"/>
                  <a:pt x="2341" y="1157"/>
                </a:cubicBezTo>
                <a:cubicBezTo>
                  <a:pt x="2154" y="948"/>
                  <a:pt x="2131" y="945"/>
                  <a:pt x="1950" y="1148"/>
                </a:cubicBezTo>
                <a:cubicBezTo>
                  <a:pt x="1774" y="1344"/>
                  <a:pt x="1754" y="1343"/>
                  <a:pt x="1670" y="1157"/>
                </a:cubicBezTo>
                <a:cubicBezTo>
                  <a:pt x="1585" y="970"/>
                  <a:pt x="1566" y="969"/>
                  <a:pt x="1440" y="1157"/>
                </a:cubicBezTo>
                <a:cubicBezTo>
                  <a:pt x="1156" y="1580"/>
                  <a:pt x="1835" y="2037"/>
                  <a:pt x="2215" y="1678"/>
                </a:cubicBezTo>
                <a:cubicBezTo>
                  <a:pt x="2283" y="1614"/>
                  <a:pt x="2406" y="1592"/>
                  <a:pt x="2487" y="1631"/>
                </a:cubicBezTo>
                <a:cubicBezTo>
                  <a:pt x="2600" y="1684"/>
                  <a:pt x="2630" y="1937"/>
                  <a:pt x="2629" y="2720"/>
                </a:cubicBezTo>
                <a:cubicBezTo>
                  <a:pt x="2627" y="3822"/>
                  <a:pt x="2589" y="4014"/>
                  <a:pt x="2402" y="3823"/>
                </a:cubicBezTo>
                <a:cubicBezTo>
                  <a:pt x="2246" y="3663"/>
                  <a:pt x="1581" y="3714"/>
                  <a:pt x="1432" y="3899"/>
                </a:cubicBezTo>
                <a:cubicBezTo>
                  <a:pt x="1217" y="4165"/>
                  <a:pt x="1408" y="4425"/>
                  <a:pt x="1812" y="4410"/>
                </a:cubicBezTo>
                <a:cubicBezTo>
                  <a:pt x="2020" y="4403"/>
                  <a:pt x="2244" y="4342"/>
                  <a:pt x="2310" y="4278"/>
                </a:cubicBezTo>
                <a:cubicBezTo>
                  <a:pt x="2548" y="4047"/>
                  <a:pt x="2632" y="4331"/>
                  <a:pt x="2629" y="5357"/>
                </a:cubicBezTo>
                <a:cubicBezTo>
                  <a:pt x="2626" y="6431"/>
                  <a:pt x="2585" y="6595"/>
                  <a:pt x="2341" y="6408"/>
                </a:cubicBezTo>
                <a:cubicBezTo>
                  <a:pt x="2256" y="6343"/>
                  <a:pt x="2146" y="6348"/>
                  <a:pt x="2069" y="6427"/>
                </a:cubicBezTo>
                <a:cubicBezTo>
                  <a:pt x="1977" y="6521"/>
                  <a:pt x="1899" y="6517"/>
                  <a:pt x="1793" y="6408"/>
                </a:cubicBezTo>
                <a:cubicBezTo>
                  <a:pt x="1578" y="6188"/>
                  <a:pt x="1321" y="6350"/>
                  <a:pt x="1359" y="6683"/>
                </a:cubicBezTo>
                <a:cubicBezTo>
                  <a:pt x="1394" y="6984"/>
                  <a:pt x="1761" y="7131"/>
                  <a:pt x="1973" y="6929"/>
                </a:cubicBezTo>
                <a:cubicBezTo>
                  <a:pt x="2039" y="6867"/>
                  <a:pt x="2204" y="6853"/>
                  <a:pt x="2341" y="6896"/>
                </a:cubicBezTo>
                <a:cubicBezTo>
                  <a:pt x="2578" y="6971"/>
                  <a:pt x="2591" y="7022"/>
                  <a:pt x="2613" y="7957"/>
                </a:cubicBezTo>
                <a:cubicBezTo>
                  <a:pt x="2641" y="9082"/>
                  <a:pt x="2599" y="9339"/>
                  <a:pt x="2414" y="9150"/>
                </a:cubicBezTo>
                <a:cubicBezTo>
                  <a:pt x="2346" y="9080"/>
                  <a:pt x="2089" y="9029"/>
                  <a:pt x="1843" y="9041"/>
                </a:cubicBezTo>
                <a:cubicBezTo>
                  <a:pt x="1435" y="9060"/>
                  <a:pt x="1394" y="9092"/>
                  <a:pt x="1394" y="9372"/>
                </a:cubicBezTo>
                <a:cubicBezTo>
                  <a:pt x="1394" y="9641"/>
                  <a:pt x="1442" y="9684"/>
                  <a:pt x="1774" y="9718"/>
                </a:cubicBezTo>
                <a:cubicBezTo>
                  <a:pt x="1983" y="9739"/>
                  <a:pt x="2219" y="9692"/>
                  <a:pt x="2295" y="9614"/>
                </a:cubicBezTo>
                <a:cubicBezTo>
                  <a:pt x="2549" y="9354"/>
                  <a:pt x="2629" y="9617"/>
                  <a:pt x="2629" y="10670"/>
                </a:cubicBezTo>
                <a:cubicBezTo>
                  <a:pt x="2629" y="11733"/>
                  <a:pt x="2562" y="11937"/>
                  <a:pt x="2261" y="11773"/>
                </a:cubicBezTo>
                <a:cubicBezTo>
                  <a:pt x="1746" y="11493"/>
                  <a:pt x="1172" y="11750"/>
                  <a:pt x="1436" y="12142"/>
                </a:cubicBezTo>
                <a:cubicBezTo>
                  <a:pt x="1515" y="12261"/>
                  <a:pt x="1727" y="12314"/>
                  <a:pt x="2073" y="12299"/>
                </a:cubicBezTo>
                <a:lnTo>
                  <a:pt x="2590" y="12275"/>
                </a:lnTo>
                <a:lnTo>
                  <a:pt x="2613" y="13317"/>
                </a:lnTo>
                <a:cubicBezTo>
                  <a:pt x="2626" y="13923"/>
                  <a:pt x="2588" y="14426"/>
                  <a:pt x="2525" y="14519"/>
                </a:cubicBezTo>
                <a:cubicBezTo>
                  <a:pt x="2448" y="14634"/>
                  <a:pt x="2446" y="14729"/>
                  <a:pt x="2521" y="14841"/>
                </a:cubicBezTo>
                <a:cubicBezTo>
                  <a:pt x="2627" y="14999"/>
                  <a:pt x="2676" y="16859"/>
                  <a:pt x="2579" y="17052"/>
                </a:cubicBezTo>
                <a:cubicBezTo>
                  <a:pt x="2551" y="17108"/>
                  <a:pt x="2436" y="17090"/>
                  <a:pt x="2322" y="17015"/>
                </a:cubicBezTo>
                <a:cubicBezTo>
                  <a:pt x="2152" y="16902"/>
                  <a:pt x="2092" y="16921"/>
                  <a:pt x="2011" y="17100"/>
                </a:cubicBezTo>
                <a:cubicBezTo>
                  <a:pt x="1916" y="17310"/>
                  <a:pt x="1906" y="17307"/>
                  <a:pt x="1781" y="17095"/>
                </a:cubicBezTo>
                <a:cubicBezTo>
                  <a:pt x="1605" y="16797"/>
                  <a:pt x="1317" y="16943"/>
                  <a:pt x="1359" y="17308"/>
                </a:cubicBezTo>
                <a:cubicBezTo>
                  <a:pt x="1384" y="17523"/>
                  <a:pt x="1468" y="17595"/>
                  <a:pt x="1724" y="17625"/>
                </a:cubicBezTo>
                <a:cubicBezTo>
                  <a:pt x="1906" y="17647"/>
                  <a:pt x="2117" y="17597"/>
                  <a:pt x="2195" y="17516"/>
                </a:cubicBezTo>
                <a:cubicBezTo>
                  <a:pt x="2482" y="17222"/>
                  <a:pt x="2647" y="17477"/>
                  <a:pt x="2629" y="18184"/>
                </a:cubicBezTo>
                <a:cubicBezTo>
                  <a:pt x="2619" y="18549"/>
                  <a:pt x="2642" y="18913"/>
                  <a:pt x="2682" y="18994"/>
                </a:cubicBezTo>
                <a:cubicBezTo>
                  <a:pt x="2723" y="19075"/>
                  <a:pt x="2706" y="19222"/>
                  <a:pt x="2640" y="19320"/>
                </a:cubicBezTo>
                <a:cubicBezTo>
                  <a:pt x="2574" y="19419"/>
                  <a:pt x="2543" y="19582"/>
                  <a:pt x="2575" y="19685"/>
                </a:cubicBezTo>
                <a:cubicBezTo>
                  <a:pt x="2640" y="19895"/>
                  <a:pt x="2660" y="19899"/>
                  <a:pt x="2882" y="19794"/>
                </a:cubicBezTo>
                <a:cubicBezTo>
                  <a:pt x="3060" y="19710"/>
                  <a:pt x="3095" y="19310"/>
                  <a:pt x="2936" y="19188"/>
                </a:cubicBezTo>
                <a:cubicBezTo>
                  <a:pt x="2864" y="19133"/>
                  <a:pt x="2867" y="19056"/>
                  <a:pt x="2947" y="18937"/>
                </a:cubicBezTo>
                <a:cubicBezTo>
                  <a:pt x="3045" y="18791"/>
                  <a:pt x="4474" y="18762"/>
                  <a:pt x="12136" y="18762"/>
                </a:cubicBezTo>
                <a:cubicBezTo>
                  <a:pt x="18026" y="18762"/>
                  <a:pt x="21227" y="18805"/>
                  <a:pt x="21267" y="18885"/>
                </a:cubicBezTo>
                <a:cubicBezTo>
                  <a:pt x="21371" y="19093"/>
                  <a:pt x="21516" y="19017"/>
                  <a:pt x="21516" y="18757"/>
                </a:cubicBezTo>
                <a:cubicBezTo>
                  <a:pt x="21516" y="18516"/>
                  <a:pt x="21449" y="18511"/>
                  <a:pt x="18916" y="18511"/>
                </a:cubicBezTo>
                <a:cubicBezTo>
                  <a:pt x="16688" y="18511"/>
                  <a:pt x="16308" y="18486"/>
                  <a:pt x="16258" y="18326"/>
                </a:cubicBezTo>
                <a:cubicBezTo>
                  <a:pt x="16170" y="18041"/>
                  <a:pt x="16389" y="17799"/>
                  <a:pt x="16676" y="17867"/>
                </a:cubicBezTo>
                <a:cubicBezTo>
                  <a:pt x="16848" y="17908"/>
                  <a:pt x="16973" y="17850"/>
                  <a:pt x="17064" y="17696"/>
                </a:cubicBezTo>
                <a:cubicBezTo>
                  <a:pt x="17217" y="17436"/>
                  <a:pt x="17092" y="17452"/>
                  <a:pt x="19545" y="17422"/>
                </a:cubicBezTo>
                <a:cubicBezTo>
                  <a:pt x="20724" y="17407"/>
                  <a:pt x="21416" y="17353"/>
                  <a:pt x="21416" y="17275"/>
                </a:cubicBezTo>
                <a:cubicBezTo>
                  <a:pt x="21416" y="17196"/>
                  <a:pt x="20783" y="17156"/>
                  <a:pt x="19675" y="17161"/>
                </a:cubicBezTo>
                <a:cubicBezTo>
                  <a:pt x="17729" y="17170"/>
                  <a:pt x="17412" y="17069"/>
                  <a:pt x="17466" y="16456"/>
                </a:cubicBezTo>
                <a:cubicBezTo>
                  <a:pt x="17482" y="16283"/>
                  <a:pt x="17453" y="15937"/>
                  <a:pt x="17401" y="15689"/>
                </a:cubicBezTo>
                <a:cubicBezTo>
                  <a:pt x="17349" y="15441"/>
                  <a:pt x="17309" y="15108"/>
                  <a:pt x="17313" y="14950"/>
                </a:cubicBezTo>
                <a:cubicBezTo>
                  <a:pt x="17317" y="14792"/>
                  <a:pt x="17277" y="14569"/>
                  <a:pt x="17225" y="14448"/>
                </a:cubicBezTo>
                <a:cubicBezTo>
                  <a:pt x="17162" y="14304"/>
                  <a:pt x="17167" y="14179"/>
                  <a:pt x="17240" y="14088"/>
                </a:cubicBezTo>
                <a:cubicBezTo>
                  <a:pt x="17321" y="13988"/>
                  <a:pt x="17318" y="13901"/>
                  <a:pt x="17225" y="13762"/>
                </a:cubicBezTo>
                <a:cubicBezTo>
                  <a:pt x="17154" y="13657"/>
                  <a:pt x="17130" y="13572"/>
                  <a:pt x="17171" y="13572"/>
                </a:cubicBezTo>
                <a:cubicBezTo>
                  <a:pt x="17212" y="13572"/>
                  <a:pt x="17199" y="13501"/>
                  <a:pt x="17144" y="13416"/>
                </a:cubicBezTo>
                <a:cubicBezTo>
                  <a:pt x="17050" y="13270"/>
                  <a:pt x="17125" y="12767"/>
                  <a:pt x="17228" y="12853"/>
                </a:cubicBezTo>
                <a:cubicBezTo>
                  <a:pt x="17255" y="12875"/>
                  <a:pt x="17405" y="12769"/>
                  <a:pt x="17562" y="12616"/>
                </a:cubicBezTo>
                <a:cubicBezTo>
                  <a:pt x="17719" y="12463"/>
                  <a:pt x="17949" y="12336"/>
                  <a:pt x="18076" y="12336"/>
                </a:cubicBezTo>
                <a:cubicBezTo>
                  <a:pt x="18333" y="12336"/>
                  <a:pt x="18440" y="12206"/>
                  <a:pt x="18337" y="12014"/>
                </a:cubicBezTo>
                <a:cubicBezTo>
                  <a:pt x="18283" y="11914"/>
                  <a:pt x="17670" y="11862"/>
                  <a:pt x="17670" y="11958"/>
                </a:cubicBezTo>
                <a:cubicBezTo>
                  <a:pt x="17670" y="12069"/>
                  <a:pt x="17102" y="12043"/>
                  <a:pt x="17067" y="11929"/>
                </a:cubicBezTo>
                <a:cubicBezTo>
                  <a:pt x="16920" y="11440"/>
                  <a:pt x="16591" y="7719"/>
                  <a:pt x="16615" y="6801"/>
                </a:cubicBezTo>
                <a:cubicBezTo>
                  <a:pt x="16630" y="6190"/>
                  <a:pt x="16614" y="6144"/>
                  <a:pt x="16412" y="6181"/>
                </a:cubicBezTo>
                <a:cubicBezTo>
                  <a:pt x="16204" y="6219"/>
                  <a:pt x="16193" y="6293"/>
                  <a:pt x="16155" y="7767"/>
                </a:cubicBezTo>
                <a:cubicBezTo>
                  <a:pt x="16119" y="9142"/>
                  <a:pt x="16098" y="9773"/>
                  <a:pt x="16040" y="11191"/>
                </a:cubicBezTo>
                <a:cubicBezTo>
                  <a:pt x="16027" y="11497"/>
                  <a:pt x="15953" y="11632"/>
                  <a:pt x="15725" y="11778"/>
                </a:cubicBezTo>
                <a:cubicBezTo>
                  <a:pt x="15562" y="11882"/>
                  <a:pt x="15396" y="11960"/>
                  <a:pt x="15353" y="11948"/>
                </a:cubicBezTo>
                <a:cubicBezTo>
                  <a:pt x="15199" y="11906"/>
                  <a:pt x="14749" y="12195"/>
                  <a:pt x="14694" y="12374"/>
                </a:cubicBezTo>
                <a:cubicBezTo>
                  <a:pt x="14560" y="12805"/>
                  <a:pt x="15046" y="12832"/>
                  <a:pt x="15204" y="12403"/>
                </a:cubicBezTo>
                <a:cubicBezTo>
                  <a:pt x="15311" y="12111"/>
                  <a:pt x="15324" y="12110"/>
                  <a:pt x="15622" y="12294"/>
                </a:cubicBezTo>
                <a:lnTo>
                  <a:pt x="15932" y="12483"/>
                </a:lnTo>
                <a:lnTo>
                  <a:pt x="15875" y="13923"/>
                </a:lnTo>
                <a:cubicBezTo>
                  <a:pt x="15799" y="15883"/>
                  <a:pt x="15728" y="16550"/>
                  <a:pt x="15560" y="16877"/>
                </a:cubicBezTo>
                <a:cubicBezTo>
                  <a:pt x="15421" y="17149"/>
                  <a:pt x="15382" y="17152"/>
                  <a:pt x="13532" y="17152"/>
                </a:cubicBezTo>
                <a:cubicBezTo>
                  <a:pt x="12228" y="17152"/>
                  <a:pt x="11620" y="17112"/>
                  <a:pt x="11572" y="17015"/>
                </a:cubicBezTo>
                <a:cubicBezTo>
                  <a:pt x="11533" y="16937"/>
                  <a:pt x="11485" y="16590"/>
                  <a:pt x="11465" y="16243"/>
                </a:cubicBezTo>
                <a:cubicBezTo>
                  <a:pt x="11444" y="15895"/>
                  <a:pt x="11407" y="15415"/>
                  <a:pt x="11384" y="15177"/>
                </a:cubicBezTo>
                <a:cubicBezTo>
                  <a:pt x="11361" y="14940"/>
                  <a:pt x="11316" y="14190"/>
                  <a:pt x="11280" y="13511"/>
                </a:cubicBezTo>
                <a:cubicBezTo>
                  <a:pt x="11245" y="12831"/>
                  <a:pt x="11195" y="11999"/>
                  <a:pt x="11173" y="11659"/>
                </a:cubicBezTo>
                <a:cubicBezTo>
                  <a:pt x="11120" y="10833"/>
                  <a:pt x="11131" y="9467"/>
                  <a:pt x="11192" y="9344"/>
                </a:cubicBezTo>
                <a:cubicBezTo>
                  <a:pt x="11219" y="9290"/>
                  <a:pt x="11287" y="9278"/>
                  <a:pt x="11342" y="9320"/>
                </a:cubicBezTo>
                <a:cubicBezTo>
                  <a:pt x="11397" y="9363"/>
                  <a:pt x="11549" y="9273"/>
                  <a:pt x="11679" y="9121"/>
                </a:cubicBezTo>
                <a:cubicBezTo>
                  <a:pt x="11844" y="8930"/>
                  <a:pt x="11998" y="8866"/>
                  <a:pt x="12178" y="8908"/>
                </a:cubicBezTo>
                <a:cubicBezTo>
                  <a:pt x="12395" y="8960"/>
                  <a:pt x="12433" y="8930"/>
                  <a:pt x="12408" y="8719"/>
                </a:cubicBezTo>
                <a:cubicBezTo>
                  <a:pt x="12386" y="8538"/>
                  <a:pt x="12300" y="8460"/>
                  <a:pt x="12097" y="8449"/>
                </a:cubicBezTo>
                <a:cubicBezTo>
                  <a:pt x="11942" y="8441"/>
                  <a:pt x="11793" y="8479"/>
                  <a:pt x="11767" y="8530"/>
                </a:cubicBezTo>
                <a:cubicBezTo>
                  <a:pt x="11742" y="8580"/>
                  <a:pt x="11660" y="8590"/>
                  <a:pt x="11583" y="8553"/>
                </a:cubicBezTo>
                <a:cubicBezTo>
                  <a:pt x="11505" y="8516"/>
                  <a:pt x="11393" y="8604"/>
                  <a:pt x="11326" y="8757"/>
                </a:cubicBezTo>
                <a:cubicBezTo>
                  <a:pt x="11139" y="9191"/>
                  <a:pt x="11056" y="8899"/>
                  <a:pt x="10993" y="7583"/>
                </a:cubicBezTo>
                <a:cubicBezTo>
                  <a:pt x="10960" y="6903"/>
                  <a:pt x="10901" y="5708"/>
                  <a:pt x="10862" y="4926"/>
                </a:cubicBezTo>
                <a:cubicBezTo>
                  <a:pt x="10824" y="4145"/>
                  <a:pt x="10793" y="3071"/>
                  <a:pt x="10793" y="2545"/>
                </a:cubicBezTo>
                <a:cubicBezTo>
                  <a:pt x="10794" y="1632"/>
                  <a:pt x="10783" y="1588"/>
                  <a:pt x="10567" y="1588"/>
                </a:cubicBezTo>
                <a:cubicBezTo>
                  <a:pt x="10283" y="1588"/>
                  <a:pt x="10175" y="1793"/>
                  <a:pt x="10333" y="2029"/>
                </a:cubicBezTo>
                <a:cubicBezTo>
                  <a:pt x="10413" y="2147"/>
                  <a:pt x="10432" y="2390"/>
                  <a:pt x="10387" y="2734"/>
                </a:cubicBezTo>
                <a:cubicBezTo>
                  <a:pt x="10349" y="3022"/>
                  <a:pt x="10302" y="4147"/>
                  <a:pt x="10280" y="5234"/>
                </a:cubicBezTo>
                <a:cubicBezTo>
                  <a:pt x="10257" y="6321"/>
                  <a:pt x="10211" y="7682"/>
                  <a:pt x="10180" y="8260"/>
                </a:cubicBezTo>
                <a:cubicBezTo>
                  <a:pt x="10148" y="8837"/>
                  <a:pt x="10100" y="9895"/>
                  <a:pt x="10072" y="10608"/>
                </a:cubicBezTo>
                <a:cubicBezTo>
                  <a:pt x="9901" y="15071"/>
                  <a:pt x="9914" y="14920"/>
                  <a:pt x="9689" y="14690"/>
                </a:cubicBezTo>
                <a:cubicBezTo>
                  <a:pt x="9612" y="14611"/>
                  <a:pt x="9523" y="14596"/>
                  <a:pt x="9493" y="14657"/>
                </a:cubicBezTo>
                <a:cubicBezTo>
                  <a:pt x="9356" y="14932"/>
                  <a:pt x="8834" y="14665"/>
                  <a:pt x="8834" y="14320"/>
                </a:cubicBezTo>
                <a:cubicBezTo>
                  <a:pt x="8834" y="14197"/>
                  <a:pt x="8770" y="14033"/>
                  <a:pt x="8696" y="13956"/>
                </a:cubicBezTo>
                <a:cubicBezTo>
                  <a:pt x="8619" y="13877"/>
                  <a:pt x="8581" y="13684"/>
                  <a:pt x="8607" y="13511"/>
                </a:cubicBezTo>
                <a:cubicBezTo>
                  <a:pt x="8640" y="13300"/>
                  <a:pt x="8604" y="13177"/>
                  <a:pt x="8489" y="13122"/>
                </a:cubicBezTo>
                <a:cubicBezTo>
                  <a:pt x="8255" y="13011"/>
                  <a:pt x="8093" y="13252"/>
                  <a:pt x="8067" y="13752"/>
                </a:cubicBezTo>
                <a:cubicBezTo>
                  <a:pt x="8055" y="13985"/>
                  <a:pt x="7993" y="14610"/>
                  <a:pt x="7929" y="15140"/>
                </a:cubicBezTo>
                <a:cubicBezTo>
                  <a:pt x="7865" y="15669"/>
                  <a:pt x="7802" y="16201"/>
                  <a:pt x="7791" y="16319"/>
                </a:cubicBezTo>
                <a:cubicBezTo>
                  <a:pt x="7779" y="16437"/>
                  <a:pt x="7664" y="16672"/>
                  <a:pt x="7534" y="16844"/>
                </a:cubicBezTo>
                <a:lnTo>
                  <a:pt x="7296" y="17157"/>
                </a:lnTo>
                <a:lnTo>
                  <a:pt x="5144" y="17123"/>
                </a:lnTo>
                <a:lnTo>
                  <a:pt x="2989" y="17090"/>
                </a:lnTo>
                <a:lnTo>
                  <a:pt x="2939" y="8572"/>
                </a:lnTo>
                <a:cubicBezTo>
                  <a:pt x="2894" y="755"/>
                  <a:pt x="2877" y="43"/>
                  <a:pt x="2725" y="7"/>
                </a:cubicBezTo>
                <a:cubicBezTo>
                  <a:pt x="2690" y="-2"/>
                  <a:pt x="2661" y="-2"/>
                  <a:pt x="2640" y="7"/>
                </a:cubicBezTo>
                <a:close/>
                <a:moveTo>
                  <a:pt x="270" y="6792"/>
                </a:moveTo>
                <a:cubicBezTo>
                  <a:pt x="134" y="6789"/>
                  <a:pt x="44" y="6968"/>
                  <a:pt x="44" y="7280"/>
                </a:cubicBezTo>
                <a:cubicBezTo>
                  <a:pt x="44" y="7446"/>
                  <a:pt x="47" y="7748"/>
                  <a:pt x="48" y="7952"/>
                </a:cubicBezTo>
                <a:cubicBezTo>
                  <a:pt x="48" y="8156"/>
                  <a:pt x="45" y="8514"/>
                  <a:pt x="40" y="8752"/>
                </a:cubicBezTo>
                <a:cubicBezTo>
                  <a:pt x="35" y="8990"/>
                  <a:pt x="39" y="9495"/>
                  <a:pt x="52" y="9874"/>
                </a:cubicBezTo>
                <a:cubicBezTo>
                  <a:pt x="65" y="10253"/>
                  <a:pt x="48" y="10626"/>
                  <a:pt x="9" y="10703"/>
                </a:cubicBezTo>
                <a:cubicBezTo>
                  <a:pt x="-31" y="10784"/>
                  <a:pt x="55" y="10916"/>
                  <a:pt x="217" y="11020"/>
                </a:cubicBezTo>
                <a:cubicBezTo>
                  <a:pt x="531" y="11224"/>
                  <a:pt x="709" y="11165"/>
                  <a:pt x="539" y="10911"/>
                </a:cubicBezTo>
                <a:cubicBezTo>
                  <a:pt x="473" y="10814"/>
                  <a:pt x="464" y="10672"/>
                  <a:pt x="512" y="10580"/>
                </a:cubicBezTo>
                <a:cubicBezTo>
                  <a:pt x="604" y="10404"/>
                  <a:pt x="647" y="9912"/>
                  <a:pt x="635" y="9249"/>
                </a:cubicBezTo>
                <a:cubicBezTo>
                  <a:pt x="630" y="9012"/>
                  <a:pt x="621" y="8407"/>
                  <a:pt x="612" y="7905"/>
                </a:cubicBezTo>
                <a:cubicBezTo>
                  <a:pt x="598" y="7190"/>
                  <a:pt x="558" y="6958"/>
                  <a:pt x="424" y="6853"/>
                </a:cubicBezTo>
                <a:cubicBezTo>
                  <a:pt x="369" y="6811"/>
                  <a:pt x="316" y="6793"/>
                  <a:pt x="270" y="6792"/>
                </a:cubicBezTo>
                <a:close/>
                <a:moveTo>
                  <a:pt x="9620" y="8411"/>
                </a:moveTo>
                <a:cubicBezTo>
                  <a:pt x="9253" y="8356"/>
                  <a:pt x="8428" y="8943"/>
                  <a:pt x="8577" y="9240"/>
                </a:cubicBezTo>
                <a:cubicBezTo>
                  <a:pt x="8687" y="9460"/>
                  <a:pt x="8920" y="9386"/>
                  <a:pt x="9083" y="9079"/>
                </a:cubicBezTo>
                <a:cubicBezTo>
                  <a:pt x="9193" y="8871"/>
                  <a:pt x="9302" y="8807"/>
                  <a:pt x="9470" y="8847"/>
                </a:cubicBezTo>
                <a:cubicBezTo>
                  <a:pt x="9737" y="8910"/>
                  <a:pt x="9910" y="8680"/>
                  <a:pt x="9746" y="8477"/>
                </a:cubicBezTo>
                <a:cubicBezTo>
                  <a:pt x="9717" y="8441"/>
                  <a:pt x="9672" y="8419"/>
                  <a:pt x="9620" y="8411"/>
                </a:cubicBezTo>
                <a:close/>
                <a:moveTo>
                  <a:pt x="2142" y="14188"/>
                </a:moveTo>
                <a:cubicBezTo>
                  <a:pt x="2099" y="14188"/>
                  <a:pt x="2033" y="14287"/>
                  <a:pt x="1996" y="14406"/>
                </a:cubicBezTo>
                <a:cubicBezTo>
                  <a:pt x="1933" y="14607"/>
                  <a:pt x="1919" y="14602"/>
                  <a:pt x="1785" y="14377"/>
                </a:cubicBezTo>
                <a:cubicBezTo>
                  <a:pt x="1654" y="14157"/>
                  <a:pt x="1626" y="14157"/>
                  <a:pt x="1482" y="14335"/>
                </a:cubicBezTo>
                <a:cubicBezTo>
                  <a:pt x="1348" y="14500"/>
                  <a:pt x="1346" y="14566"/>
                  <a:pt x="1459" y="14789"/>
                </a:cubicBezTo>
                <a:cubicBezTo>
                  <a:pt x="1609" y="15086"/>
                  <a:pt x="1748" y="15124"/>
                  <a:pt x="1923" y="14908"/>
                </a:cubicBezTo>
                <a:cubicBezTo>
                  <a:pt x="1989" y="14826"/>
                  <a:pt x="2042" y="14804"/>
                  <a:pt x="2042" y="14860"/>
                </a:cubicBezTo>
                <a:cubicBezTo>
                  <a:pt x="2042" y="14916"/>
                  <a:pt x="2103" y="14896"/>
                  <a:pt x="2180" y="14818"/>
                </a:cubicBezTo>
                <a:cubicBezTo>
                  <a:pt x="2319" y="14675"/>
                  <a:pt x="2290" y="14188"/>
                  <a:pt x="2142" y="14188"/>
                </a:cubicBezTo>
                <a:close/>
                <a:moveTo>
                  <a:pt x="7584" y="14780"/>
                </a:moveTo>
                <a:cubicBezTo>
                  <a:pt x="7541" y="14771"/>
                  <a:pt x="7461" y="14806"/>
                  <a:pt x="7342" y="14879"/>
                </a:cubicBezTo>
                <a:cubicBezTo>
                  <a:pt x="7051" y="15059"/>
                  <a:pt x="6897" y="15338"/>
                  <a:pt x="7008" y="15476"/>
                </a:cubicBezTo>
                <a:cubicBezTo>
                  <a:pt x="7149" y="15650"/>
                  <a:pt x="7411" y="15525"/>
                  <a:pt x="7518" y="15234"/>
                </a:cubicBezTo>
                <a:cubicBezTo>
                  <a:pt x="7629" y="14935"/>
                  <a:pt x="7655" y="14794"/>
                  <a:pt x="7584" y="14780"/>
                </a:cubicBezTo>
                <a:close/>
                <a:moveTo>
                  <a:pt x="21497" y="19150"/>
                </a:moveTo>
                <a:cubicBezTo>
                  <a:pt x="21479" y="19160"/>
                  <a:pt x="21446" y="19188"/>
                  <a:pt x="21401" y="19231"/>
                </a:cubicBezTo>
                <a:cubicBezTo>
                  <a:pt x="21305" y="19321"/>
                  <a:pt x="21256" y="19486"/>
                  <a:pt x="21286" y="19628"/>
                </a:cubicBezTo>
                <a:cubicBezTo>
                  <a:pt x="21314" y="19762"/>
                  <a:pt x="21399" y="19870"/>
                  <a:pt x="21474" y="19870"/>
                </a:cubicBezTo>
                <a:cubicBezTo>
                  <a:pt x="21525" y="19870"/>
                  <a:pt x="21555" y="19854"/>
                  <a:pt x="21562" y="19808"/>
                </a:cubicBezTo>
                <a:cubicBezTo>
                  <a:pt x="21569" y="19762"/>
                  <a:pt x="21554" y="19687"/>
                  <a:pt x="21520" y="19576"/>
                </a:cubicBezTo>
                <a:cubicBezTo>
                  <a:pt x="21470" y="19413"/>
                  <a:pt x="21459" y="19234"/>
                  <a:pt x="21497" y="19178"/>
                </a:cubicBezTo>
                <a:cubicBezTo>
                  <a:pt x="21516" y="19151"/>
                  <a:pt x="21514" y="19140"/>
                  <a:pt x="21497" y="19150"/>
                </a:cubicBezTo>
                <a:close/>
                <a:moveTo>
                  <a:pt x="10621" y="20457"/>
                </a:moveTo>
                <a:lnTo>
                  <a:pt x="10690" y="20812"/>
                </a:lnTo>
                <a:cubicBezTo>
                  <a:pt x="10728" y="21008"/>
                  <a:pt x="10771" y="21201"/>
                  <a:pt x="10790" y="21243"/>
                </a:cubicBezTo>
                <a:cubicBezTo>
                  <a:pt x="10846" y="21369"/>
                  <a:pt x="12266" y="21344"/>
                  <a:pt x="12393" y="21214"/>
                </a:cubicBezTo>
                <a:cubicBezTo>
                  <a:pt x="12495" y="21109"/>
                  <a:pt x="12725" y="21386"/>
                  <a:pt x="12772" y="21598"/>
                </a:cubicBezTo>
                <a:lnTo>
                  <a:pt x="13351" y="21598"/>
                </a:lnTo>
                <a:cubicBezTo>
                  <a:pt x="13355" y="21546"/>
                  <a:pt x="13376" y="21488"/>
                  <a:pt x="13417" y="21428"/>
                </a:cubicBezTo>
                <a:cubicBezTo>
                  <a:pt x="13484" y="21327"/>
                  <a:pt x="13526" y="21088"/>
                  <a:pt x="13509" y="20897"/>
                </a:cubicBezTo>
                <a:cubicBezTo>
                  <a:pt x="13480" y="20591"/>
                  <a:pt x="13433" y="20550"/>
                  <a:pt x="13125" y="20547"/>
                </a:cubicBezTo>
                <a:cubicBezTo>
                  <a:pt x="12933" y="20545"/>
                  <a:pt x="12668" y="20610"/>
                  <a:pt x="12534" y="20694"/>
                </a:cubicBezTo>
                <a:cubicBezTo>
                  <a:pt x="12401" y="20777"/>
                  <a:pt x="12256" y="20817"/>
                  <a:pt x="12212" y="20784"/>
                </a:cubicBezTo>
                <a:cubicBezTo>
                  <a:pt x="12132" y="20722"/>
                  <a:pt x="11836" y="20659"/>
                  <a:pt x="11050" y="20528"/>
                </a:cubicBezTo>
                <a:lnTo>
                  <a:pt x="10621" y="20457"/>
                </a:lnTo>
                <a:close/>
              </a:path>
            </a:pathLst>
          </a:custGeom>
          <a:ln w="12700">
            <a:miter lim="400000"/>
          </a:ln>
        </p:spPr>
      </p:pic>
      <p:sp>
        <p:nvSpPr>
          <p:cNvPr id="188" name="Shape 188"/>
          <p:cNvSpPr/>
          <p:nvPr/>
        </p:nvSpPr>
        <p:spPr>
          <a:xfrm>
            <a:off x="455411" y="2290172"/>
            <a:ext cx="4609088" cy="2021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40631" indent="-240631">
              <a:buSzPct val="100000"/>
              <a:buAutoNum type="arabicPeriod"/>
            </a:pPr>
            <a:r>
              <a:t>Get local minimum and maximum by check for derivation equal 0.</a:t>
            </a:r>
          </a:p>
          <a:p>
            <a:pPr marL="240631" indent="-240631">
              <a:buSzPct val="100000"/>
              <a:buAutoNum type="arabicPeriod"/>
            </a:pPr>
            <a:r>
              <a:t>Get peaks by the rules of this sequence (min, max, min).</a:t>
            </a:r>
          </a:p>
          <a:p>
            <a:pPr marL="240631" indent="-240631">
              <a:buSzPct val="100000"/>
              <a:buAutoNum type="arabicPeriod"/>
            </a:pPr>
            <a:r>
              <a:t>Obtain peaks tranigle areas.</a:t>
            </a:r>
          </a:p>
          <a:p>
            <a:pPr marL="240631" indent="-240631">
              <a:buSzPct val="100000"/>
              <a:buAutoNum type="arabicPeriod"/>
            </a:pPr>
            <a:r>
              <a:t>Thresholding the areas</a:t>
            </a:r>
          </a:p>
          <a:p>
            <a:pPr marL="240631" indent="-240631">
              <a:buSzPct val="100000"/>
              <a:buAutoNum type="arabicPeriod"/>
            </a:pPr>
            <a:r>
              <a:t>2 or 3 peaks only in </a:t>
            </a:r>
          </a:p>
          <a:p>
            <a:pPr lvl="1" indent="228600"/>
            <a:r>
              <a:t> each cardiac cycle.</a:t>
            </a:r>
          </a:p>
        </p:txBody>
      </p:sp>
      <p:sp>
        <p:nvSpPr>
          <p:cNvPr id="189" name="Shape 189"/>
          <p:cNvSpPr/>
          <p:nvPr/>
        </p:nvSpPr>
        <p:spPr>
          <a:xfrm>
            <a:off x="519832" y="1550554"/>
            <a:ext cx="6257862" cy="485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marL="320027" indent="-320027">
              <a:spcBef>
                <a:spcPts val="700"/>
              </a:spcBef>
              <a:defRPr sz="2800">
                <a:solidFill>
                  <a:srgbClr val="464646"/>
                </a:solidFill>
              </a:defRPr>
            </a:lvl1pPr>
          </a:lstStyle>
          <a:p>
            <a:r>
              <a:t>Extract S1 S2 locations by Salman’s method</a:t>
            </a:r>
          </a:p>
        </p:txBody>
      </p:sp>
      <p:sp>
        <p:nvSpPr>
          <p:cNvPr id="7"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519832" y="1550554"/>
            <a:ext cx="4001329" cy="485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marL="320027" indent="-320027">
              <a:spcBef>
                <a:spcPts val="700"/>
              </a:spcBef>
              <a:defRPr sz="2800">
                <a:solidFill>
                  <a:srgbClr val="464646"/>
                </a:solidFill>
              </a:defRPr>
            </a:lvl1pPr>
          </a:lstStyle>
          <a:p>
            <a:r>
              <a:t>Representing these features</a:t>
            </a:r>
          </a:p>
        </p:txBody>
      </p:sp>
      <p:grpSp>
        <p:nvGrpSpPr>
          <p:cNvPr id="197" name="Group 197"/>
          <p:cNvGrpSpPr/>
          <p:nvPr/>
        </p:nvGrpSpPr>
        <p:grpSpPr>
          <a:xfrm>
            <a:off x="4781446" y="1708306"/>
            <a:ext cx="4293499" cy="3703727"/>
            <a:chOff x="0" y="0"/>
            <a:chExt cx="4293498" cy="3703725"/>
          </a:xfrm>
        </p:grpSpPr>
        <p:grpSp>
          <p:nvGrpSpPr>
            <p:cNvPr id="195" name="Group 195"/>
            <p:cNvGrpSpPr/>
            <p:nvPr/>
          </p:nvGrpSpPr>
          <p:grpSpPr>
            <a:xfrm>
              <a:off x="25644" y="1083971"/>
              <a:ext cx="4267855" cy="2619755"/>
              <a:chOff x="0" y="0"/>
              <a:chExt cx="4267854" cy="2619754"/>
            </a:xfrm>
          </p:grpSpPr>
          <p:pic>
            <p:nvPicPr>
              <p:cNvPr id="193" name="hist.png"/>
              <p:cNvPicPr>
                <a:picLocks noChangeAspect="1"/>
              </p:cNvPicPr>
              <p:nvPr/>
            </p:nvPicPr>
            <p:blipFill>
              <a:blip r:embed="rId2">
                <a:extLst/>
              </a:blip>
              <a:srcRect r="49561"/>
              <a:stretch>
                <a:fillRect/>
              </a:stretch>
            </p:blipFill>
            <p:spPr>
              <a:xfrm>
                <a:off x="60075" y="0"/>
                <a:ext cx="4207780" cy="1294593"/>
              </a:xfrm>
              <a:prstGeom prst="rect">
                <a:avLst/>
              </a:prstGeom>
              <a:ln w="12700" cap="flat">
                <a:noFill/>
                <a:miter lim="400000"/>
              </a:ln>
              <a:effectLst/>
            </p:spPr>
          </p:pic>
          <p:pic>
            <p:nvPicPr>
              <p:cNvPr id="194" name="hist.png"/>
              <p:cNvPicPr>
                <a:picLocks noChangeAspect="1"/>
              </p:cNvPicPr>
              <p:nvPr/>
            </p:nvPicPr>
            <p:blipFill>
              <a:blip r:embed="rId2">
                <a:extLst/>
              </a:blip>
              <a:srcRect l="50493"/>
              <a:stretch>
                <a:fillRect/>
              </a:stretch>
            </p:blipFill>
            <p:spPr>
              <a:xfrm>
                <a:off x="0" y="1325032"/>
                <a:ext cx="4130498" cy="1294723"/>
              </a:xfrm>
              <a:prstGeom prst="rect">
                <a:avLst/>
              </a:prstGeom>
              <a:ln w="12700" cap="flat">
                <a:noFill/>
                <a:miter lim="400000"/>
              </a:ln>
              <a:effectLst/>
            </p:spPr>
          </p:pic>
        </p:grpSp>
        <p:pic>
          <p:nvPicPr>
            <p:cNvPr id="196" name="minimax.png"/>
            <p:cNvPicPr>
              <a:picLocks noChangeAspect="1"/>
            </p:cNvPicPr>
            <p:nvPr/>
          </p:nvPicPr>
          <p:blipFill>
            <a:blip r:embed="rId3">
              <a:extLst/>
            </a:blip>
            <a:srcRect l="49892"/>
            <a:stretch>
              <a:fillRect/>
            </a:stretch>
          </p:blipFill>
          <p:spPr>
            <a:xfrm>
              <a:off x="0" y="0"/>
              <a:ext cx="4267742" cy="1051929"/>
            </a:xfrm>
            <a:prstGeom prst="rect">
              <a:avLst/>
            </a:prstGeom>
            <a:ln w="12700" cap="flat">
              <a:noFill/>
              <a:miter lim="400000"/>
            </a:ln>
            <a:effectLst/>
          </p:spPr>
        </p:pic>
      </p:grpSp>
      <p:sp>
        <p:nvSpPr>
          <p:cNvPr id="198" name="Shape 198"/>
          <p:cNvSpPr/>
          <p:nvPr/>
        </p:nvSpPr>
        <p:spPr>
          <a:xfrm>
            <a:off x="455411" y="2290172"/>
            <a:ext cx="4462731" cy="2021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40631" indent="-240631">
              <a:buSzPct val="100000"/>
              <a:buAutoNum type="arabicPeriod"/>
            </a:pPr>
            <a:r>
              <a:t>Obtain the time differences between S1 and S2 locations.</a:t>
            </a:r>
          </a:p>
          <a:p>
            <a:pPr marL="240631" indent="-240631">
              <a:buSzPct val="100000"/>
              <a:buAutoNum type="arabicPeriod"/>
            </a:pPr>
            <a:r>
              <a:t>Due to the differences all lies within 0-1s.</a:t>
            </a:r>
          </a:p>
          <a:p>
            <a:pPr marL="240631" indent="-240631">
              <a:buSzPct val="100000"/>
              <a:buAutoNum type="arabicPeriod"/>
            </a:pPr>
            <a:r>
              <a:t>Using a 20 bins histogram to representing it by a 1*20 vector within range 0-1s.</a:t>
            </a:r>
          </a:p>
          <a:p>
            <a:pPr marL="240631" indent="-240631">
              <a:buSzPct val="100000"/>
              <a:buAutoNum type="arabicPeriod"/>
            </a:pPr>
            <a:r>
              <a:t>Plus a “mean”and “standard deviation” of the time differences in the end of the vector to make it more sufficient as a 1*22 vector. </a:t>
            </a:r>
          </a:p>
        </p:txBody>
      </p:sp>
      <p:sp>
        <p:nvSpPr>
          <p:cNvPr id="10" name="Shape 171"/>
          <p:cNvSpPr>
            <a:spLocks noGrp="1"/>
          </p:cNvSpPr>
          <p:nvPr>
            <p:ph type="title"/>
          </p:nvPr>
        </p:nvSpPr>
        <p:spPr>
          <a:xfrm>
            <a:off x="609600" y="83127"/>
            <a:ext cx="7786255" cy="1165707"/>
          </a:xfrm>
          <a:prstGeom prst="rect">
            <a:avLst/>
          </a:prstGeom>
        </p:spPr>
        <p:txBody>
          <a:bodyPr/>
          <a:lstStyle/>
          <a:p>
            <a:r>
              <a:rPr lang="en-US" dirty="0"/>
              <a:t>Time Domain Features</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idescreenPresentation16x9">
  <a:themeElements>
    <a:clrScheme name="WidescreenPresentation16x9">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WidescreenPresentation16x9">
      <a:majorFont>
        <a:latin typeface="Calibri"/>
        <a:ea typeface="Calibri"/>
        <a:cs typeface="Calibri"/>
      </a:majorFont>
      <a:minorFont>
        <a:latin typeface="Helvetica"/>
        <a:ea typeface="Helvetica"/>
        <a:cs typeface="Helvetica"/>
      </a:minorFont>
    </a:fontScheme>
    <a:fmtScheme name="WidescreenPresentation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descreenPresentation16x9">
  <a:themeElements>
    <a:clrScheme name="WidescreenPresentation16x9">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WidescreenPresentation16x9">
      <a:majorFont>
        <a:latin typeface="Calibri"/>
        <a:ea typeface="Calibri"/>
        <a:cs typeface="Calibri"/>
      </a:majorFont>
      <a:minorFont>
        <a:latin typeface="Helvetica"/>
        <a:ea typeface="Helvetica"/>
        <a:cs typeface="Helvetica"/>
      </a:minorFont>
    </a:fontScheme>
    <a:fmtScheme name="WidescreenPresentation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TotalTime>
  <Words>850</Words>
  <Application>Microsoft Office PowerPoint</Application>
  <PresentationFormat>On-screen Show (16:10)</PresentationFormat>
  <Paragraphs>104</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Helvetica Light</vt:lpstr>
      <vt:lpstr>Arial</vt:lpstr>
      <vt:lpstr>Calibri</vt:lpstr>
      <vt:lpstr>Tw Cen MT</vt:lpstr>
      <vt:lpstr>Wingdings</vt:lpstr>
      <vt:lpstr>Wingdings 2</vt:lpstr>
      <vt:lpstr>WidescreenPresentation16x9</vt:lpstr>
      <vt:lpstr>PowerPoint Presentation</vt:lpstr>
      <vt:lpstr>Introduction </vt:lpstr>
      <vt:lpstr>About Data</vt:lpstr>
      <vt:lpstr>Classification pipeline </vt:lpstr>
      <vt:lpstr>PowerPoint Presentation</vt:lpstr>
      <vt:lpstr>Time Domain Features</vt:lpstr>
      <vt:lpstr>Time Domain Features</vt:lpstr>
      <vt:lpstr>Time Domain Features</vt:lpstr>
      <vt:lpstr>Time Domain Features</vt:lpstr>
      <vt:lpstr>Frequency domain segmentation</vt:lpstr>
      <vt:lpstr>Frequency domain segmentation</vt:lpstr>
      <vt:lpstr>Bag of Visual Word methods Time domain features</vt:lpstr>
      <vt:lpstr>Frequency and time domain features</vt:lpstr>
      <vt:lpstr>Results and 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fang c. (cf4g15)</cp:lastModifiedBy>
  <cp:revision>26</cp:revision>
  <dcterms:modified xsi:type="dcterms:W3CDTF">2016-05-07T22:37:34Z</dcterms:modified>
</cp:coreProperties>
</file>