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5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4C74D-A2B2-424C-95DB-1CFFF59DB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37B43-BEB8-4DAE-9B78-6FD23020A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E7685-873B-439A-9818-A30E66DE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57088-4563-4BB3-AF3B-BF7EC1BB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9CBF6-22B6-47EC-B023-10C1C4403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C1D91-D4F6-41F9-9525-9571D253B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294A00-0509-4631-A5A2-CE67973B69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3D66-6152-4F54-8E6F-C0C90EB80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4BAFB-21FB-4D61-AAE6-8D44C2AA4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B1DFA-DAF0-4B57-936E-76DB2B9B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036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E1B309-4746-4AA5-B812-2779219053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BA75D-D07C-4F59-9BF2-D657BC124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C533-24E9-45FB-822F-413BD6115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6AADE-3485-409C-A68F-A518533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5CC0F-638C-48E8-9FDE-E48C1DDB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33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5688D-FC5E-4C36-81DA-1480CA346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20809-CBF0-4B37-BB98-FDDB1DEAA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09605-17B6-4412-8E60-B65EFA6BB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D8701-8387-48E9-83A2-3C77FE226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7F58-5B5E-4968-8A57-2DC2BBF8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49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32F06-E2B1-406F-B4C1-03D126BC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D0C52F-C3F9-4AD5-AEF2-D0A0C6E18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BF2E8-297B-4AE9-95CD-5D639BB3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9494-379C-4ADB-AF10-1B24F4141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65B7F-CE71-4C91-B6B8-8E6D6828B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853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00757-D748-48B3-BB75-5DC8C669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726B6-ACBD-4DD8-B3FF-16AC76C22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C8771D-E853-498A-99A9-7297CBD3D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E9260-260F-4EEC-A553-33320C82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D7774-5FAE-47B3-9AE0-AB900682E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299D44-9D06-4EAA-8BD0-7B3C6B58B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19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4E3F2-1665-4A31-BA30-910239275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407B-937C-439B-AE79-97FD0B5F0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2A249-BE1C-46BB-912B-78518F419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35EE5-FBBC-43AC-A65C-3B7B19331A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5AD90-4A80-4957-8122-B6771C97C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0CD86D-FE5C-4CF8-819D-428ED9638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B7C2C-CCA0-4354-A553-FB7CF85A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BE27A7-4478-4CA3-996F-F8A173DC2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1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DFA9-1E18-4088-A024-FB7BDB2E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5BDBD-6FDB-4F10-8748-F4803F581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5F22AE-EDCC-4DE1-92CE-F368D4F9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629A8-E2F7-4FED-ACB5-7D298B6B4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31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A60CA9-C90F-4024-83C6-1CAECF28E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BAB3A9-7FE7-45BE-A65A-1DD7B780B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F55DDD-6373-4BEC-B986-E2E2629D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307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838D5-59F8-4C41-B895-B8B753DB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3C2EF-C435-4DFC-ACFC-72DEF9E7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0D1A0-75CC-4544-AEAC-EE0F10408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B675E-BF95-46CF-87A5-8A39D5728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89843-8C4C-499A-8795-F484C2BFC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C90D09-6D48-46F3-9058-F1DBA15D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94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5516D-9051-4066-B10F-BA177B83A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225489-291F-4353-B868-3CF63E94A8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12DF81-1845-492E-86C0-EF0107FF7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1D9ABB-D6FA-43C7-B96D-46BD0F415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D62EC-40B7-4073-9464-551AE957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5774B-500B-4A2D-B128-7382B8A2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78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FC5F34-E67D-40C2-A387-84DA9DBCF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26B34B-1D6E-457E-8534-07C71C024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2922E-5091-459F-B7D7-DF1441E03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8D190-1306-4158-9759-F3134E42B47A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CB2A8-9D2C-44E3-BA0D-BCF53B4291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567D0-AF19-4380-85F2-78099CD16B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ABBCA-4D54-49BF-9CCE-E581F67FC7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49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AFAF-E15E-4086-94B9-E028C34EEE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Tipuri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principale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structuri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8A7A46-0C99-4CBF-9C89-969D46F59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6422" y="162613"/>
            <a:ext cx="1920406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2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A3B608F-0E3E-45C1-9607-87D96F414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List comprehension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DAE94-F7A7-4AEB-9839-BEF7238D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Strucura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600" dirty="0"/>
              <a:t>[</a:t>
            </a:r>
            <a:r>
              <a:rPr lang="en-US" sz="2600" dirty="0" err="1"/>
              <a:t>nou_valoare</a:t>
            </a:r>
            <a:r>
              <a:rPr lang="en-US" sz="2600" dirty="0"/>
              <a:t> for element in </a:t>
            </a:r>
            <a:r>
              <a:rPr lang="en-US" sz="2600" dirty="0" err="1"/>
              <a:t>iterabil</a:t>
            </a:r>
            <a:r>
              <a:rPr lang="en-US" sz="2600" dirty="0"/>
              <a:t> if </a:t>
            </a:r>
            <a:r>
              <a:rPr lang="en-US" sz="2600" dirty="0" err="1"/>
              <a:t>condiție</a:t>
            </a:r>
            <a:r>
              <a:rPr lang="en-US" sz="2600" dirty="0"/>
              <a:t>]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Exemplu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sz="2600" b="1" dirty="0"/>
              <a:t>1.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2.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2FCA8C-35C8-4729-BABE-03D9E4FD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779" y="3352800"/>
            <a:ext cx="4001414" cy="63896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613113-822B-422A-AFB9-B14A174C6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5778" y="4244321"/>
            <a:ext cx="6674943" cy="638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985886-ABDD-46D5-BF22-F81777FA78E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265" t="13695" r="17471" b="31639"/>
          <a:stretch/>
        </p:blipFill>
        <p:spPr>
          <a:xfrm>
            <a:off x="10179730" y="132773"/>
            <a:ext cx="1922107" cy="17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8521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9FF8-DFFD-4527-AB7A-C31FAAE80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Aplicatii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2C0A1-4EFA-4685-9140-C58F5E207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 err="1"/>
              <a:t>Numere</a:t>
            </a:r>
            <a:r>
              <a:rPr lang="en-US" b="1" dirty="0"/>
              <a:t> </a:t>
            </a:r>
            <a:r>
              <a:rPr lang="en-US" b="1" dirty="0" err="1"/>
              <a:t>palindrom</a:t>
            </a:r>
            <a:r>
              <a:rPr lang="en-US" b="1" dirty="0"/>
              <a:t> </a:t>
            </a:r>
            <a:r>
              <a:rPr lang="en-US" b="1" dirty="0" err="1"/>
              <a:t>între</a:t>
            </a:r>
            <a:r>
              <a:rPr lang="en-US" b="1" dirty="0"/>
              <a:t> 1 </a:t>
            </a:r>
            <a:r>
              <a:rPr lang="en-US" b="1" dirty="0" err="1"/>
              <a:t>și</a:t>
            </a:r>
            <a:r>
              <a:rPr lang="en-US" b="1" dirty="0"/>
              <a:t> n</a:t>
            </a:r>
          </a:p>
          <a:p>
            <a:pPr marL="0" indent="0">
              <a:buNone/>
            </a:pPr>
            <a:r>
              <a:rPr lang="en-US" sz="2600" b="1" dirty="0" err="1"/>
              <a:t>Enunț:</a:t>
            </a:r>
            <a:r>
              <a:rPr lang="en-US" sz="2600" dirty="0" err="1"/>
              <a:t>Se</a:t>
            </a:r>
            <a:r>
              <a:rPr lang="en-US" sz="2600" dirty="0"/>
              <a:t> </a:t>
            </a:r>
            <a:r>
              <a:rPr lang="en-US" sz="2600" dirty="0" err="1"/>
              <a:t>citește</a:t>
            </a:r>
            <a:r>
              <a:rPr lang="en-US" sz="2600" dirty="0"/>
              <a:t> un </a:t>
            </a:r>
            <a:r>
              <a:rPr lang="en-US" sz="2600" dirty="0" err="1"/>
              <a:t>număr</a:t>
            </a:r>
            <a:r>
              <a:rPr lang="en-US" sz="2600" dirty="0"/>
              <a:t> natural </a:t>
            </a:r>
            <a:r>
              <a:rPr lang="en-US" sz="2600" dirty="0" err="1"/>
              <a:t>n.Să</a:t>
            </a:r>
            <a:r>
              <a:rPr lang="en-US" sz="2600" dirty="0"/>
              <a:t> se </a:t>
            </a:r>
            <a:r>
              <a:rPr lang="en-US" sz="2600" dirty="0" err="1"/>
              <a:t>afișeze</a:t>
            </a:r>
            <a:r>
              <a:rPr lang="en-US" sz="2600" dirty="0"/>
              <a:t> </a:t>
            </a:r>
            <a:r>
              <a:rPr lang="en-US" sz="2600" dirty="0" err="1"/>
              <a:t>toate</a:t>
            </a:r>
            <a:r>
              <a:rPr lang="en-US" sz="2600" dirty="0"/>
              <a:t> </a:t>
            </a:r>
            <a:r>
              <a:rPr lang="en-US" sz="2600" dirty="0" err="1"/>
              <a:t>numerele</a:t>
            </a:r>
            <a:r>
              <a:rPr lang="en-US" sz="2600" dirty="0"/>
              <a:t> </a:t>
            </a:r>
            <a:r>
              <a:rPr lang="en-US" sz="2600" dirty="0" err="1"/>
              <a:t>palindrom</a:t>
            </a:r>
            <a:r>
              <a:rPr lang="en-US" sz="2600" dirty="0"/>
              <a:t> de la 1 la 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Lista </a:t>
            </a:r>
            <a:r>
              <a:rPr lang="en-US" b="1" dirty="0" err="1"/>
              <a:t>dublurilor</a:t>
            </a:r>
            <a:r>
              <a:rPr lang="en-US" b="1" dirty="0"/>
              <a:t> </a:t>
            </a:r>
            <a:r>
              <a:rPr lang="en-US" b="1" dirty="0" err="1"/>
              <a:t>numerelor</a:t>
            </a:r>
            <a:r>
              <a:rPr lang="en-US" b="1" dirty="0"/>
              <a:t> pare</a:t>
            </a:r>
          </a:p>
          <a:p>
            <a:pPr marL="0" indent="0">
              <a:buNone/>
            </a:pPr>
            <a:r>
              <a:rPr lang="en-US" b="1" dirty="0" err="1"/>
              <a:t>Enunț</a:t>
            </a:r>
            <a:r>
              <a:rPr lang="en-US" sz="2600" dirty="0" err="1"/>
              <a:t>:Se</a:t>
            </a:r>
            <a:r>
              <a:rPr lang="en-US" sz="2600" dirty="0"/>
              <a:t> </a:t>
            </a:r>
            <a:r>
              <a:rPr lang="en-US" sz="2600" dirty="0" err="1"/>
              <a:t>generează</a:t>
            </a:r>
            <a:r>
              <a:rPr lang="en-US" sz="2600" dirty="0"/>
              <a:t> o </a:t>
            </a:r>
            <a:r>
              <a:rPr lang="en-US" sz="2600" dirty="0" err="1"/>
              <a:t>listă</a:t>
            </a:r>
            <a:r>
              <a:rPr lang="en-US" sz="2600" dirty="0"/>
              <a:t> cu </a:t>
            </a:r>
            <a:r>
              <a:rPr lang="en-US" sz="2600" dirty="0" err="1"/>
              <a:t>toate</a:t>
            </a:r>
            <a:r>
              <a:rPr lang="en-US" sz="2600" dirty="0"/>
              <a:t> </a:t>
            </a:r>
            <a:r>
              <a:rPr lang="en-US" sz="2600" dirty="0" err="1"/>
              <a:t>numerele</a:t>
            </a:r>
            <a:r>
              <a:rPr lang="en-US" sz="2600" dirty="0"/>
              <a:t> pare </a:t>
            </a:r>
            <a:r>
              <a:rPr lang="en-US" sz="2600" dirty="0" err="1"/>
              <a:t>între</a:t>
            </a:r>
            <a:r>
              <a:rPr lang="en-US" sz="2600" dirty="0"/>
              <a:t> 1 </a:t>
            </a:r>
            <a:r>
              <a:rPr lang="en-US" sz="2600" dirty="0" err="1"/>
              <a:t>și</a:t>
            </a:r>
            <a:r>
              <a:rPr lang="en-US" sz="2600" dirty="0"/>
              <a:t> n, </a:t>
            </a:r>
            <a:r>
              <a:rPr lang="en-US" sz="2600" dirty="0" err="1"/>
              <a:t>fiecare</a:t>
            </a:r>
            <a:r>
              <a:rPr lang="en-US" sz="2600" dirty="0"/>
              <a:t> </a:t>
            </a:r>
            <a:r>
              <a:rPr lang="en-US" sz="2600" dirty="0" err="1"/>
              <a:t>înmulțit</a:t>
            </a:r>
            <a:r>
              <a:rPr lang="en-US" sz="2600" dirty="0"/>
              <a:t> cu 2.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CA2729-E8D5-4107-B057-FE60827004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5" t="13695" r="17471" b="31639"/>
          <a:stretch/>
        </p:blipFill>
        <p:spPr>
          <a:xfrm>
            <a:off x="10179730" y="132773"/>
            <a:ext cx="1922107" cy="17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92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5A5-FFE7-4138-A3A0-931A4A811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770" y="484200"/>
            <a:ext cx="10515600" cy="1325563"/>
          </a:xfrm>
        </p:spPr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Structuri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decizionale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D43873-8A42-4397-9B30-B9F4D333B8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/>
              <a:t>condiție1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//Cod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dacă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condiția1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  <a:r>
              <a:rPr lang="en-US" dirty="0"/>
              <a:t>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else if </a:t>
            </a:r>
            <a:r>
              <a:rPr lang="en-US" dirty="0">
                <a:highlight>
                  <a:srgbClr val="FFFF00"/>
                </a:highlight>
              </a:rPr>
              <a:t>(</a:t>
            </a:r>
            <a:r>
              <a:rPr lang="en-US" dirty="0"/>
              <a:t>condiție2</a:t>
            </a:r>
            <a:r>
              <a:rPr lang="en-US" dirty="0">
                <a:highlight>
                  <a:srgbClr val="FFFF00"/>
                </a:highlight>
              </a:rPr>
              <a:t>)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//Cod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dacă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condiția2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 </a:t>
            </a:r>
            <a:r>
              <a:rPr lang="en-US" dirty="0"/>
              <a:t>else </a:t>
            </a:r>
            <a:r>
              <a:rPr lang="en-US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//Cod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dacă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niciuna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nu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C50E5-0BF7-46B8-AB48-CA38DEE66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96542" y="1685926"/>
            <a:ext cx="5183188" cy="823912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pPr algn="ctr"/>
            <a:r>
              <a:rPr lang="en-US" sz="2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8CB6A2-E5BA-45B7-B711-9CDD55214D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if condiție1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Tab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Cod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dacă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condiția1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 err="1">
                <a:solidFill>
                  <a:srgbClr val="009900"/>
                </a:solidFill>
              </a:rPr>
              <a:t>elif</a:t>
            </a:r>
            <a:r>
              <a:rPr lang="en-US" dirty="0"/>
              <a:t> condiție2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Tab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Cod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dacă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condiția2 e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/>
              <a:t>else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Tab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Cod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dacă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niciuna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nu 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highlight>
                  <a:srgbClr val="FF0000"/>
                </a:highlight>
              </a:rPr>
              <a:t>Tab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Continuare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cod in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instructiune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Codul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dupa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iesirea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din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structura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D1FD43-3014-4F76-86AE-851B5D7B6E83}"/>
              </a:ext>
            </a:extLst>
          </p:cNvPr>
          <p:cNvSpPr/>
          <p:nvPr/>
        </p:nvSpPr>
        <p:spPr>
          <a:xfrm>
            <a:off x="948579" y="1581745"/>
            <a:ext cx="1249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C++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C9E20F-084F-489E-89D5-D6179AE6C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5276255"/>
            <a:ext cx="1838131" cy="15251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D06F07-6249-4A43-A3B7-B20BDE52EA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5" t="13695" r="17471" b="31639"/>
          <a:stretch/>
        </p:blipFill>
        <p:spPr>
          <a:xfrm>
            <a:off x="10179730" y="132773"/>
            <a:ext cx="1922107" cy="17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02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3C126-C913-4042-989F-6B3B08441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Exemplu-Decizia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unui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Gamer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EDEAE20-CB94-4A69-AF6B-4B823E694D6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317242" y="1618138"/>
            <a:ext cx="11709918" cy="48747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BCD9BD-EFE2-4AAE-95DA-A7A7A300D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8461" y="57214"/>
            <a:ext cx="1688224" cy="150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32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9CECD-6049-4D08-9154-46997DBF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Shortcut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pentru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structura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decizie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B2979-E06D-4E42-911E-45A8CCB5F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102936"/>
            <a:ext cx="10820400" cy="224609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7819A7-2A71-41BF-825F-93A6A2B839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044"/>
          <a:stretch/>
        </p:blipFill>
        <p:spPr>
          <a:xfrm>
            <a:off x="1640632" y="3100349"/>
            <a:ext cx="7773955" cy="83581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7A2E51-CAF3-47BC-A93A-11F689708B3E}"/>
              </a:ext>
            </a:extLst>
          </p:cNvPr>
          <p:cNvSpPr txBox="1">
            <a:spLocks/>
          </p:cNvSpPr>
          <p:nvPr/>
        </p:nvSpPr>
        <p:spPr>
          <a:xfrm>
            <a:off x="838200" y="2014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Exemple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FD2DAF-175B-46E9-A291-8CE5A579E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2" y="4439736"/>
            <a:ext cx="7773955" cy="90670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9BF7417-13BB-4625-8D24-F89106836197}"/>
              </a:ext>
            </a:extLst>
          </p:cNvPr>
          <p:cNvSpPr txBox="1">
            <a:spLocks/>
          </p:cNvSpPr>
          <p:nvPr/>
        </p:nvSpPr>
        <p:spPr>
          <a:xfrm>
            <a:off x="990600" y="1843088"/>
            <a:ext cx="10515600" cy="64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valoare</a:t>
            </a:r>
            <a:r>
              <a:rPr lang="en-US" dirty="0"/>
              <a:t> = </a:t>
            </a:r>
            <a:r>
              <a:rPr lang="en-US" dirty="0" err="1"/>
              <a:t>expresie_true</a:t>
            </a:r>
            <a:r>
              <a:rPr lang="en-US" dirty="0"/>
              <a:t> if </a:t>
            </a:r>
            <a:r>
              <a:rPr lang="en-US" dirty="0" err="1"/>
              <a:t>condiție</a:t>
            </a:r>
            <a:r>
              <a:rPr lang="en-US" dirty="0"/>
              <a:t> else </a:t>
            </a:r>
            <a:r>
              <a:rPr lang="en-US" dirty="0" err="1"/>
              <a:t>expresie_false</a:t>
            </a: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0E933B-EC39-4548-BB8C-24C31AC2B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6043" y="53764"/>
            <a:ext cx="1920406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93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C4E4DA-7325-45B6-98C9-0A71B53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Aplicatii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2E7F231-4712-4BB6-97B5-D1523438A4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8519" y="1475730"/>
            <a:ext cx="11375571" cy="4862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Alegerea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activității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unui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trebuie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decidă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școală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funcție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condiții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invitații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prieteni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vreme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Cerință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program care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următoarele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variabile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(0–100)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teme_facute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(True/False)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prieteni_invita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(True/False)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vreme_frumoasa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(True/False)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decide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elevul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50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făcute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vreme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frumoasă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prietenii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l-au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invitat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"Merge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afară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prietenii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&gt; 30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făcute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Rămâne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învețe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puțin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energia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&lt; 20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 sunt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făcute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Trebuie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doarmă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recupereze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Altfel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 calculator".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 AI care decide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misiune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robot AI decide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misiune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execute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în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funcție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(0–100)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internet_bun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(True/False)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nivel_inteligenta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(100–200)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misiune_dificila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(True/False)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Cerință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 program care decide: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50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internet_bun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nivel_inteligenta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150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→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Robotul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poate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face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misiunea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dificilă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30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internet_bun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nivel_inteligenta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&gt; 120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→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Robotul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face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misiunea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normală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Dacă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nivel_energie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 20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sau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internet_bun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este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False →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Robotul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trebuie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încarce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și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aștepte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internet".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Altfel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"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Robotul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efectuează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sarcină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rutină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1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C0EDA56-05C7-47DD-A5D8-901025355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910" y="264947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4DF5D2B-FC82-4B31-B5C2-0C475211E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1594" y="51318"/>
            <a:ext cx="1920406" cy="1713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837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C991E-D69C-402B-9626-0C0BA83E9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Structura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repetitiva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While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307C33-48A7-4677-8C4D-B87F3DFEA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2B1E7C-AA6E-4A6F-96AD-929103F2EC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while </a:t>
            </a:r>
            <a:r>
              <a:rPr lang="en-US" sz="2600" dirty="0">
                <a:highlight>
                  <a:srgbClr val="FFFF00"/>
                </a:highlight>
              </a:rPr>
              <a:t>(</a:t>
            </a:r>
            <a:r>
              <a:rPr lang="en-US" sz="2600" dirty="0" err="1"/>
              <a:t>condiție</a:t>
            </a:r>
            <a:r>
              <a:rPr lang="en-US" sz="2600" dirty="0">
                <a:highlight>
                  <a:srgbClr val="FFFF00"/>
                </a:highlight>
              </a:rPr>
              <a:t>) </a:t>
            </a:r>
            <a:r>
              <a:rPr lang="en-US" sz="2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// cod care se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execută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atâta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timp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cât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condiția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e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adevărată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1305CD-C069-4138-B7ED-DE9CE48A50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117BA2-CF0F-48D1-A3DB-7B1021CC3AC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while </a:t>
            </a:r>
            <a:r>
              <a:rPr lang="en-US" sz="2600" dirty="0" err="1"/>
              <a:t>condiție</a:t>
            </a:r>
            <a:r>
              <a:rPr lang="en-US" sz="2600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0000"/>
                </a:highlight>
              </a:rPr>
              <a:t>Tab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# cod care se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execută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atâta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timp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cât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condiția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este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True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2505C8B-2E06-4D70-8220-0FD07C86080C}"/>
              </a:ext>
            </a:extLst>
          </p:cNvPr>
          <p:cNvSpPr txBox="1">
            <a:spLocks/>
          </p:cNvSpPr>
          <p:nvPr/>
        </p:nvSpPr>
        <p:spPr>
          <a:xfrm>
            <a:off x="4996542" y="168592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ctr"/>
            <a:r>
              <a:rPr lang="en-US" sz="216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Python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BA876D6-7734-4179-B28B-52278DF79C25}"/>
              </a:ext>
            </a:extLst>
          </p:cNvPr>
          <p:cNvSpPr/>
          <p:nvPr/>
        </p:nvSpPr>
        <p:spPr>
          <a:xfrm>
            <a:off x="948579" y="1581745"/>
            <a:ext cx="1249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C++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AEC522-37B1-4684-84EB-EA4FD65C34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5" t="13695" r="17471" b="31639"/>
          <a:stretch/>
        </p:blipFill>
        <p:spPr>
          <a:xfrm>
            <a:off x="10179730" y="132773"/>
            <a:ext cx="1922107" cy="17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5122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A79F8C-226D-4446-8B4E-B9652330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Exemplu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-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Descompunerea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in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factori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primi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25250E-C579-49D8-A000-8916A4AF10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08544"/>
            <a:ext cx="11106150" cy="487800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2E8547-E7FE-4BDF-B4E4-11A17D6E9F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5" t="13695" r="17471" b="31639"/>
          <a:stretch/>
        </p:blipFill>
        <p:spPr>
          <a:xfrm>
            <a:off x="10267950" y="132773"/>
            <a:ext cx="1833887" cy="163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17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9D97D-B31B-4C04-A6B5-AFD9014D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Aplicatii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A6654-2A1E-48FB-A518-886411530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Cel mai mare divizor comun</a:t>
            </a:r>
          </a:p>
          <a:p>
            <a:pPr marL="0" indent="0">
              <a:buNone/>
            </a:pPr>
            <a:r>
              <a:rPr lang="it-IT" b="1" dirty="0"/>
              <a:t>Enunț:</a:t>
            </a:r>
            <a:r>
              <a:rPr lang="it-IT" dirty="0"/>
              <a:t>Se citesc două numere naturale a și b. Să se calculeze cel mai mare divizor comun folosind algoritmul lui Euclid și o buclă while.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EFA33D-69DE-4E33-876A-0C1E462F7A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65" t="13695" r="17471" b="31639"/>
          <a:stretch/>
        </p:blipFill>
        <p:spPr>
          <a:xfrm>
            <a:off x="10179730" y="132773"/>
            <a:ext cx="1922107" cy="171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27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A1D-BD79-4D49-8A4F-DCA2202E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Structura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repetitivă</a:t>
            </a:r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cu </a:t>
            </a:r>
            <a:r>
              <a:rPr lang="en-US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contor</a:t>
            </a:r>
            <a:endParaRPr lang="en-US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C94CE-8878-4782-BED7-A8F35DE8F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C3B20C6-FCE1-406C-979B-DD8505B2674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600" dirty="0"/>
              <a:t>for </a:t>
            </a:r>
            <a:r>
              <a:rPr lang="en-US" sz="2600" dirty="0">
                <a:highlight>
                  <a:srgbClr val="FFFF00"/>
                </a:highlight>
              </a:rPr>
              <a:t>(</a:t>
            </a:r>
            <a:r>
              <a:rPr lang="en-US" sz="2600" dirty="0" err="1"/>
              <a:t>inițializare</a:t>
            </a:r>
            <a:r>
              <a:rPr lang="en-US" sz="2600" dirty="0"/>
              <a:t>; </a:t>
            </a:r>
            <a:r>
              <a:rPr lang="en-US" sz="2600" dirty="0" err="1"/>
              <a:t>condiție</a:t>
            </a:r>
            <a:r>
              <a:rPr lang="en-US" sz="2600" dirty="0"/>
              <a:t>; </a:t>
            </a:r>
            <a:r>
              <a:rPr lang="en-US" sz="2600" dirty="0" err="1"/>
              <a:t>incrementare</a:t>
            </a:r>
            <a:r>
              <a:rPr lang="en-US" sz="2600" dirty="0">
                <a:highlight>
                  <a:srgbClr val="FFFF00"/>
                </a:highlight>
              </a:rPr>
              <a:t>)</a:t>
            </a:r>
            <a:r>
              <a:rPr lang="en-US" sz="2600" dirty="0"/>
              <a:t> </a:t>
            </a:r>
            <a:r>
              <a:rPr lang="en-US" sz="2600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   // cod care se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execută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de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fiecare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dată</a:t>
            </a:r>
            <a:endParaRPr lang="en-US" sz="2600" dirty="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FF0000"/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8A28D26-2382-467A-8BA2-98AC56419E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BC722EA-5400-4755-9660-F7C78789842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for element </a:t>
            </a:r>
            <a:r>
              <a:rPr lang="en-US" sz="2600" dirty="0">
                <a:solidFill>
                  <a:srgbClr val="00B050"/>
                </a:solidFill>
              </a:rPr>
              <a:t>in</a:t>
            </a:r>
            <a:r>
              <a:rPr lang="en-US" sz="2600" dirty="0"/>
              <a:t> </a:t>
            </a:r>
            <a:r>
              <a:rPr lang="en-US" sz="2600" dirty="0" err="1">
                <a:highlight>
                  <a:srgbClr val="00FF00"/>
                </a:highlight>
              </a:rPr>
              <a:t>iterabil</a:t>
            </a:r>
            <a:r>
              <a:rPr lang="en-US" sz="2600" dirty="0">
                <a:highlight>
                  <a:srgbClr val="FFFF00"/>
                </a:highlight>
              </a:rPr>
              <a:t>: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>
                <a:highlight>
                  <a:srgbClr val="FF0000"/>
                </a:highlight>
              </a:rPr>
              <a:t>Tab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# cod care se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execută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pentru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2600" dirty="0" err="1">
                <a:solidFill>
                  <a:schemeClr val="bg1">
                    <a:lumMod val="65000"/>
                  </a:schemeClr>
                </a:solidFill>
              </a:rPr>
              <a:t>fiecare</a:t>
            </a:r>
            <a:r>
              <a:rPr lang="en-US" sz="2600" dirty="0">
                <a:solidFill>
                  <a:schemeClr val="bg1">
                    <a:lumMod val="65000"/>
                  </a:schemeClr>
                </a:solidFill>
              </a:rPr>
              <a:t> element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175A88B-B006-441D-A7C0-A71F96FD21AE}"/>
              </a:ext>
            </a:extLst>
          </p:cNvPr>
          <p:cNvSpPr txBox="1">
            <a:spLocks/>
          </p:cNvSpPr>
          <p:nvPr/>
        </p:nvSpPr>
        <p:spPr>
          <a:xfrm>
            <a:off x="4996542" y="1685926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2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pPr algn="ctr"/>
            <a:r>
              <a:rPr lang="en-US" sz="216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Python</a:t>
            </a:r>
            <a:endParaRPr lang="en-US" sz="2160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A2B300-3AE8-4C1B-BDF7-1D0AA6F478DE}"/>
              </a:ext>
            </a:extLst>
          </p:cNvPr>
          <p:cNvSpPr/>
          <p:nvPr/>
        </p:nvSpPr>
        <p:spPr>
          <a:xfrm>
            <a:off x="948579" y="1581745"/>
            <a:ext cx="12495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C++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C5D3F2-FE1D-485E-AB35-6C2E239C8408}"/>
              </a:ext>
            </a:extLst>
          </p:cNvPr>
          <p:cNvSpPr txBox="1">
            <a:spLocks/>
          </p:cNvSpPr>
          <p:nvPr/>
        </p:nvSpPr>
        <p:spPr>
          <a:xfrm>
            <a:off x="739775" y="42513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Exemplu</a:t>
            </a: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: </a:t>
            </a:r>
            <a:r>
              <a:rPr lang="es-E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Afișarea</a:t>
            </a: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</a:t>
            </a:r>
            <a:r>
              <a:rPr lang="es-ES" sz="3200" b="1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numerelor</a:t>
            </a:r>
            <a:r>
              <a:rPr lang="es-ES" sz="32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 de la 1 la 10</a:t>
            </a:r>
            <a:endParaRPr lang="en-US" sz="32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DC282D-98ED-4AB6-8D99-D9D9CE921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578" y="5505428"/>
            <a:ext cx="4047964" cy="819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375E1B-E5DE-4058-97E4-8A3C8591C9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265" t="13695" r="17471" b="31639"/>
          <a:stretch/>
        </p:blipFill>
        <p:spPr>
          <a:xfrm>
            <a:off x="10371891" y="132773"/>
            <a:ext cx="1729946" cy="15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6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602</Words>
  <Application>Microsoft Office PowerPoint</Application>
  <PresentationFormat>Widescreen</PresentationFormat>
  <Paragraphs>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Unicode MS</vt:lpstr>
      <vt:lpstr>Calibri</vt:lpstr>
      <vt:lpstr>Calibri Light</vt:lpstr>
      <vt:lpstr>Wingdings</vt:lpstr>
      <vt:lpstr>Office Theme</vt:lpstr>
      <vt:lpstr>Tipuri principale de structuri de control</vt:lpstr>
      <vt:lpstr>Structuri decizionale</vt:lpstr>
      <vt:lpstr>Exemplu-Decizia unui Gamer</vt:lpstr>
      <vt:lpstr>Shortcut pentru structura de decizie</vt:lpstr>
      <vt:lpstr>Aplicatii</vt:lpstr>
      <vt:lpstr>Structura repetitiva While</vt:lpstr>
      <vt:lpstr>Exemplu- Descompunerea in factori primi</vt:lpstr>
      <vt:lpstr>Aplicatii</vt:lpstr>
      <vt:lpstr>Structura repetitivă cu contor</vt:lpstr>
      <vt:lpstr> List comprehension </vt:lpstr>
      <vt:lpstr>Aplicatii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Tipuri principale de structuri de control</dc:title>
  <dc:creator>Ioana Dinulescu</dc:creator>
  <cp:lastModifiedBy>Ioana Dinulescu</cp:lastModifiedBy>
  <cp:revision>19</cp:revision>
  <dcterms:created xsi:type="dcterms:W3CDTF">2025-09-27T08:26:28Z</dcterms:created>
  <dcterms:modified xsi:type="dcterms:W3CDTF">2025-09-28T13:59:05Z</dcterms:modified>
</cp:coreProperties>
</file>