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Lakes Neue Compressed Bold" charset="1" panose="02010001040000080307"/>
      <p:regular r:id="rId16"/>
    </p:embeddedFon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  <p:embeddedFont>
      <p:font typeface="TT Lakes Neue Compressed" charset="1" panose="0201000104000008030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6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https://humanornot.so" TargetMode="External" Type="http://schemas.openxmlformats.org/officeDocument/2006/relationships/hyperlink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https://www.whichfaceisreal.com/index.php" TargetMode="External" Type="http://schemas.openxmlformats.org/officeDocument/2006/relationships/hyperlink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576016"/>
            <a:ext cx="12507738" cy="5134967"/>
            <a:chOff x="0" y="0"/>
            <a:chExt cx="3294219" cy="13524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4219" cy="1352419"/>
            </a:xfrm>
            <a:custGeom>
              <a:avLst/>
              <a:gdLst/>
              <a:ahLst/>
              <a:cxnLst/>
              <a:rect r="r" b="b" t="t" l="l"/>
              <a:pathLst>
                <a:path h="1352419" w="3294219">
                  <a:moveTo>
                    <a:pt x="0" y="0"/>
                  </a:moveTo>
                  <a:lnTo>
                    <a:pt x="3294219" y="0"/>
                  </a:lnTo>
                  <a:lnTo>
                    <a:pt x="3294219" y="1352419"/>
                  </a:lnTo>
                  <a:lnTo>
                    <a:pt x="0" y="1352419"/>
                  </a:lnTo>
                  <a:close/>
                </a:path>
              </a:pathLst>
            </a:custGeom>
            <a:gradFill rotWithShape="true">
              <a:gsLst>
                <a:gs pos="0">
                  <a:srgbClr val="000F62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4219" cy="1390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396386" y="0"/>
            <a:ext cx="3891614" cy="1461040"/>
            <a:chOff x="0" y="0"/>
            <a:chExt cx="548544" cy="2059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544" cy="205942"/>
            </a:xfrm>
            <a:custGeom>
              <a:avLst/>
              <a:gdLst/>
              <a:ahLst/>
              <a:cxnLst/>
              <a:rect r="r" b="b" t="t" l="l"/>
              <a:pathLst>
                <a:path h="205942" w="548544">
                  <a:moveTo>
                    <a:pt x="0" y="0"/>
                  </a:moveTo>
                  <a:lnTo>
                    <a:pt x="548544" y="0"/>
                  </a:lnTo>
                  <a:lnTo>
                    <a:pt x="548544" y="205942"/>
                  </a:lnTo>
                  <a:lnTo>
                    <a:pt x="0" y="205942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48544" cy="24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9525" y="0"/>
            <a:ext cx="14405911" cy="1461040"/>
            <a:chOff x="0" y="0"/>
            <a:chExt cx="2030593" cy="2059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30593" cy="205942"/>
            </a:xfrm>
            <a:custGeom>
              <a:avLst/>
              <a:gdLst/>
              <a:ahLst/>
              <a:cxnLst/>
              <a:rect r="r" b="b" t="t" l="l"/>
              <a:pathLst>
                <a:path h="205942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205942"/>
                  </a:lnTo>
                  <a:lnTo>
                    <a:pt x="0" y="205942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30593" cy="24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6000">
            <a:off x="-11032" y="-269142"/>
            <a:ext cx="1897749" cy="1731834"/>
          </a:xfrm>
          <a:custGeom>
            <a:avLst/>
            <a:gdLst/>
            <a:ahLst/>
            <a:cxnLst/>
            <a:rect r="r" b="b" t="t" l="l"/>
            <a:pathLst>
              <a:path h="1731834" w="1897749">
                <a:moveTo>
                  <a:pt x="0" y="3307"/>
                </a:moveTo>
                <a:lnTo>
                  <a:pt x="1894732" y="0"/>
                </a:lnTo>
                <a:lnTo>
                  <a:pt x="1897749" y="1728528"/>
                </a:lnTo>
                <a:lnTo>
                  <a:pt x="3017" y="1731835"/>
                </a:lnTo>
                <a:lnTo>
                  <a:pt x="0" y="3307"/>
                </a:lnTo>
                <a:close/>
              </a:path>
            </a:pathLst>
          </a:custGeom>
          <a:blipFill>
            <a:blip r:embed="rId7"/>
            <a:stretch>
              <a:fillRect l="-42997" t="-27786" r="-38073" b="-7063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04035" y="2978729"/>
            <a:ext cx="10090063" cy="240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90"/>
              </a:lnSpc>
              <a:spcBef>
                <a:spcPct val="0"/>
              </a:spcBef>
            </a:pPr>
            <a:r>
              <a:rPr lang="en-US" b="true" sz="14064">
                <a:solidFill>
                  <a:srgbClr val="FFFF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INTELIGENȚA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0884" y="4636703"/>
            <a:ext cx="11501460" cy="240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90"/>
              </a:lnSpc>
              <a:spcBef>
                <a:spcPct val="0"/>
              </a:spcBef>
            </a:pPr>
            <a:r>
              <a:rPr lang="en-US" b="true" sz="14064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ARTIFICIALĂ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576016"/>
            <a:ext cx="11803016" cy="5134967"/>
            <a:chOff x="0" y="0"/>
            <a:chExt cx="3108613" cy="13524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08613" cy="1352419"/>
            </a:xfrm>
            <a:custGeom>
              <a:avLst/>
              <a:gdLst/>
              <a:ahLst/>
              <a:cxnLst/>
              <a:rect r="r" b="b" t="t" l="l"/>
              <a:pathLst>
                <a:path h="1352419" w="3108613">
                  <a:moveTo>
                    <a:pt x="0" y="0"/>
                  </a:moveTo>
                  <a:lnTo>
                    <a:pt x="3108613" y="0"/>
                  </a:lnTo>
                  <a:lnTo>
                    <a:pt x="3108613" y="1352419"/>
                  </a:lnTo>
                  <a:lnTo>
                    <a:pt x="0" y="1352419"/>
                  </a:lnTo>
                  <a:close/>
                </a:path>
              </a:pathLst>
            </a:custGeom>
            <a:gradFill rotWithShape="true">
              <a:gsLst>
                <a:gs pos="0">
                  <a:srgbClr val="000F62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08613" cy="1390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624986" y="0"/>
            <a:ext cx="3663014" cy="1028700"/>
            <a:chOff x="0" y="0"/>
            <a:chExt cx="516322" cy="1450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6322" cy="145001"/>
            </a:xfrm>
            <a:custGeom>
              <a:avLst/>
              <a:gdLst/>
              <a:ahLst/>
              <a:cxnLst/>
              <a:rect r="r" b="b" t="t" l="l"/>
              <a:pathLst>
                <a:path h="145001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45001"/>
                  </a:lnTo>
                  <a:lnTo>
                    <a:pt x="0" y="145001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1632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14405911" cy="1028700"/>
            <a:chOff x="0" y="0"/>
            <a:chExt cx="2030593" cy="1450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30593" cy="145001"/>
            </a:xfrm>
            <a:custGeom>
              <a:avLst/>
              <a:gdLst/>
              <a:ahLst/>
              <a:cxnLst/>
              <a:rect r="r" b="b" t="t" l="l"/>
              <a:pathLst>
                <a:path h="145001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305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91941" y="3803332"/>
            <a:ext cx="10090063" cy="2413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39"/>
              </a:lnSpc>
              <a:spcBef>
                <a:spcPct val="0"/>
              </a:spcBef>
            </a:pPr>
            <a:r>
              <a:rPr lang="en-US" b="true" sz="14100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VA MULTUMIM!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3841" y="368020"/>
            <a:ext cx="16963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Wardiere Inc.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414148"/>
            <a:chOff x="0" y="0"/>
            <a:chExt cx="516322" cy="1993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199332"/>
            </a:xfrm>
            <a:custGeom>
              <a:avLst/>
              <a:gdLst/>
              <a:ahLst/>
              <a:cxnLst/>
              <a:rect r="r" b="b" t="t" l="l"/>
              <a:pathLst>
                <a:path h="199332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99332"/>
                  </a:lnTo>
                  <a:lnTo>
                    <a:pt x="0" y="199332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237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4405911" cy="1414148"/>
            <a:chOff x="0" y="0"/>
            <a:chExt cx="2030593" cy="199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199332"/>
            </a:xfrm>
            <a:custGeom>
              <a:avLst/>
              <a:gdLst/>
              <a:ahLst/>
              <a:cxnLst/>
              <a:rect r="r" b="b" t="t" l="l"/>
              <a:pathLst>
                <a:path h="199332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99332"/>
                  </a:lnTo>
                  <a:lnTo>
                    <a:pt x="0" y="199332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237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26479" y="1635735"/>
            <a:ext cx="7192380" cy="8013731"/>
            <a:chOff x="0" y="0"/>
            <a:chExt cx="9589840" cy="10684975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24335" t="0" r="24335" b="0"/>
            <a:stretch>
              <a:fillRect/>
            </a:stretch>
          </p:blipFill>
          <p:spPr>
            <a:xfrm flipH="false" flipV="false">
              <a:off x="0" y="0"/>
              <a:ext cx="9589840" cy="10684975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-522340" y="2403218"/>
            <a:ext cx="9149954" cy="8242039"/>
            <a:chOff x="0" y="0"/>
            <a:chExt cx="2409864" cy="21707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09865" cy="2170743"/>
            </a:xfrm>
            <a:custGeom>
              <a:avLst/>
              <a:gdLst/>
              <a:ahLst/>
              <a:cxnLst/>
              <a:rect r="r" b="b" t="t" l="l"/>
              <a:pathLst>
                <a:path h="2170743" w="2409865">
                  <a:moveTo>
                    <a:pt x="0" y="0"/>
                  </a:moveTo>
                  <a:lnTo>
                    <a:pt x="2409865" y="0"/>
                  </a:lnTo>
                  <a:lnTo>
                    <a:pt x="2409865" y="2170743"/>
                  </a:lnTo>
                  <a:lnTo>
                    <a:pt x="0" y="2170743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409864" cy="2199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01438" y="3032128"/>
            <a:ext cx="2986594" cy="2986594"/>
          </a:xfrm>
          <a:custGeom>
            <a:avLst/>
            <a:gdLst/>
            <a:ahLst/>
            <a:cxnLst/>
            <a:rect r="r" b="b" t="t" l="l"/>
            <a:pathLst>
              <a:path h="2986594" w="2986594">
                <a:moveTo>
                  <a:pt x="0" y="0"/>
                </a:moveTo>
                <a:lnTo>
                  <a:pt x="2986594" y="0"/>
                </a:lnTo>
                <a:lnTo>
                  <a:pt x="2986594" y="2986594"/>
                </a:lnTo>
                <a:lnTo>
                  <a:pt x="0" y="29865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810623" y="6934866"/>
            <a:ext cx="2714600" cy="2714600"/>
          </a:xfrm>
          <a:custGeom>
            <a:avLst/>
            <a:gdLst/>
            <a:ahLst/>
            <a:cxnLst/>
            <a:rect r="r" b="b" t="t" l="l"/>
            <a:pathLst>
              <a:path h="2714600" w="2714600">
                <a:moveTo>
                  <a:pt x="0" y="0"/>
                </a:moveTo>
                <a:lnTo>
                  <a:pt x="2714600" y="0"/>
                </a:lnTo>
                <a:lnTo>
                  <a:pt x="2714600" y="2714600"/>
                </a:lnTo>
                <a:lnTo>
                  <a:pt x="0" y="271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738329" y="3200688"/>
            <a:ext cx="2786894" cy="2649474"/>
          </a:xfrm>
          <a:custGeom>
            <a:avLst/>
            <a:gdLst/>
            <a:ahLst/>
            <a:cxnLst/>
            <a:rect r="r" b="b" t="t" l="l"/>
            <a:pathLst>
              <a:path h="2649474" w="2786894">
                <a:moveTo>
                  <a:pt x="0" y="0"/>
                </a:moveTo>
                <a:lnTo>
                  <a:pt x="2786894" y="0"/>
                </a:lnTo>
                <a:lnTo>
                  <a:pt x="2786894" y="2649474"/>
                </a:lnTo>
                <a:lnTo>
                  <a:pt x="0" y="26494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93" r="0" b="-2593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2450" y="7252735"/>
            <a:ext cx="3347016" cy="2396731"/>
          </a:xfrm>
          <a:custGeom>
            <a:avLst/>
            <a:gdLst/>
            <a:ahLst/>
            <a:cxnLst/>
            <a:rect r="r" b="b" t="t" l="l"/>
            <a:pathLst>
              <a:path h="2396731" w="3347016">
                <a:moveTo>
                  <a:pt x="0" y="0"/>
                </a:moveTo>
                <a:lnTo>
                  <a:pt x="3347016" y="0"/>
                </a:lnTo>
                <a:lnTo>
                  <a:pt x="3347016" y="2396731"/>
                </a:lnTo>
                <a:lnTo>
                  <a:pt x="0" y="2396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3451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0633" y="1461773"/>
            <a:ext cx="7605242" cy="157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5499" b="true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AI-UL E DEJA ÎN VIAȚA TA!</a:t>
            </a:r>
          </a:p>
          <a:p>
            <a:pPr algn="l">
              <a:lnSpc>
                <a:spcPts val="61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6000">
            <a:off x="-1507" y="-316034"/>
            <a:ext cx="1897749" cy="1731834"/>
          </a:xfrm>
          <a:custGeom>
            <a:avLst/>
            <a:gdLst/>
            <a:ahLst/>
            <a:cxnLst/>
            <a:rect r="r" b="b" t="t" l="l"/>
            <a:pathLst>
              <a:path h="1731834" w="1897749">
                <a:moveTo>
                  <a:pt x="0" y="3307"/>
                </a:moveTo>
                <a:lnTo>
                  <a:pt x="1894732" y="0"/>
                </a:lnTo>
                <a:lnTo>
                  <a:pt x="1897749" y="1728527"/>
                </a:lnTo>
                <a:lnTo>
                  <a:pt x="3017" y="1731834"/>
                </a:lnTo>
                <a:lnTo>
                  <a:pt x="0" y="3307"/>
                </a:lnTo>
                <a:close/>
              </a:path>
            </a:pathLst>
          </a:custGeom>
          <a:blipFill>
            <a:blip r:embed="rId11"/>
            <a:stretch>
              <a:fillRect l="-42997" t="-27786" r="-38073" b="-7063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461040"/>
            <a:chOff x="0" y="0"/>
            <a:chExt cx="516322" cy="2059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205942"/>
            </a:xfrm>
            <a:custGeom>
              <a:avLst/>
              <a:gdLst/>
              <a:ahLst/>
              <a:cxnLst/>
              <a:rect r="r" b="b" t="t" l="l"/>
              <a:pathLst>
                <a:path h="205942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205942"/>
                  </a:lnTo>
                  <a:lnTo>
                    <a:pt x="0" y="205942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24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9075" y="0"/>
            <a:ext cx="14405911" cy="1378615"/>
            <a:chOff x="0" y="0"/>
            <a:chExt cx="2030593" cy="1943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194323"/>
            </a:xfrm>
            <a:custGeom>
              <a:avLst/>
              <a:gdLst/>
              <a:ahLst/>
              <a:cxnLst/>
              <a:rect r="r" b="b" t="t" l="l"/>
              <a:pathLst>
                <a:path h="194323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94323"/>
                  </a:lnTo>
                  <a:lnTo>
                    <a:pt x="0" y="19432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232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5935" y="1461040"/>
            <a:ext cx="7817854" cy="9258300"/>
            <a:chOff x="0" y="0"/>
            <a:chExt cx="10423805" cy="12344400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4267" t="0" r="4267" b="0"/>
            <a:stretch>
              <a:fillRect/>
            </a:stretch>
          </p:blipFill>
          <p:spPr>
            <a:xfrm flipH="false" flipV="false">
              <a:off x="0" y="0"/>
              <a:ext cx="10423805" cy="12344400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7120650" y="-637043"/>
            <a:ext cx="1394408" cy="12396001"/>
            <a:chOff x="0" y="0"/>
            <a:chExt cx="367251" cy="326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7251" cy="3264791"/>
            </a:xfrm>
            <a:custGeom>
              <a:avLst/>
              <a:gdLst/>
              <a:ahLst/>
              <a:cxnLst/>
              <a:rect r="r" b="b" t="t" l="l"/>
              <a:pathLst>
                <a:path h="3264791" w="367251">
                  <a:moveTo>
                    <a:pt x="0" y="0"/>
                  </a:moveTo>
                  <a:lnTo>
                    <a:pt x="367251" y="0"/>
                  </a:lnTo>
                  <a:lnTo>
                    <a:pt x="367251" y="3264791"/>
                  </a:lnTo>
                  <a:lnTo>
                    <a:pt x="0" y="3264791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67251" cy="3293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15818" y="2418191"/>
            <a:ext cx="5649596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b="true" sz="5499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 CE ESTE AI-UL?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26824" y="3517900"/>
            <a:ext cx="9440932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un domeniu din informatică ce creează mașini (programe) care gândesc și învață ca oamenii.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 doar execută comenzi, ci raționează, percep și iau decizii.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6000">
            <a:off x="-117442" y="-351567"/>
            <a:ext cx="1897749" cy="1731834"/>
          </a:xfrm>
          <a:custGeom>
            <a:avLst/>
            <a:gdLst/>
            <a:ahLst/>
            <a:cxnLst/>
            <a:rect r="r" b="b" t="t" l="l"/>
            <a:pathLst>
              <a:path h="1731834" w="1897749">
                <a:moveTo>
                  <a:pt x="0" y="3307"/>
                </a:moveTo>
                <a:lnTo>
                  <a:pt x="1894732" y="0"/>
                </a:lnTo>
                <a:lnTo>
                  <a:pt x="1897748" y="1728527"/>
                </a:lnTo>
                <a:lnTo>
                  <a:pt x="3017" y="1731834"/>
                </a:lnTo>
                <a:lnTo>
                  <a:pt x="0" y="3307"/>
                </a:lnTo>
                <a:close/>
              </a:path>
            </a:pathLst>
          </a:custGeom>
          <a:blipFill>
            <a:blip r:embed="rId7"/>
            <a:stretch>
              <a:fillRect l="-42997" t="-27786" r="-38073" b="-70631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325207"/>
            <a:chOff x="0" y="0"/>
            <a:chExt cx="516322" cy="186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186795"/>
            </a:xfrm>
            <a:custGeom>
              <a:avLst/>
              <a:gdLst/>
              <a:ahLst/>
              <a:cxnLst/>
              <a:rect r="r" b="b" t="t" l="l"/>
              <a:pathLst>
                <a:path h="186795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86795"/>
                  </a:lnTo>
                  <a:lnTo>
                    <a:pt x="0" y="186795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2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509" y="29608"/>
            <a:ext cx="14405911" cy="1315850"/>
            <a:chOff x="0" y="0"/>
            <a:chExt cx="2030593" cy="185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185476"/>
            </a:xfrm>
            <a:custGeom>
              <a:avLst/>
              <a:gdLst/>
              <a:ahLst/>
              <a:cxnLst/>
              <a:rect r="r" b="b" t="t" l="l"/>
              <a:pathLst>
                <a:path h="185476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85476"/>
                  </a:lnTo>
                  <a:lnTo>
                    <a:pt x="0" y="185476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22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661373" y="9747106"/>
            <a:ext cx="7590240" cy="1079787"/>
            <a:chOff x="0" y="0"/>
            <a:chExt cx="1069886" cy="1522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9886" cy="152202"/>
            </a:xfrm>
            <a:custGeom>
              <a:avLst/>
              <a:gdLst/>
              <a:ahLst/>
              <a:cxnLst/>
              <a:rect r="r" b="b" t="t" l="l"/>
              <a:pathLst>
                <a:path h="152202" w="1069886">
                  <a:moveTo>
                    <a:pt x="0" y="0"/>
                  </a:moveTo>
                  <a:lnTo>
                    <a:pt x="1069886" y="0"/>
                  </a:lnTo>
                  <a:lnTo>
                    <a:pt x="1069886" y="152202"/>
                  </a:lnTo>
                  <a:lnTo>
                    <a:pt x="0" y="152202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69886" cy="190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68226" y="2715857"/>
            <a:ext cx="5392398" cy="5305668"/>
            <a:chOff x="0" y="0"/>
            <a:chExt cx="7189865" cy="7074224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22558" t="0" r="22558" b="0"/>
            <a:stretch>
              <a:fillRect/>
            </a:stretch>
          </p:blipFill>
          <p:spPr>
            <a:xfrm flipH="false" flipV="false">
              <a:off x="0" y="0"/>
              <a:ext cx="7189865" cy="7074224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252765" y="3845044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2765" y="5612726"/>
            <a:ext cx="807124" cy="80712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52765" y="7617963"/>
            <a:ext cx="807124" cy="80712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15496" y="1298070"/>
            <a:ext cx="5649596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b="true" sz="5499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 RAMURILE AI-ULUI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0262" y="3984481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80262" y="5811387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1431" y="2630300"/>
            <a:ext cx="656570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Ramurile de bază ale AI-ului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95933" y="7816103"/>
            <a:ext cx="3195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45579" y="3599661"/>
            <a:ext cx="3997405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Machine Learning (ML):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99277" y="5359995"/>
            <a:ext cx="3216235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Deep Learning (DL):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99277" y="7305543"/>
            <a:ext cx="608707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Natural Language Processing (NLP):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145579" y="4159397"/>
            <a:ext cx="4538424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Învață din date, nu din reguli.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145579" y="4522373"/>
            <a:ext cx="3707725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Identifică singur tipare.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45579" y="5801862"/>
            <a:ext cx="10379771" cy="1189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subdomeniu al ML.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Folosește "creiere artificiale" (rețele neuronale) pentru sarcini complexe.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Exemplu: recunoaștere facială, generare de conținut (imagini, text).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59890" y="7983426"/>
            <a:ext cx="7616428" cy="123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55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Comunicarea dintre computere și limbajul uman.</a:t>
            </a:r>
          </a:p>
          <a:p>
            <a:pPr algn="l" marL="518155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Înțelege, interpretează și generează text.</a:t>
            </a:r>
          </a:p>
          <a:p>
            <a:pPr algn="ctr" marL="518155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Exemple: asistenți vocali, traduceri, filtre de spam.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6000">
            <a:off x="36152" y="-351567"/>
            <a:ext cx="1897749" cy="1731834"/>
          </a:xfrm>
          <a:custGeom>
            <a:avLst/>
            <a:gdLst/>
            <a:ahLst/>
            <a:cxnLst/>
            <a:rect r="r" b="b" t="t" l="l"/>
            <a:pathLst>
              <a:path h="1731834" w="1897749">
                <a:moveTo>
                  <a:pt x="0" y="3307"/>
                </a:moveTo>
                <a:lnTo>
                  <a:pt x="1894731" y="0"/>
                </a:lnTo>
                <a:lnTo>
                  <a:pt x="1897748" y="1728527"/>
                </a:lnTo>
                <a:lnTo>
                  <a:pt x="3016" y="1731834"/>
                </a:lnTo>
                <a:lnTo>
                  <a:pt x="0" y="3307"/>
                </a:lnTo>
                <a:close/>
              </a:path>
            </a:pathLst>
          </a:custGeom>
          <a:blipFill>
            <a:blip r:embed="rId7"/>
            <a:stretch>
              <a:fillRect l="-42997" t="-27786" r="-38073" b="-7063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461040"/>
            <a:chOff x="0" y="0"/>
            <a:chExt cx="516322" cy="2059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205942"/>
            </a:xfrm>
            <a:custGeom>
              <a:avLst/>
              <a:gdLst/>
              <a:ahLst/>
              <a:cxnLst/>
              <a:rect r="r" b="b" t="t" l="l"/>
              <a:pathLst>
                <a:path h="205942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205942"/>
                  </a:lnTo>
                  <a:lnTo>
                    <a:pt x="0" y="205942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24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4405911" cy="1461040"/>
            <a:chOff x="0" y="0"/>
            <a:chExt cx="2030593" cy="2059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205942"/>
            </a:xfrm>
            <a:custGeom>
              <a:avLst/>
              <a:gdLst/>
              <a:ahLst/>
              <a:cxnLst/>
              <a:rect r="r" b="b" t="t" l="l"/>
              <a:pathLst>
                <a:path h="205942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205942"/>
                  </a:lnTo>
                  <a:lnTo>
                    <a:pt x="0" y="205942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24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26682" y="2341583"/>
            <a:ext cx="14774911" cy="6505372"/>
            <a:chOff x="0" y="0"/>
            <a:chExt cx="19699882" cy="867383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/>
            <a:srcRect l="885" t="0" r="885" b="0"/>
            <a:stretch>
              <a:fillRect/>
            </a:stretch>
          </p:blipFill>
          <p:spPr>
            <a:xfrm flipH="false" flipV="false">
              <a:off x="0" y="0"/>
              <a:ext cx="19699882" cy="867383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964289" y="4509033"/>
            <a:ext cx="3033478" cy="901539"/>
            <a:chOff x="0" y="0"/>
            <a:chExt cx="798941" cy="2374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8941" cy="237442"/>
            </a:xfrm>
            <a:custGeom>
              <a:avLst/>
              <a:gdLst/>
              <a:ahLst/>
              <a:cxnLst/>
              <a:rect r="r" b="b" t="t" l="l"/>
              <a:pathLst>
                <a:path h="237442" w="798941">
                  <a:moveTo>
                    <a:pt x="0" y="0"/>
                  </a:moveTo>
                  <a:lnTo>
                    <a:pt x="798941" y="0"/>
                  </a:lnTo>
                  <a:lnTo>
                    <a:pt x="798941" y="237442"/>
                  </a:lnTo>
                  <a:lnTo>
                    <a:pt x="0" y="237442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98941" cy="266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6000">
            <a:off x="-11032" y="-269142"/>
            <a:ext cx="1897749" cy="1731834"/>
          </a:xfrm>
          <a:custGeom>
            <a:avLst/>
            <a:gdLst/>
            <a:ahLst/>
            <a:cxnLst/>
            <a:rect r="r" b="b" t="t" l="l"/>
            <a:pathLst>
              <a:path h="1731834" w="1897749">
                <a:moveTo>
                  <a:pt x="0" y="3307"/>
                </a:moveTo>
                <a:lnTo>
                  <a:pt x="1894732" y="0"/>
                </a:lnTo>
                <a:lnTo>
                  <a:pt x="1897749" y="1728528"/>
                </a:lnTo>
                <a:lnTo>
                  <a:pt x="3017" y="1731835"/>
                </a:lnTo>
                <a:lnTo>
                  <a:pt x="0" y="3307"/>
                </a:lnTo>
                <a:close/>
              </a:path>
            </a:pathLst>
          </a:custGeom>
          <a:blipFill>
            <a:blip r:embed="rId7"/>
            <a:stretch>
              <a:fillRect l="-42997" t="-27786" r="-38073" b="-7063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576016"/>
            <a:ext cx="11803016" cy="5134967"/>
            <a:chOff x="0" y="0"/>
            <a:chExt cx="3108613" cy="13524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08613" cy="1352419"/>
            </a:xfrm>
            <a:custGeom>
              <a:avLst/>
              <a:gdLst/>
              <a:ahLst/>
              <a:cxnLst/>
              <a:rect r="r" b="b" t="t" l="l"/>
              <a:pathLst>
                <a:path h="1352419" w="3108613">
                  <a:moveTo>
                    <a:pt x="0" y="0"/>
                  </a:moveTo>
                  <a:lnTo>
                    <a:pt x="3108613" y="0"/>
                  </a:lnTo>
                  <a:lnTo>
                    <a:pt x="3108613" y="1352419"/>
                  </a:lnTo>
                  <a:lnTo>
                    <a:pt x="0" y="1352419"/>
                  </a:lnTo>
                  <a:close/>
                </a:path>
              </a:pathLst>
            </a:custGeom>
            <a:gradFill rotWithShape="true">
              <a:gsLst>
                <a:gs pos="0">
                  <a:srgbClr val="000F62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08613" cy="1390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624986" y="0"/>
            <a:ext cx="3663014" cy="1028700"/>
            <a:chOff x="0" y="0"/>
            <a:chExt cx="516322" cy="1450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6322" cy="145001"/>
            </a:xfrm>
            <a:custGeom>
              <a:avLst/>
              <a:gdLst/>
              <a:ahLst/>
              <a:cxnLst/>
              <a:rect r="r" b="b" t="t" l="l"/>
              <a:pathLst>
                <a:path h="145001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45001"/>
                  </a:lnTo>
                  <a:lnTo>
                    <a:pt x="0" y="145001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1632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14405911" cy="1028700"/>
            <a:chOff x="0" y="0"/>
            <a:chExt cx="2030593" cy="1450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30593" cy="145001"/>
            </a:xfrm>
            <a:custGeom>
              <a:avLst/>
              <a:gdLst/>
              <a:ahLst/>
              <a:cxnLst/>
              <a:rect r="r" b="b" t="t" l="l"/>
              <a:pathLst>
                <a:path h="145001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305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83543" y="2797787"/>
            <a:ext cx="10090063" cy="272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9"/>
              </a:lnSpc>
              <a:spcBef>
                <a:spcPct val="0"/>
              </a:spcBef>
            </a:pPr>
            <a:r>
              <a:rPr lang="en-US" b="true" sz="15863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3841" y="368020"/>
            <a:ext cx="16963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Wardiere Inc.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83543" y="5433320"/>
            <a:ext cx="8035931" cy="81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Introducere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028700"/>
            <a:chOff x="0" y="0"/>
            <a:chExt cx="516322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145001"/>
            </a:xfrm>
            <a:custGeom>
              <a:avLst/>
              <a:gdLst/>
              <a:ahLst/>
              <a:cxnLst/>
              <a:rect r="r" b="b" t="t" l="l"/>
              <a:pathLst>
                <a:path h="145001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45001"/>
                  </a:lnTo>
                  <a:lnTo>
                    <a:pt x="0" y="145001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4405911" cy="1028700"/>
            <a:chOff x="0" y="0"/>
            <a:chExt cx="20305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145001"/>
            </a:xfrm>
            <a:custGeom>
              <a:avLst/>
              <a:gdLst/>
              <a:ahLst/>
              <a:cxnLst/>
              <a:rect r="r" b="b" t="t" l="l"/>
              <a:pathLst>
                <a:path h="145001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59214" y="2168498"/>
            <a:ext cx="10387359" cy="7933345"/>
          </a:xfrm>
          <a:custGeom>
            <a:avLst/>
            <a:gdLst/>
            <a:ahLst/>
            <a:cxnLst/>
            <a:rect r="r" b="b" t="t" l="l"/>
            <a:pathLst>
              <a:path h="7933345" w="10387359">
                <a:moveTo>
                  <a:pt x="0" y="0"/>
                </a:moveTo>
                <a:lnTo>
                  <a:pt x="10387358" y="0"/>
                </a:lnTo>
                <a:lnTo>
                  <a:pt x="10387358" y="7933345"/>
                </a:lnTo>
                <a:lnTo>
                  <a:pt x="0" y="7933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2517138"/>
            <a:ext cx="9887653" cy="5252724"/>
            <a:chOff x="0" y="0"/>
            <a:chExt cx="13183537" cy="7003631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5"/>
            <a:srcRect l="0" t="10206" r="0" b="10206"/>
            <a:stretch>
              <a:fillRect/>
            </a:stretch>
          </p:blipFill>
          <p:spPr>
            <a:xfrm flipH="false" flipV="false">
              <a:off x="0" y="0"/>
              <a:ext cx="13183537" cy="7003631"/>
            </a:xfrm>
            <a:prstGeom prst="rect">
              <a:avLst/>
            </a:prstGeom>
          </p:spPr>
        </p:pic>
      </p:grpSp>
      <p:sp>
        <p:nvSpPr>
          <p:cNvPr name="Freeform 15" id="15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3841" y="368020"/>
            <a:ext cx="16963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Wardiere Inc.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42519" y="3889602"/>
            <a:ext cx="6483361" cy="399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80"/>
              </a:lnSpc>
            </a:pPr>
            <a:r>
              <a:rPr lang="en-US" b="true" sz="14000">
                <a:solidFill>
                  <a:srgbClr val="4BB4FF"/>
                </a:solidFill>
                <a:latin typeface="TT Lakes Neue Compressed Bold"/>
                <a:ea typeface="TT Lakes Neue Compressed Bold"/>
                <a:cs typeface="TT Lakes Neue Compressed Bold"/>
                <a:sym typeface="TT Lakes Neue Compressed Bold"/>
              </a:rPr>
              <a:t>AI VS HUMAN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028700"/>
            <a:chOff x="0" y="0"/>
            <a:chExt cx="516322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145001"/>
            </a:xfrm>
            <a:custGeom>
              <a:avLst/>
              <a:gdLst/>
              <a:ahLst/>
              <a:cxnLst/>
              <a:rect r="r" b="b" t="t" l="l"/>
              <a:pathLst>
                <a:path h="145001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45001"/>
                  </a:lnTo>
                  <a:lnTo>
                    <a:pt x="0" y="145001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4405911" cy="1028700"/>
            <a:chOff x="0" y="0"/>
            <a:chExt cx="20305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145001"/>
            </a:xfrm>
            <a:custGeom>
              <a:avLst/>
              <a:gdLst/>
              <a:ahLst/>
              <a:cxnLst/>
              <a:rect r="r" b="b" t="t" l="l"/>
              <a:pathLst>
                <a:path h="145001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841" y="368020"/>
            <a:ext cx="16963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Wardiere Inc.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800241" y="4487863"/>
            <a:ext cx="10927744" cy="179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2499" u="sng">
                <a:solidFill>
                  <a:srgbClr val="4BB4FF"/>
                </a:solidFill>
                <a:latin typeface="TT Lakes Neue Compressed"/>
                <a:ea typeface="TT Lakes Neue Compressed"/>
                <a:cs typeface="TT Lakes Neue Compressed"/>
                <a:sym typeface="TT Lakes Neue Compressed"/>
                <a:hlinkClick r:id="rId4" tooltip="https://humanornot.so"/>
              </a:rPr>
              <a:t>HUMAN OR NOT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03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4986" y="0"/>
            <a:ext cx="3663014" cy="1028700"/>
            <a:chOff x="0" y="0"/>
            <a:chExt cx="516322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322" cy="145001"/>
            </a:xfrm>
            <a:custGeom>
              <a:avLst/>
              <a:gdLst/>
              <a:ahLst/>
              <a:cxnLst/>
              <a:rect r="r" b="b" t="t" l="l"/>
              <a:pathLst>
                <a:path h="145001" w="516322">
                  <a:moveTo>
                    <a:pt x="0" y="0"/>
                  </a:moveTo>
                  <a:lnTo>
                    <a:pt x="516322" y="0"/>
                  </a:lnTo>
                  <a:lnTo>
                    <a:pt x="516322" y="145001"/>
                  </a:lnTo>
                  <a:lnTo>
                    <a:pt x="0" y="145001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32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4405911" cy="1028700"/>
            <a:chOff x="0" y="0"/>
            <a:chExt cx="2030593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593" cy="145001"/>
            </a:xfrm>
            <a:custGeom>
              <a:avLst/>
              <a:gdLst/>
              <a:ahLst/>
              <a:cxnLst/>
              <a:rect r="r" b="b" t="t" l="l"/>
              <a:pathLst>
                <a:path h="145001" w="2030593">
                  <a:moveTo>
                    <a:pt x="0" y="0"/>
                  </a:moveTo>
                  <a:lnTo>
                    <a:pt x="2030593" y="0"/>
                  </a:lnTo>
                  <a:lnTo>
                    <a:pt x="2030593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30593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2450" y="341167"/>
            <a:ext cx="278982" cy="346366"/>
          </a:xfrm>
          <a:custGeom>
            <a:avLst/>
            <a:gdLst/>
            <a:ahLst/>
            <a:cxnLst/>
            <a:rect r="r" b="b" t="t" l="l"/>
            <a:pathLst>
              <a:path h="346366" w="278982">
                <a:moveTo>
                  <a:pt x="0" y="0"/>
                </a:moveTo>
                <a:lnTo>
                  <a:pt x="278982" y="0"/>
                </a:lnTo>
                <a:lnTo>
                  <a:pt x="278982" y="346366"/>
                </a:lnTo>
                <a:lnTo>
                  <a:pt x="0" y="34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54052" y="368020"/>
            <a:ext cx="1521021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Search . . .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841" y="368020"/>
            <a:ext cx="16963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Wardiere Inc.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31666" y="368020"/>
            <a:ext cx="9784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42519" y="368020"/>
            <a:ext cx="1060497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64113" y="368020"/>
            <a:ext cx="951705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17854" y="368020"/>
            <a:ext cx="809760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939463" y="8048810"/>
            <a:ext cx="348537" cy="1209490"/>
            <a:chOff x="0" y="0"/>
            <a:chExt cx="49128" cy="1704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9128" cy="170484"/>
            </a:xfrm>
            <a:custGeom>
              <a:avLst/>
              <a:gdLst/>
              <a:ahLst/>
              <a:cxnLst/>
              <a:rect r="r" b="b" t="t" l="l"/>
              <a:pathLst>
                <a:path h="170484" w="49128">
                  <a:moveTo>
                    <a:pt x="0" y="0"/>
                  </a:moveTo>
                  <a:lnTo>
                    <a:pt x="49128" y="0"/>
                  </a:lnTo>
                  <a:lnTo>
                    <a:pt x="49128" y="170484"/>
                  </a:lnTo>
                  <a:lnTo>
                    <a:pt x="0" y="170484"/>
                  </a:lnTo>
                  <a:close/>
                </a:path>
              </a:pathLst>
            </a:custGeom>
            <a:gradFill rotWithShape="true">
              <a:gsLst>
                <a:gs pos="0">
                  <a:srgbClr val="4BB4FF">
                    <a:alpha val="100000"/>
                  </a:srgbClr>
                </a:gs>
                <a:gs pos="100000">
                  <a:srgbClr val="03032E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9128" cy="208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800241" y="4487863"/>
            <a:ext cx="10927744" cy="179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2499" u="sng">
                <a:solidFill>
                  <a:srgbClr val="4BB4FF"/>
                </a:solidFill>
                <a:latin typeface="TT Lakes Neue Compressed"/>
                <a:ea typeface="TT Lakes Neue Compressed"/>
                <a:cs typeface="TT Lakes Neue Compressed"/>
                <a:sym typeface="TT Lakes Neue Compressed"/>
                <a:hlinkClick r:id="rId4" tooltip="https://www.whichfaceisreal.com/index.php"/>
              </a:rPr>
              <a:t>WHICH FACE IS REAL?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118623" y="305786"/>
            <a:ext cx="406510" cy="417128"/>
          </a:xfrm>
          <a:custGeom>
            <a:avLst/>
            <a:gdLst/>
            <a:ahLst/>
            <a:cxnLst/>
            <a:rect r="r" b="b" t="t" l="l"/>
            <a:pathLst>
              <a:path h="417128" w="406510">
                <a:moveTo>
                  <a:pt x="0" y="0"/>
                </a:moveTo>
                <a:lnTo>
                  <a:pt x="406510" y="0"/>
                </a:lnTo>
                <a:lnTo>
                  <a:pt x="406510" y="417128"/>
                </a:lnTo>
                <a:lnTo>
                  <a:pt x="0" y="417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DAGzKk68bMQ</dc:identifier>
  <dcterms:modified xsi:type="dcterms:W3CDTF">2011-08-01T06:04:30Z</dcterms:modified>
  <cp:revision>1</cp:revision>
  <dc:title>Blue Futuristic Artificial Intelligence Presentation</dc:title>
</cp:coreProperties>
</file>