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9" r:id="rId2"/>
    <p:sldId id="258" r:id="rId3"/>
    <p:sldId id="408" r:id="rId4"/>
    <p:sldId id="409" r:id="rId5"/>
    <p:sldId id="410" r:id="rId6"/>
    <p:sldId id="412" r:id="rId7"/>
    <p:sldId id="411" r:id="rId8"/>
    <p:sldId id="413" r:id="rId9"/>
    <p:sldId id="415" r:id="rId10"/>
    <p:sldId id="414" r:id="rId11"/>
    <p:sldId id="416" r:id="rId12"/>
    <p:sldId id="417" r:id="rId13"/>
    <p:sldId id="422" r:id="rId14"/>
    <p:sldId id="421" r:id="rId15"/>
    <p:sldId id="420" r:id="rId16"/>
    <p:sldId id="424" r:id="rId17"/>
    <p:sldId id="423" r:id="rId18"/>
    <p:sldId id="431" r:id="rId19"/>
    <p:sldId id="426" r:id="rId20"/>
    <p:sldId id="427" r:id="rId21"/>
    <p:sldId id="425" r:id="rId22"/>
    <p:sldId id="429" r:id="rId23"/>
    <p:sldId id="428" r:id="rId24"/>
    <p:sldId id="430" r:id="rId25"/>
    <p:sldId id="406" r:id="rId26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ckwell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DE1"/>
    <a:srgbClr val="23CADC"/>
    <a:srgbClr val="00C3D9"/>
    <a:srgbClr val="F3C301"/>
    <a:srgbClr val="1FD89C"/>
    <a:srgbClr val="DE6E00"/>
    <a:srgbClr val="028985"/>
    <a:srgbClr val="13918D"/>
    <a:srgbClr val="F4C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>
      <p:cViewPr varScale="1">
        <p:scale>
          <a:sx n="103" d="100"/>
          <a:sy n="103" d="100"/>
        </p:scale>
        <p:origin x="53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B293C-3375-45AC-A262-DEAE990C54B4}" type="datetimeFigureOut">
              <a:rPr lang="en-US" altLang="zh-CN"/>
              <a:pPr/>
              <a:t>6/23/2018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4CA8A-CE95-4996-ADA7-2B27A4CC1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90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-4763" y="-19050"/>
            <a:ext cx="1827213" cy="46038"/>
          </a:xfrm>
          <a:prstGeom prst="rect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7316788" y="-19050"/>
            <a:ext cx="1827212" cy="46038"/>
          </a:xfrm>
          <a:prstGeom prst="rect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3651250" y="-19050"/>
            <a:ext cx="1827213" cy="46038"/>
          </a:xfrm>
          <a:prstGeom prst="rect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5478463" y="-19050"/>
            <a:ext cx="1828800" cy="46038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1822450" y="-19050"/>
            <a:ext cx="1828800" cy="46038"/>
          </a:xfrm>
          <a:prstGeom prst="rect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Brea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16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2_Pic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51435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58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FullScreen_Backgroun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44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fld id="{07032AF1-332F-459B-8F83-B54C1683E8D4}" type="datetimeFigureOut">
              <a:rPr lang="en-US" altLang="zh-CN"/>
              <a:pPr/>
              <a:t>6/23/2018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fld id="{1F129C47-F1F5-42C4-A681-9A1EAC183E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ebas Neue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49163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大家好 我也是你们的学长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4824028" y="1995160"/>
            <a:ext cx="21659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周李奇翰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10093590</a:t>
            </a:r>
            <a:endParaRPr lang="en-US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0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20" y="483518"/>
            <a:ext cx="486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区块链解决作恶问题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0524" y="1952714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交易确认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分叉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331640" y="142949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双花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331640" y="2624594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拜占庭将军问题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331640" y="3147814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共识机制 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POW, POS</a:t>
            </a:r>
          </a:p>
        </p:txBody>
      </p:sp>
    </p:spTree>
    <p:extLst>
      <p:ext uri="{BB962C8B-B14F-4D97-AF65-F5344CB8AC3E}">
        <p14:creationId xmlns:p14="http://schemas.microsoft.com/office/powerpoint/2010/main" val="326094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20" y="483518"/>
            <a:ext cx="486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POW (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工作量证明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)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+mn-ea"/>
              <a:cs typeface="+mn-cs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331640" y="1429494"/>
            <a:ext cx="36599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设计一个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Block Puzzle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331640" y="1952714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243905" y="3091487"/>
            <a:ext cx="57606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基于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CPU,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计算满足特定条件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SHA256 HASH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1374756" y="2999154"/>
            <a:ext cx="8723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BTC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1361428" y="1952714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难于计算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容易验证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1341572" y="237255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动态调整难度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2243905" y="3640180"/>
            <a:ext cx="57606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基于内存的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Ethash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1374756" y="3545020"/>
            <a:ext cx="8691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ETH</a:t>
            </a:r>
          </a:p>
        </p:txBody>
      </p:sp>
      <p:sp>
        <p:nvSpPr>
          <p:cNvPr id="12" name="矩形 11"/>
          <p:cNvSpPr/>
          <p:nvPr/>
        </p:nvSpPr>
        <p:spPr>
          <a:xfrm>
            <a:off x="3635896" y="4012338"/>
            <a:ext cx="4457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https://github.com/ethereum/wiki/wiki/Ethash</a:t>
            </a:r>
          </a:p>
        </p:txBody>
      </p:sp>
    </p:spTree>
    <p:extLst>
      <p:ext uri="{BB962C8B-B14F-4D97-AF65-F5344CB8AC3E}">
        <p14:creationId xmlns:p14="http://schemas.microsoft.com/office/powerpoint/2010/main" val="854864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20" y="483518"/>
            <a:ext cx="48618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POW (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工作量证明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+mn-ea"/>
                <a:cs typeface="+mn-cs"/>
              </a:rPr>
              <a:t>)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91630"/>
            <a:ext cx="801736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密码学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4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9"/>
          <p:cNvSpPr txBox="1"/>
          <p:nvPr/>
        </p:nvSpPr>
        <p:spPr>
          <a:xfrm>
            <a:off x="750382" y="836673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非对称加密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195736" y="1359893"/>
            <a:ext cx="2524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加密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数字签名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23" y="2931161"/>
            <a:ext cx="5124450" cy="54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651870"/>
            <a:ext cx="5114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1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3456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区块链的应用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钱包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547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/>
          <p:nvPr/>
        </p:nvSpPr>
        <p:spPr>
          <a:xfrm>
            <a:off x="1763688" y="1419622"/>
            <a:ext cx="36724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P2P 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节点发现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区块同步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创建公私钥对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区块信息查询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交易发起</a:t>
            </a: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查询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矿机功能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日志系统和</a:t>
            </a:r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RPC</a:t>
            </a: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接口等</a:t>
            </a:r>
          </a:p>
        </p:txBody>
      </p:sp>
      <p:sp>
        <p:nvSpPr>
          <p:cNvPr id="3" name="TextBox 19"/>
          <p:cNvSpPr txBox="1"/>
          <p:nvPr/>
        </p:nvSpPr>
        <p:spPr>
          <a:xfrm>
            <a:off x="773673" y="77155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钱包即是链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773673" y="3906625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要有壳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9502"/>
            <a:ext cx="3524186" cy="4462444"/>
          </a:xfrm>
          <a:prstGeom prst="rect">
            <a:avLst/>
          </a:prstGeom>
        </p:spPr>
      </p:pic>
      <p:sp>
        <p:nvSpPr>
          <p:cNvPr id="10" name="TextBox 19"/>
          <p:cNvSpPr txBox="1"/>
          <p:nvPr/>
        </p:nvSpPr>
        <p:spPr>
          <a:xfrm>
            <a:off x="4355976" y="305624"/>
            <a:ext cx="14401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CLI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工具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0" y="-1995487"/>
            <a:ext cx="3383360" cy="16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9"/>
          <p:cNvSpPr txBox="1"/>
          <p:nvPr/>
        </p:nvSpPr>
        <p:spPr>
          <a:xfrm>
            <a:off x="3313832" y="388366"/>
            <a:ext cx="15121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端或插件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067694"/>
            <a:ext cx="5400600" cy="2697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4683"/>
            <a:ext cx="2623890" cy="43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3456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区块链的应用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智能合约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97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4201" y="1491630"/>
            <a:ext cx="520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 smtClean="0">
                <a:solidFill>
                  <a:schemeClr val="bg1"/>
                </a:solidFill>
                <a:latin typeface="Bebas Neue" panose="020B0606020202050201" pitchFamily="34" charset="0"/>
                <a:cs typeface="+mn-cs"/>
              </a:rPr>
              <a:t>区块链应用技术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4481" y="2414960"/>
            <a:ext cx="272382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技术原理和应用落地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9"/>
          <p:cNvSpPr txBox="1"/>
          <p:nvPr/>
        </p:nvSpPr>
        <p:spPr>
          <a:xfrm>
            <a:off x="750382" y="83667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智能合约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259632" y="1378166"/>
            <a:ext cx="4896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代币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ERC20, ERC721, MVST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DAPP :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应用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游戏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93330"/>
            <a:ext cx="3737198" cy="1866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793330"/>
            <a:ext cx="3737197" cy="18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5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750382" y="836673"/>
            <a:ext cx="27747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DAPP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开发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(ETH)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1259632" y="1378166"/>
            <a:ext cx="5904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合约开发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Solidity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钱包交互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web3.js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前端功能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Vue, React, Egret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辅助服务器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Go, Dotnet, Java, Node.js …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74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7944" y="4587974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https://ethereum.github.io/browser-solidity/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9502"/>
            <a:ext cx="8424936" cy="42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761593" y="2102265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问题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1270843" y="2643758"/>
            <a:ext cx="5904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存储量小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操作收取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Gas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费用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操作延时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版本兼容性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安全问题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50381" y="555526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优势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1225724" y="1078746"/>
            <a:ext cx="5904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理论上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不需要服务器和数据库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高可用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09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750382" y="836673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趋势</a:t>
            </a:r>
            <a:endParaRPr lang="en-US" altLang="zh-CN" sz="2800" dirty="0" smtClean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1259632" y="1378166"/>
            <a:ext cx="2880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更高品质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玩法尝试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侧链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引擎支持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更多的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技术栈广度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79" y="2859782"/>
            <a:ext cx="3618241" cy="18072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079" y="754645"/>
            <a:ext cx="3618241" cy="18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0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1175722"/>
            <a:ext cx="21602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谢谢</a:t>
            </a:r>
            <a:r>
              <a:rPr lang="en-US" sz="66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!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42791"/>
            <a:ext cx="1296144" cy="1326927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237477" y="4592910"/>
            <a:ext cx="47192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Email: kinghand@foxmail.com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244140" y="4162023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QQ: 383320853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1470"/>
            <a:ext cx="830902" cy="164778"/>
          </a:xfrm>
          <a:prstGeom prst="rect">
            <a:avLst/>
          </a:prstGeom>
        </p:spPr>
      </p:pic>
      <p:sp>
        <p:nvSpPr>
          <p:cNvPr id="7" name="TextBox 19"/>
          <p:cNvSpPr txBox="1"/>
          <p:nvPr/>
        </p:nvSpPr>
        <p:spPr>
          <a:xfrm>
            <a:off x="7131094" y="4171924"/>
            <a:ext cx="19442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15502146716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6808378" y="4592909"/>
            <a:ext cx="22922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hr@tonarts.org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6808378" y="3731136"/>
            <a:ext cx="21578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Hr 小姐姐 : 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131318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经典架构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733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9"/>
          <p:cNvSpPr txBox="1"/>
          <p:nvPr/>
        </p:nvSpPr>
        <p:spPr>
          <a:xfrm>
            <a:off x="757245" y="2179278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扩展层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750382" y="836673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应用层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087964" y="880903"/>
            <a:ext cx="1338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交易所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DAPP</a:t>
            </a:r>
          </a:p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钱包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壳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2094391" y="22884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智能合约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750382" y="2876417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网络层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2099650" y="2964889"/>
            <a:ext cx="3981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P2P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网络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共识算法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(POW, POS, DPOS)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6" name="TextBox 19"/>
          <p:cNvSpPr txBox="1"/>
          <p:nvPr/>
        </p:nvSpPr>
        <p:spPr>
          <a:xfrm>
            <a:off x="750382" y="379588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存储层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7" name="TextBox 19"/>
          <p:cNvSpPr txBox="1"/>
          <p:nvPr/>
        </p:nvSpPr>
        <p:spPr>
          <a:xfrm>
            <a:off x="2110096" y="3896354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区块链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51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1595309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区块链结构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6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722432"/>
            <a:ext cx="5177743" cy="4162942"/>
          </a:xfrm>
          <a:prstGeom prst="rect">
            <a:avLst/>
          </a:prstGeom>
        </p:spPr>
      </p:pic>
      <p:sp>
        <p:nvSpPr>
          <p:cNvPr id="22" name="TextBox 19"/>
          <p:cNvSpPr txBox="1"/>
          <p:nvPr/>
        </p:nvSpPr>
        <p:spPr>
          <a:xfrm>
            <a:off x="827584" y="722432"/>
            <a:ext cx="146706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Header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	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1186015" y="1261040"/>
            <a:ext cx="18790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结构信息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形成了区块链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790248" y="2215147"/>
            <a:ext cx="11079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Body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	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1186015" y="2821275"/>
            <a:ext cx="13660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交易信息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149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8" y="991821"/>
            <a:ext cx="6012259" cy="18303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2" y="2942757"/>
            <a:ext cx="6011426" cy="177480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020272" y="1419622"/>
            <a:ext cx="1800200" cy="32979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80312" y="1556423"/>
            <a:ext cx="86409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区块</a:t>
            </a:r>
            <a:r>
              <a:rPr lang="en-US" altLang="zh-CN" dirty="0" smtClean="0">
                <a:latin typeface="+mn-ea"/>
              </a:rPr>
              <a:t>N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18088" y="2204495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8088" y="2852567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区块</a:t>
            </a:r>
            <a:r>
              <a:rPr lang="en-US" altLang="zh-CN" dirty="0" smtClean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16316" y="3500639"/>
            <a:ext cx="79208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区块</a:t>
            </a:r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56066" y="4148711"/>
            <a:ext cx="1312587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创世区块</a:t>
            </a:r>
            <a:endParaRPr lang="zh-CN" altLang="en-US" dirty="0">
              <a:latin typeface="+mn-ea"/>
            </a:endParaRPr>
          </a:p>
        </p:txBody>
      </p:sp>
      <p:cxnSp>
        <p:nvCxnSpPr>
          <p:cNvPr id="27" name="曲线连接符 26"/>
          <p:cNvCxnSpPr>
            <a:stCxn id="22" idx="3"/>
            <a:endCxn id="23" idx="3"/>
          </p:cNvCxnSpPr>
          <p:nvPr/>
        </p:nvCxnSpPr>
        <p:spPr>
          <a:xfrm flipH="1">
            <a:off x="8210176" y="1772447"/>
            <a:ext cx="34232" cy="648072"/>
          </a:xfrm>
          <a:prstGeom prst="curvedConnector3">
            <a:avLst>
              <a:gd name="adj1" fmla="val -66779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flipH="1">
            <a:off x="8191288" y="2457211"/>
            <a:ext cx="34232" cy="586314"/>
          </a:xfrm>
          <a:prstGeom prst="curvedConnector3">
            <a:avLst>
              <a:gd name="adj1" fmla="val -66779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flipH="1">
            <a:off x="8181844" y="3039846"/>
            <a:ext cx="34232" cy="586314"/>
          </a:xfrm>
          <a:prstGeom prst="curvedConnector3">
            <a:avLst>
              <a:gd name="adj1" fmla="val -66779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endCxn id="26" idx="3"/>
          </p:cNvCxnSpPr>
          <p:nvPr/>
        </p:nvCxnSpPr>
        <p:spPr>
          <a:xfrm rot="16200000" flipH="1">
            <a:off x="8039922" y="3936003"/>
            <a:ext cx="599011" cy="258452"/>
          </a:xfrm>
          <a:prstGeom prst="curvedConnector4">
            <a:avLst>
              <a:gd name="adj1" fmla="val -1124"/>
              <a:gd name="adj2" fmla="val 18845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9"/>
          <p:cNvSpPr txBox="1"/>
          <p:nvPr/>
        </p:nvSpPr>
        <p:spPr>
          <a:xfrm>
            <a:off x="395536" y="281792"/>
            <a:ext cx="16369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区块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”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链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”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498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491630"/>
            <a:ext cx="43924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cs typeface="+mn-cs"/>
              </a:rPr>
              <a:t>区块链的基石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139702"/>
            <a:ext cx="360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分布式网络</a:t>
            </a:r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, </a:t>
            </a:r>
            <a:r>
              <a:rPr lang="zh-CN" altLang="en-US" sz="22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共识机制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18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9"/>
          <p:cNvSpPr txBox="1"/>
          <p:nvPr/>
        </p:nvSpPr>
        <p:spPr>
          <a:xfrm>
            <a:off x="750382" y="1987052"/>
            <a:ext cx="37224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去中心化 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- 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一致性算法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750382" y="836673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分布式系统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195736" y="1359893"/>
            <a:ext cx="2524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CAP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理论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1743075" y="2534519"/>
            <a:ext cx="30572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令牌 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Gossip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Paxos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Raft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算法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76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DPI" val=" 192"/>
</p:tagLst>
</file>

<file path=ppt/theme/theme1.xml><?xml version="1.0" encoding="utf-8"?>
<a:theme xmlns:a="http://schemas.openxmlformats.org/drawingml/2006/main" name="成达素材 (1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-Special">
      <a:majorFont>
        <a:latin typeface="Bebas Neue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成达素材 (19)</Template>
  <TotalTime>200</TotalTime>
  <Words>349</Words>
  <Application>Microsoft Office PowerPoint</Application>
  <PresentationFormat>全屏显示(16:9)</PresentationFormat>
  <Paragraphs>106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Bebas Neue</vt:lpstr>
      <vt:lpstr>宋体</vt:lpstr>
      <vt:lpstr>Arial</vt:lpstr>
      <vt:lpstr>Rockwell</vt:lpstr>
      <vt:lpstr>成达素材 (19)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subject>user</dc:subject>
  <dc:creator>user</dc:creator>
  <cp:keywords>user</cp:keywords>
  <dc:description>PPTS</dc:description>
  <cp:lastModifiedBy>周 李奇翰</cp:lastModifiedBy>
  <cp:revision>39</cp:revision>
  <dcterms:created xsi:type="dcterms:W3CDTF">2016-06-23T08:16:05Z</dcterms:created>
  <dcterms:modified xsi:type="dcterms:W3CDTF">2018-06-23T06:17:38Z</dcterms:modified>
  <cp:category>PPTS</cp:category>
</cp:coreProperties>
</file>