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19" r:id="rId2"/>
    <p:sldId id="258" r:id="rId3"/>
    <p:sldId id="408" r:id="rId4"/>
    <p:sldId id="409" r:id="rId5"/>
    <p:sldId id="410" r:id="rId6"/>
    <p:sldId id="412" r:id="rId7"/>
    <p:sldId id="411" r:id="rId8"/>
    <p:sldId id="413" r:id="rId9"/>
    <p:sldId id="415" r:id="rId10"/>
    <p:sldId id="414" r:id="rId11"/>
    <p:sldId id="416" r:id="rId12"/>
    <p:sldId id="417" r:id="rId13"/>
    <p:sldId id="422" r:id="rId14"/>
    <p:sldId id="421" r:id="rId15"/>
    <p:sldId id="420" r:id="rId16"/>
    <p:sldId id="424" r:id="rId17"/>
    <p:sldId id="423" r:id="rId18"/>
    <p:sldId id="431" r:id="rId19"/>
    <p:sldId id="426" r:id="rId20"/>
    <p:sldId id="427" r:id="rId21"/>
    <p:sldId id="425" r:id="rId22"/>
    <p:sldId id="429" r:id="rId23"/>
    <p:sldId id="428" r:id="rId24"/>
    <p:sldId id="430" r:id="rId25"/>
    <p:sldId id="406" r:id="rId26"/>
  </p:sldIdLst>
  <p:sldSz cx="9144000" cy="5143500" type="screen16x9"/>
  <p:notesSz cx="6858000" cy="91440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DE1"/>
    <a:srgbClr val="23CADC"/>
    <a:srgbClr val="00C3D9"/>
    <a:srgbClr val="F3C301"/>
    <a:srgbClr val="1FD89C"/>
    <a:srgbClr val="DE6E00"/>
    <a:srgbClr val="028985"/>
    <a:srgbClr val="13918D"/>
    <a:srgbClr val="F4C6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1" autoAdjust="0"/>
    <p:restoredTop sz="94660"/>
  </p:normalViewPr>
  <p:slideViewPr>
    <p:cSldViewPr>
      <p:cViewPr varScale="1">
        <p:scale>
          <a:sx n="153" d="100"/>
          <a:sy n="153" d="100"/>
        </p:scale>
        <p:origin x="282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0B293C-3375-45AC-A262-DEAE990C54B4}" type="datetimeFigureOut">
              <a:rPr lang="en-US" altLang="zh-CN"/>
              <a:pPr/>
              <a:t>6/22/2018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4CA8A-CE95-4996-ADA7-2B27A4CC1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90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Slide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-4763" y="-19050"/>
            <a:ext cx="1827213" cy="46038"/>
          </a:xfrm>
          <a:prstGeom prst="rect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" name="Rectangle 7"/>
          <p:cNvSpPr/>
          <p:nvPr/>
        </p:nvSpPr>
        <p:spPr>
          <a:xfrm>
            <a:off x="7316788" y="-19050"/>
            <a:ext cx="1827212" cy="46038"/>
          </a:xfrm>
          <a:prstGeom prst="rect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3651250" y="-19050"/>
            <a:ext cx="1827213" cy="46038"/>
          </a:xfrm>
          <a:prstGeom prst="rect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5478463" y="-19050"/>
            <a:ext cx="1828800" cy="46038"/>
          </a:xfrm>
          <a:prstGeom prst="rect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1822450" y="-19050"/>
            <a:ext cx="1828800" cy="46038"/>
          </a:xfrm>
          <a:prstGeom prst="rect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30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Brea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16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2_Pictu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400800" cy="5143500"/>
          </a:xfrm>
        </p:spPr>
        <p:txBody>
          <a:bodyPr rtlCol="0">
            <a:normAutofit/>
          </a:bodyPr>
          <a:lstStyle/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5458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FullScreen_Background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rtlCol="0">
            <a:normAutofit/>
          </a:bodyPr>
          <a:lstStyle/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8446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宋体" charset="-122"/>
              </a:defRPr>
            </a:lvl1pPr>
          </a:lstStyle>
          <a:p>
            <a:fld id="{07032AF1-332F-459B-8F83-B54C1683E8D4}" type="datetimeFigureOut">
              <a:rPr lang="en-US" altLang="zh-CN"/>
              <a:pPr/>
              <a:t>6/22/2018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宋体" charset="-122"/>
              </a:defRPr>
            </a:lvl1pPr>
          </a:lstStyle>
          <a:p>
            <a:fld id="{1F129C47-F1F5-42C4-A681-9A1EAC183E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ebas Neue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ebas Neue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ebas Neue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ebas Neue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ebas Neue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ebas Neue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ebas Neue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ebas Neue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1491630"/>
            <a:ext cx="43924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cs typeface="+mn-cs"/>
              </a:rPr>
              <a:t>大家好 我也是你们的学长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cs typeface="+mn-cs"/>
            </a:endParaRPr>
          </a:p>
        </p:txBody>
      </p:sp>
      <p:sp>
        <p:nvSpPr>
          <p:cNvPr id="5" name="TextBox 19"/>
          <p:cNvSpPr txBox="1"/>
          <p:nvPr/>
        </p:nvSpPr>
        <p:spPr>
          <a:xfrm>
            <a:off x="4824028" y="1995160"/>
            <a:ext cx="216597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周李奇翰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10093590</a:t>
            </a:r>
            <a:endParaRPr lang="en-US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05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220" y="483518"/>
            <a:ext cx="48618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cs typeface="+mn-cs"/>
              </a:rPr>
              <a:t>区块链解决作恶问题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30524" y="1952714"/>
            <a:ext cx="3600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交易确认</a:t>
            </a:r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, </a:t>
            </a: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分叉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1331640" y="1429494"/>
            <a:ext cx="9028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双花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TextBox 19"/>
          <p:cNvSpPr txBox="1"/>
          <p:nvPr/>
        </p:nvSpPr>
        <p:spPr>
          <a:xfrm>
            <a:off x="1331640" y="2624594"/>
            <a:ext cx="269817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拜占庭将军问题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TextBox 19"/>
          <p:cNvSpPr txBox="1"/>
          <p:nvPr/>
        </p:nvSpPr>
        <p:spPr>
          <a:xfrm>
            <a:off x="1331640" y="3147814"/>
            <a:ext cx="3600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共识机制 </a:t>
            </a:r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POW, POS</a:t>
            </a:r>
          </a:p>
        </p:txBody>
      </p:sp>
    </p:spTree>
    <p:extLst>
      <p:ext uri="{BB962C8B-B14F-4D97-AF65-F5344CB8AC3E}">
        <p14:creationId xmlns:p14="http://schemas.microsoft.com/office/powerpoint/2010/main" val="3260947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220" y="483518"/>
            <a:ext cx="48618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+mn-ea"/>
                <a:cs typeface="+mn-cs"/>
              </a:rPr>
              <a:t>POW (</a:t>
            </a: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+mn-ea"/>
                <a:cs typeface="+mn-cs"/>
              </a:rPr>
              <a:t>工作量证明</a:t>
            </a:r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+mn-ea"/>
                <a:cs typeface="+mn-cs"/>
              </a:rPr>
              <a:t>)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1331640" y="1429494"/>
            <a:ext cx="365997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设计一个</a:t>
            </a: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Block Puzzle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TextBox 19"/>
          <p:cNvSpPr txBox="1"/>
          <p:nvPr/>
        </p:nvSpPr>
        <p:spPr>
          <a:xfrm>
            <a:off x="1331640" y="1952714"/>
            <a:ext cx="18473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TextBox 19"/>
          <p:cNvSpPr txBox="1"/>
          <p:nvPr/>
        </p:nvSpPr>
        <p:spPr>
          <a:xfrm>
            <a:off x="2243905" y="3091487"/>
            <a:ext cx="57606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基于</a:t>
            </a:r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CPU, </a:t>
            </a: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计算满足特定条件</a:t>
            </a:r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SHA256 HASH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1374756" y="2999154"/>
            <a:ext cx="8723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BTC</a:t>
            </a:r>
          </a:p>
        </p:txBody>
      </p:sp>
      <p:sp>
        <p:nvSpPr>
          <p:cNvPr id="8" name="TextBox 19"/>
          <p:cNvSpPr txBox="1"/>
          <p:nvPr/>
        </p:nvSpPr>
        <p:spPr>
          <a:xfrm>
            <a:off x="1361428" y="1952714"/>
            <a:ext cx="3600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难于计算</a:t>
            </a:r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, </a:t>
            </a: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容易验证</a:t>
            </a:r>
            <a:endParaRPr lang="en-US" altLang="zh-CN" sz="2200" dirty="0" smtClean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TextBox 19"/>
          <p:cNvSpPr txBox="1"/>
          <p:nvPr/>
        </p:nvSpPr>
        <p:spPr>
          <a:xfrm>
            <a:off x="1341572" y="2372552"/>
            <a:ext cx="3600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动态调整难度</a:t>
            </a:r>
            <a:endParaRPr lang="en-US" altLang="zh-CN" sz="2200" dirty="0" smtClean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TextBox 19"/>
          <p:cNvSpPr txBox="1"/>
          <p:nvPr/>
        </p:nvSpPr>
        <p:spPr>
          <a:xfrm>
            <a:off x="2243905" y="3640180"/>
            <a:ext cx="57606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基于内存的</a:t>
            </a:r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Ethash</a:t>
            </a:r>
          </a:p>
        </p:txBody>
      </p:sp>
      <p:sp>
        <p:nvSpPr>
          <p:cNvPr id="14" name="TextBox 19"/>
          <p:cNvSpPr txBox="1"/>
          <p:nvPr/>
        </p:nvSpPr>
        <p:spPr>
          <a:xfrm>
            <a:off x="1374756" y="3545020"/>
            <a:ext cx="86914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ETH</a:t>
            </a:r>
          </a:p>
        </p:txBody>
      </p:sp>
      <p:sp>
        <p:nvSpPr>
          <p:cNvPr id="12" name="矩形 11"/>
          <p:cNvSpPr/>
          <p:nvPr/>
        </p:nvSpPr>
        <p:spPr>
          <a:xfrm>
            <a:off x="3635896" y="4012338"/>
            <a:ext cx="44576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https://github.com/ethereum/wiki/wiki/Ethash</a:t>
            </a:r>
          </a:p>
        </p:txBody>
      </p:sp>
    </p:spTree>
    <p:extLst>
      <p:ext uri="{BB962C8B-B14F-4D97-AF65-F5344CB8AC3E}">
        <p14:creationId xmlns:p14="http://schemas.microsoft.com/office/powerpoint/2010/main" val="854864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220" y="483518"/>
            <a:ext cx="48618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+mn-ea"/>
                <a:cs typeface="+mn-cs"/>
              </a:rPr>
              <a:t>POW (</a:t>
            </a: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+mn-ea"/>
                <a:cs typeface="+mn-cs"/>
              </a:rPr>
              <a:t>工作量证明</a:t>
            </a:r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+mn-ea"/>
                <a:cs typeface="+mn-cs"/>
              </a:rPr>
              <a:t>)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91630"/>
            <a:ext cx="801736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53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1491630"/>
            <a:ext cx="43924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cs typeface="+mn-cs"/>
              </a:rPr>
              <a:t>区块链的基石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60032" y="2139702"/>
            <a:ext cx="3600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密码学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427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9"/>
          <p:cNvSpPr txBox="1"/>
          <p:nvPr/>
        </p:nvSpPr>
        <p:spPr>
          <a:xfrm>
            <a:off x="750382" y="836673"/>
            <a:ext cx="19800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非对称加密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2" name="TextBox 19"/>
          <p:cNvSpPr txBox="1"/>
          <p:nvPr/>
        </p:nvSpPr>
        <p:spPr>
          <a:xfrm>
            <a:off x="2195736" y="1359893"/>
            <a:ext cx="25244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加密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数字签名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323" y="2931161"/>
            <a:ext cx="5124450" cy="542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651870"/>
            <a:ext cx="51149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31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1491630"/>
            <a:ext cx="34563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cs typeface="+mn-cs"/>
              </a:rPr>
              <a:t>区块链的应用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139702"/>
            <a:ext cx="3600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钱包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547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9"/>
          <p:cNvSpPr txBox="1"/>
          <p:nvPr/>
        </p:nvSpPr>
        <p:spPr>
          <a:xfrm>
            <a:off x="1763688" y="1419622"/>
            <a:ext cx="367240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P2P </a:t>
            </a:r>
            <a:r>
              <a:rPr lang="zh-CN" altLang="en-US" sz="2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节点</a:t>
            </a:r>
            <a:r>
              <a:rPr lang="zh-CN" altLang="en-US" sz="2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发现</a:t>
            </a:r>
            <a:endParaRPr lang="en-US" altLang="zh-CN" sz="22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区块同步</a:t>
            </a:r>
            <a:endParaRPr lang="en-US" altLang="zh-CN" sz="22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创建</a:t>
            </a:r>
            <a:r>
              <a:rPr lang="zh-CN" altLang="en-US" sz="2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公私钥</a:t>
            </a:r>
            <a:r>
              <a:rPr lang="zh-CN" altLang="en-US" sz="2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对</a:t>
            </a:r>
            <a:endParaRPr lang="en-US" altLang="zh-CN" sz="22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区块</a:t>
            </a:r>
            <a:r>
              <a:rPr lang="zh-CN" altLang="en-US" sz="2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信息</a:t>
            </a:r>
            <a:r>
              <a:rPr lang="zh-CN" altLang="en-US" sz="2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查询</a:t>
            </a:r>
            <a:endParaRPr lang="zh-CN" altLang="en-US" sz="22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交易发起</a:t>
            </a:r>
            <a:r>
              <a:rPr lang="en-US" altLang="zh-CN" sz="2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, </a:t>
            </a:r>
            <a:r>
              <a:rPr lang="zh-CN" altLang="en-US" sz="2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查询</a:t>
            </a:r>
            <a:endParaRPr lang="en-US" altLang="zh-CN" sz="22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矿机功能</a:t>
            </a:r>
            <a:endParaRPr lang="en-US" altLang="zh-CN" sz="22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日志系统和</a:t>
            </a:r>
            <a:r>
              <a:rPr lang="en-US" altLang="zh-CN" sz="2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RPC</a:t>
            </a:r>
            <a:r>
              <a:rPr lang="zh-CN" altLang="en-US" sz="2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接口等</a:t>
            </a:r>
          </a:p>
        </p:txBody>
      </p:sp>
      <p:sp>
        <p:nvSpPr>
          <p:cNvPr id="3" name="TextBox 19"/>
          <p:cNvSpPr txBox="1"/>
          <p:nvPr/>
        </p:nvSpPr>
        <p:spPr>
          <a:xfrm>
            <a:off x="773673" y="771550"/>
            <a:ext cx="19800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钱包即是链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TextBox 19"/>
          <p:cNvSpPr txBox="1"/>
          <p:nvPr/>
        </p:nvSpPr>
        <p:spPr>
          <a:xfrm>
            <a:off x="773673" y="3906625"/>
            <a:ext cx="12618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要有壳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9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39502"/>
            <a:ext cx="3524186" cy="4462444"/>
          </a:xfrm>
          <a:prstGeom prst="rect">
            <a:avLst/>
          </a:prstGeom>
        </p:spPr>
      </p:pic>
      <p:sp>
        <p:nvSpPr>
          <p:cNvPr id="10" name="TextBox 19"/>
          <p:cNvSpPr txBox="1"/>
          <p:nvPr/>
        </p:nvSpPr>
        <p:spPr>
          <a:xfrm>
            <a:off x="4355976" y="305624"/>
            <a:ext cx="14401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CLI</a:t>
            </a: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工具</a:t>
            </a:r>
            <a:endParaRPr lang="en-US" altLang="zh-CN" sz="2200" dirty="0" smtClean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72000" y="-1995487"/>
            <a:ext cx="3383360" cy="168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48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9"/>
          <p:cNvSpPr txBox="1"/>
          <p:nvPr/>
        </p:nvSpPr>
        <p:spPr>
          <a:xfrm>
            <a:off x="3313832" y="388366"/>
            <a:ext cx="15121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端或插件</a:t>
            </a:r>
            <a:endParaRPr lang="en-US" altLang="zh-CN" sz="2200" dirty="0" smtClean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067694"/>
            <a:ext cx="5400600" cy="26974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84683"/>
            <a:ext cx="2623890" cy="438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32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1491630"/>
            <a:ext cx="34563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cs typeface="+mn-cs"/>
              </a:rPr>
              <a:t>区块链的应用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139702"/>
            <a:ext cx="3600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智能合约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973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4201" y="1491630"/>
            <a:ext cx="5203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dirty="0" smtClean="0">
                <a:solidFill>
                  <a:schemeClr val="bg1"/>
                </a:solidFill>
                <a:latin typeface="Bebas Neue" panose="020B0606020202050201" pitchFamily="34" charset="0"/>
                <a:cs typeface="+mn-cs"/>
              </a:rPr>
              <a:t>区块链应用技术</a:t>
            </a:r>
            <a:endParaRPr lang="en-US" sz="5400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84481" y="2414960"/>
            <a:ext cx="2723823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技术原理和应用落地</a:t>
            </a:r>
            <a:endParaRPr lang="en-US" sz="22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9"/>
          <p:cNvSpPr txBox="1"/>
          <p:nvPr/>
        </p:nvSpPr>
        <p:spPr>
          <a:xfrm>
            <a:off x="750382" y="836673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智能合约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2" name="TextBox 19"/>
          <p:cNvSpPr txBox="1"/>
          <p:nvPr/>
        </p:nvSpPr>
        <p:spPr>
          <a:xfrm>
            <a:off x="1259632" y="1378166"/>
            <a:ext cx="48965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代币 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: ERC20, ERC721, MVST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DAPP : 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应用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游戏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93330"/>
            <a:ext cx="3737198" cy="18666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793330"/>
            <a:ext cx="3737197" cy="18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85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750382" y="836673"/>
            <a:ext cx="277479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DAPP</a:t>
            </a: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开发</a:t>
            </a: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(ETH)</a:t>
            </a:r>
          </a:p>
        </p:txBody>
      </p:sp>
      <p:sp>
        <p:nvSpPr>
          <p:cNvPr id="9" name="TextBox 19"/>
          <p:cNvSpPr txBox="1"/>
          <p:nvPr/>
        </p:nvSpPr>
        <p:spPr>
          <a:xfrm>
            <a:off x="1259632" y="1378166"/>
            <a:ext cx="59046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合约开发 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Solidity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钱包交互 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web3.js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前端功能 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Vue, React, Egret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辅助服务器 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Go, Dotnet, Java, Node.js …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0747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67944" y="4587974"/>
            <a:ext cx="5238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https://ethereum.github.io/browser-solidity/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39502"/>
            <a:ext cx="8424936" cy="420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8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761593" y="2102265"/>
            <a:ext cx="9028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问题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TextBox 19"/>
          <p:cNvSpPr txBox="1"/>
          <p:nvPr/>
        </p:nvSpPr>
        <p:spPr>
          <a:xfrm>
            <a:off x="1270843" y="2643758"/>
            <a:ext cx="59046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存储量小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操作收取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Gas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费用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操作延时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版本兼容性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安全问题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50381" y="555526"/>
            <a:ext cx="9028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优势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TextBox 19"/>
          <p:cNvSpPr txBox="1"/>
          <p:nvPr/>
        </p:nvSpPr>
        <p:spPr>
          <a:xfrm>
            <a:off x="1225724" y="1078746"/>
            <a:ext cx="5904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理论上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不需要服务器和数据库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高可用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3091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750382" y="836673"/>
            <a:ext cx="9028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趋势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TextBox 19"/>
          <p:cNvSpPr txBox="1"/>
          <p:nvPr/>
        </p:nvSpPr>
        <p:spPr>
          <a:xfrm>
            <a:off x="1259632" y="1378166"/>
            <a:ext cx="28803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更高品质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玩法尝试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侧链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引擎支持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更多的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技术栈广度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079" y="2859782"/>
            <a:ext cx="3618241" cy="18072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079" y="754645"/>
            <a:ext cx="3618241" cy="180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00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5976" y="1175722"/>
            <a:ext cx="216024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cs typeface="+mn-cs"/>
              </a:rPr>
              <a:t>谢谢</a:t>
            </a:r>
            <a:r>
              <a:rPr lang="en-US" sz="6600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cs typeface="+mn-cs"/>
              </a:rPr>
              <a:t>!</a:t>
            </a:r>
            <a:endParaRPr lang="en-US" sz="6600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42791"/>
            <a:ext cx="1296144" cy="1326927"/>
          </a:xfrm>
          <a:prstGeom prst="rect">
            <a:avLst/>
          </a:prstGeom>
        </p:spPr>
      </p:pic>
      <p:sp>
        <p:nvSpPr>
          <p:cNvPr id="11" name="TextBox 19"/>
          <p:cNvSpPr txBox="1"/>
          <p:nvPr/>
        </p:nvSpPr>
        <p:spPr>
          <a:xfrm>
            <a:off x="237477" y="4592910"/>
            <a:ext cx="47192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Email: kinghand@foxmail.com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2" name="TextBox 19"/>
          <p:cNvSpPr txBox="1"/>
          <p:nvPr/>
        </p:nvSpPr>
        <p:spPr>
          <a:xfrm>
            <a:off x="244140" y="4162023"/>
            <a:ext cx="3600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QQ: 383320853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830902" cy="16477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1491630"/>
            <a:ext cx="43924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cs typeface="+mn-cs"/>
              </a:rPr>
              <a:t>区块链的基石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60032" y="2139702"/>
            <a:ext cx="1313180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经典架构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8733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19"/>
          <p:cNvSpPr txBox="1"/>
          <p:nvPr/>
        </p:nvSpPr>
        <p:spPr>
          <a:xfrm>
            <a:off x="757245" y="2179278"/>
            <a:ext cx="12618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扩展层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1" name="TextBox 19"/>
          <p:cNvSpPr txBox="1"/>
          <p:nvPr/>
        </p:nvSpPr>
        <p:spPr>
          <a:xfrm>
            <a:off x="750382" y="836673"/>
            <a:ext cx="12618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应用层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2" name="TextBox 19"/>
          <p:cNvSpPr txBox="1"/>
          <p:nvPr/>
        </p:nvSpPr>
        <p:spPr>
          <a:xfrm>
            <a:off x="2087964" y="880903"/>
            <a:ext cx="1338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交易所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DAPP</a:t>
            </a:r>
          </a:p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钱包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壳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43" name="TextBox 19"/>
          <p:cNvSpPr txBox="1"/>
          <p:nvPr/>
        </p:nvSpPr>
        <p:spPr>
          <a:xfrm>
            <a:off x="2094391" y="22884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智能合约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4" name="TextBox 19"/>
          <p:cNvSpPr txBox="1"/>
          <p:nvPr/>
        </p:nvSpPr>
        <p:spPr>
          <a:xfrm>
            <a:off x="750382" y="2876417"/>
            <a:ext cx="12618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网络层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5" name="TextBox 19"/>
          <p:cNvSpPr txBox="1"/>
          <p:nvPr/>
        </p:nvSpPr>
        <p:spPr>
          <a:xfrm>
            <a:off x="2099650" y="2964889"/>
            <a:ext cx="39810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P2P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网络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共识算法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(POW, POS, DPOS)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6" name="TextBox 19"/>
          <p:cNvSpPr txBox="1"/>
          <p:nvPr/>
        </p:nvSpPr>
        <p:spPr>
          <a:xfrm>
            <a:off x="750382" y="3795886"/>
            <a:ext cx="12618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存储层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7" name="TextBox 19"/>
          <p:cNvSpPr txBox="1"/>
          <p:nvPr/>
        </p:nvSpPr>
        <p:spPr>
          <a:xfrm>
            <a:off x="2110096" y="3896354"/>
            <a:ext cx="1107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区块链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8515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1491630"/>
            <a:ext cx="43924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cs typeface="+mn-cs"/>
              </a:rPr>
              <a:t>区块链的基石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60032" y="2139702"/>
            <a:ext cx="1595309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区块链结构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161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722432"/>
            <a:ext cx="5177743" cy="4162942"/>
          </a:xfrm>
          <a:prstGeom prst="rect">
            <a:avLst/>
          </a:prstGeom>
        </p:spPr>
      </p:pic>
      <p:sp>
        <p:nvSpPr>
          <p:cNvPr id="22" name="TextBox 19"/>
          <p:cNvSpPr txBox="1"/>
          <p:nvPr/>
        </p:nvSpPr>
        <p:spPr>
          <a:xfrm>
            <a:off x="827584" y="722432"/>
            <a:ext cx="1467068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Header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	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4" name="TextBox 19"/>
          <p:cNvSpPr txBox="1"/>
          <p:nvPr/>
        </p:nvSpPr>
        <p:spPr>
          <a:xfrm>
            <a:off x="1186015" y="1261040"/>
            <a:ext cx="187904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- 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结构信息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- 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形成了区块链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5" name="TextBox 19"/>
          <p:cNvSpPr txBox="1"/>
          <p:nvPr/>
        </p:nvSpPr>
        <p:spPr>
          <a:xfrm>
            <a:off x="790248" y="2215147"/>
            <a:ext cx="110799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Body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	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6" name="TextBox 19"/>
          <p:cNvSpPr txBox="1"/>
          <p:nvPr/>
        </p:nvSpPr>
        <p:spPr>
          <a:xfrm>
            <a:off x="1186015" y="2821275"/>
            <a:ext cx="136608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- 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交易信息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1490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8" y="991821"/>
            <a:ext cx="6012259" cy="183039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82" y="2942757"/>
            <a:ext cx="6011426" cy="1774802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7020272" y="1419622"/>
            <a:ext cx="1800200" cy="32979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380312" y="1556423"/>
            <a:ext cx="864096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区块</a:t>
            </a:r>
            <a:r>
              <a:rPr lang="en-US" altLang="zh-CN" dirty="0" smtClean="0">
                <a:latin typeface="+mn-ea"/>
              </a:rPr>
              <a:t>N</a:t>
            </a:r>
            <a:endParaRPr lang="zh-CN" altLang="en-US" dirty="0"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418088" y="2204495"/>
            <a:ext cx="792088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418088" y="2852567"/>
            <a:ext cx="792088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区块</a:t>
            </a:r>
            <a:r>
              <a:rPr lang="en-US" altLang="zh-CN" dirty="0" smtClean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416316" y="3500639"/>
            <a:ext cx="792088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区块</a:t>
            </a:r>
            <a:r>
              <a:rPr lang="en-US" altLang="zh-CN" dirty="0" smtClean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56066" y="4148711"/>
            <a:ext cx="1312587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创世区块</a:t>
            </a:r>
            <a:endParaRPr lang="zh-CN" altLang="en-US" dirty="0">
              <a:latin typeface="+mn-ea"/>
            </a:endParaRPr>
          </a:p>
        </p:txBody>
      </p:sp>
      <p:cxnSp>
        <p:nvCxnSpPr>
          <p:cNvPr id="27" name="曲线连接符 26"/>
          <p:cNvCxnSpPr>
            <a:stCxn id="22" idx="3"/>
            <a:endCxn id="23" idx="3"/>
          </p:cNvCxnSpPr>
          <p:nvPr/>
        </p:nvCxnSpPr>
        <p:spPr>
          <a:xfrm flipH="1">
            <a:off x="8210176" y="1772447"/>
            <a:ext cx="34232" cy="648072"/>
          </a:xfrm>
          <a:prstGeom prst="curvedConnector3">
            <a:avLst>
              <a:gd name="adj1" fmla="val -667796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 flipH="1">
            <a:off x="8191288" y="2457211"/>
            <a:ext cx="34232" cy="586314"/>
          </a:xfrm>
          <a:prstGeom prst="curvedConnector3">
            <a:avLst>
              <a:gd name="adj1" fmla="val -667796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flipH="1">
            <a:off x="8181844" y="3039846"/>
            <a:ext cx="34232" cy="586314"/>
          </a:xfrm>
          <a:prstGeom prst="curvedConnector3">
            <a:avLst>
              <a:gd name="adj1" fmla="val -667796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endCxn id="26" idx="3"/>
          </p:cNvCxnSpPr>
          <p:nvPr/>
        </p:nvCxnSpPr>
        <p:spPr>
          <a:xfrm rot="16200000" flipH="1">
            <a:off x="8039922" y="3936003"/>
            <a:ext cx="599011" cy="258452"/>
          </a:xfrm>
          <a:prstGeom prst="curvedConnector4">
            <a:avLst>
              <a:gd name="adj1" fmla="val -1124"/>
              <a:gd name="adj2" fmla="val 18845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9"/>
          <p:cNvSpPr txBox="1"/>
          <p:nvPr/>
        </p:nvSpPr>
        <p:spPr>
          <a:xfrm>
            <a:off x="395536" y="281792"/>
            <a:ext cx="163698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区块</a:t>
            </a: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”</a:t>
            </a: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链</a:t>
            </a: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”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498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1491630"/>
            <a:ext cx="43924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cs typeface="+mn-cs"/>
              </a:rPr>
              <a:t>区块链的基石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60032" y="2139702"/>
            <a:ext cx="3600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分布式网络</a:t>
            </a:r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, </a:t>
            </a: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共识机制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518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19"/>
          <p:cNvSpPr txBox="1"/>
          <p:nvPr/>
        </p:nvSpPr>
        <p:spPr>
          <a:xfrm>
            <a:off x="750382" y="1987052"/>
            <a:ext cx="372249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去中心化 </a:t>
            </a: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- </a:t>
            </a: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一致性算法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1" name="TextBox 19"/>
          <p:cNvSpPr txBox="1"/>
          <p:nvPr/>
        </p:nvSpPr>
        <p:spPr>
          <a:xfrm>
            <a:off x="750382" y="836673"/>
            <a:ext cx="19800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分布式系统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2" name="TextBox 19"/>
          <p:cNvSpPr txBox="1"/>
          <p:nvPr/>
        </p:nvSpPr>
        <p:spPr>
          <a:xfrm>
            <a:off x="2195736" y="1359893"/>
            <a:ext cx="2524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CAP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理论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5" name="TextBox 19"/>
          <p:cNvSpPr txBox="1"/>
          <p:nvPr/>
        </p:nvSpPr>
        <p:spPr>
          <a:xfrm>
            <a:off x="1743075" y="2534519"/>
            <a:ext cx="30572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>
                    <a:lumMod val="65000"/>
                  </a:schemeClr>
                </a:solidFill>
                <a:latin typeface="+mn-ea"/>
              </a:defRPr>
            </a:lvl1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令牌 算法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Gossip 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算法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Paxos 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算法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Raft 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算法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4761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TDPI" val=" 192"/>
</p:tagLst>
</file>

<file path=ppt/theme/theme1.xml><?xml version="1.0" encoding="utf-8"?>
<a:theme xmlns:a="http://schemas.openxmlformats.org/drawingml/2006/main" name="成达素材 (19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-Special">
      <a:majorFont>
        <a:latin typeface="Bebas Neue"/>
        <a:ea typeface=""/>
        <a:cs typeface=""/>
      </a:majorFont>
      <a:minorFont>
        <a:latin typeface="Rockw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成达素材 (19)</Template>
  <TotalTime>197</TotalTime>
  <Words>344</Words>
  <Application>Microsoft Office PowerPoint</Application>
  <PresentationFormat>全屏显示(16:9)</PresentationFormat>
  <Paragraphs>103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Bebas Neue</vt:lpstr>
      <vt:lpstr>宋体</vt:lpstr>
      <vt:lpstr>Arial</vt:lpstr>
      <vt:lpstr>Rockwell</vt:lpstr>
      <vt:lpstr>成达素材 (19)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</dc:title>
  <dc:subject>user</dc:subject>
  <dc:creator>user</dc:creator>
  <cp:keywords>user</cp:keywords>
  <dc:description>PPTS</dc:description>
  <cp:lastModifiedBy>周 李奇翰</cp:lastModifiedBy>
  <cp:revision>38</cp:revision>
  <dcterms:created xsi:type="dcterms:W3CDTF">2016-06-23T08:16:05Z</dcterms:created>
  <dcterms:modified xsi:type="dcterms:W3CDTF">2018-06-22T18:33:44Z</dcterms:modified>
  <cp:category>PPTS</cp:category>
</cp:coreProperties>
</file>