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67" r:id="rId2"/>
    <p:sldId id="256" r:id="rId3"/>
    <p:sldId id="257" r:id="rId4"/>
    <p:sldId id="271" r:id="rId5"/>
    <p:sldId id="258" r:id="rId6"/>
    <p:sldId id="259" r:id="rId7"/>
    <p:sldId id="260" r:id="rId8"/>
    <p:sldId id="261" r:id="rId9"/>
    <p:sldId id="263" r:id="rId10"/>
    <p:sldId id="264" r:id="rId11"/>
    <p:sldId id="265"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55"/>
    <p:restoredTop sz="94674"/>
  </p:normalViewPr>
  <p:slideViewPr>
    <p:cSldViewPr snapToGrid="0" snapToObjects="1">
      <p:cViewPr varScale="1">
        <p:scale>
          <a:sx n="109" d="100"/>
          <a:sy n="109" d="100"/>
        </p:scale>
        <p:origin x="184"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370467-FD20-9E4C-A68F-5BE6A9D98F80}" type="datetimeFigureOut">
              <a:rPr lang="en-US" smtClean="0"/>
              <a:t>10/10/21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FB56AF-C40E-4C40-B568-E36EAA4F8C4F}" type="slidenum">
              <a:rPr lang="en-US" smtClean="0"/>
              <a:t>‹#›</a:t>
            </a:fld>
            <a:endParaRPr lang="en-US"/>
          </a:p>
        </p:txBody>
      </p:sp>
    </p:spTree>
    <p:extLst>
      <p:ext uri="{BB962C8B-B14F-4D97-AF65-F5344CB8AC3E}">
        <p14:creationId xmlns:p14="http://schemas.microsoft.com/office/powerpoint/2010/main" val="2393793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FB56AF-C40E-4C40-B568-E36EAA4F8C4F}" type="slidenum">
              <a:rPr lang="en-US" smtClean="0"/>
              <a:t>4</a:t>
            </a:fld>
            <a:endParaRPr lang="en-US"/>
          </a:p>
        </p:txBody>
      </p:sp>
    </p:spTree>
    <p:extLst>
      <p:ext uri="{BB962C8B-B14F-4D97-AF65-F5344CB8AC3E}">
        <p14:creationId xmlns:p14="http://schemas.microsoft.com/office/powerpoint/2010/main" val="2155410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FB56AF-C40E-4C40-B568-E36EAA4F8C4F}" type="slidenum">
              <a:rPr lang="en-US" smtClean="0"/>
              <a:t>6</a:t>
            </a:fld>
            <a:endParaRPr lang="en-US"/>
          </a:p>
        </p:txBody>
      </p:sp>
    </p:spTree>
    <p:extLst>
      <p:ext uri="{BB962C8B-B14F-4D97-AF65-F5344CB8AC3E}">
        <p14:creationId xmlns:p14="http://schemas.microsoft.com/office/powerpoint/2010/main" val="2504617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A69F4-6480-604C-B066-AC66338C27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1093F3-3232-B44D-A678-7BA95E4862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2333F6-7118-3F48-BE05-103DCCC299DC}"/>
              </a:ext>
            </a:extLst>
          </p:cNvPr>
          <p:cNvSpPr>
            <a:spLocks noGrp="1"/>
          </p:cNvSpPr>
          <p:nvPr>
            <p:ph type="dt" sz="half" idx="10"/>
          </p:nvPr>
        </p:nvSpPr>
        <p:spPr/>
        <p:txBody>
          <a:bodyPr/>
          <a:lstStyle/>
          <a:p>
            <a:fld id="{0053712C-3791-2E4A-8A11-26433E344610}" type="datetimeFigureOut">
              <a:rPr lang="en-US" smtClean="0"/>
              <a:t>10/10/21</a:t>
            </a:fld>
            <a:endParaRPr lang="en-US"/>
          </a:p>
        </p:txBody>
      </p:sp>
      <p:sp>
        <p:nvSpPr>
          <p:cNvPr id="5" name="Footer Placeholder 4">
            <a:extLst>
              <a:ext uri="{FF2B5EF4-FFF2-40B4-BE49-F238E27FC236}">
                <a16:creationId xmlns:a16="http://schemas.microsoft.com/office/drawing/2014/main" id="{06F1CE28-9454-B241-8174-4C83DA835E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65544-5463-1B43-86A2-78BC0955BBCE}"/>
              </a:ext>
            </a:extLst>
          </p:cNvPr>
          <p:cNvSpPr>
            <a:spLocks noGrp="1"/>
          </p:cNvSpPr>
          <p:nvPr>
            <p:ph type="sldNum" sz="quarter" idx="12"/>
          </p:nvPr>
        </p:nvSpPr>
        <p:spPr/>
        <p:txBody>
          <a:bodyPr/>
          <a:lstStyle/>
          <a:p>
            <a:fld id="{82A19AD9-E3F1-C240-9098-8E7F36D69D99}" type="slidenum">
              <a:rPr lang="en-US" smtClean="0"/>
              <a:t>‹#›</a:t>
            </a:fld>
            <a:endParaRPr lang="en-US"/>
          </a:p>
        </p:txBody>
      </p:sp>
    </p:spTree>
    <p:extLst>
      <p:ext uri="{BB962C8B-B14F-4D97-AF65-F5344CB8AC3E}">
        <p14:creationId xmlns:p14="http://schemas.microsoft.com/office/powerpoint/2010/main" val="2890213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EF1C5-4D69-4145-B77E-5640DCBB28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E3AF5C-E58A-3F40-ABF6-E54581AA52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55AB7F-FB7E-8541-A0E9-33C16F3E7B69}"/>
              </a:ext>
            </a:extLst>
          </p:cNvPr>
          <p:cNvSpPr>
            <a:spLocks noGrp="1"/>
          </p:cNvSpPr>
          <p:nvPr>
            <p:ph type="dt" sz="half" idx="10"/>
          </p:nvPr>
        </p:nvSpPr>
        <p:spPr/>
        <p:txBody>
          <a:bodyPr/>
          <a:lstStyle/>
          <a:p>
            <a:fld id="{0053712C-3791-2E4A-8A11-26433E344610}" type="datetimeFigureOut">
              <a:rPr lang="en-US" smtClean="0"/>
              <a:t>10/10/21</a:t>
            </a:fld>
            <a:endParaRPr lang="en-US"/>
          </a:p>
        </p:txBody>
      </p:sp>
      <p:sp>
        <p:nvSpPr>
          <p:cNvPr id="5" name="Footer Placeholder 4">
            <a:extLst>
              <a:ext uri="{FF2B5EF4-FFF2-40B4-BE49-F238E27FC236}">
                <a16:creationId xmlns:a16="http://schemas.microsoft.com/office/drawing/2014/main" id="{92B14AD4-5E84-D648-9EEC-AA24B50366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7D1D9A-6D99-324F-9F11-8812775E7039}"/>
              </a:ext>
            </a:extLst>
          </p:cNvPr>
          <p:cNvSpPr>
            <a:spLocks noGrp="1"/>
          </p:cNvSpPr>
          <p:nvPr>
            <p:ph type="sldNum" sz="quarter" idx="12"/>
          </p:nvPr>
        </p:nvSpPr>
        <p:spPr/>
        <p:txBody>
          <a:bodyPr/>
          <a:lstStyle/>
          <a:p>
            <a:fld id="{82A19AD9-E3F1-C240-9098-8E7F36D69D99}" type="slidenum">
              <a:rPr lang="en-US" smtClean="0"/>
              <a:t>‹#›</a:t>
            </a:fld>
            <a:endParaRPr lang="en-US"/>
          </a:p>
        </p:txBody>
      </p:sp>
    </p:spTree>
    <p:extLst>
      <p:ext uri="{BB962C8B-B14F-4D97-AF65-F5344CB8AC3E}">
        <p14:creationId xmlns:p14="http://schemas.microsoft.com/office/powerpoint/2010/main" val="1765570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5F8F8A-F3FC-6949-BDAD-094EA8B9C9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43BFCE-7681-0C41-BC38-74A24FE6EF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31B16E-D5FA-1841-A6B3-47512E929CB2}"/>
              </a:ext>
            </a:extLst>
          </p:cNvPr>
          <p:cNvSpPr>
            <a:spLocks noGrp="1"/>
          </p:cNvSpPr>
          <p:nvPr>
            <p:ph type="dt" sz="half" idx="10"/>
          </p:nvPr>
        </p:nvSpPr>
        <p:spPr/>
        <p:txBody>
          <a:bodyPr/>
          <a:lstStyle/>
          <a:p>
            <a:fld id="{0053712C-3791-2E4A-8A11-26433E344610}" type="datetimeFigureOut">
              <a:rPr lang="en-US" smtClean="0"/>
              <a:t>10/10/21</a:t>
            </a:fld>
            <a:endParaRPr lang="en-US"/>
          </a:p>
        </p:txBody>
      </p:sp>
      <p:sp>
        <p:nvSpPr>
          <p:cNvPr id="5" name="Footer Placeholder 4">
            <a:extLst>
              <a:ext uri="{FF2B5EF4-FFF2-40B4-BE49-F238E27FC236}">
                <a16:creationId xmlns:a16="http://schemas.microsoft.com/office/drawing/2014/main" id="{AA305351-945E-9841-A467-68133428A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DADD43-B52F-1547-B8D7-31F56FFD72D9}"/>
              </a:ext>
            </a:extLst>
          </p:cNvPr>
          <p:cNvSpPr>
            <a:spLocks noGrp="1"/>
          </p:cNvSpPr>
          <p:nvPr>
            <p:ph type="sldNum" sz="quarter" idx="12"/>
          </p:nvPr>
        </p:nvSpPr>
        <p:spPr/>
        <p:txBody>
          <a:bodyPr/>
          <a:lstStyle/>
          <a:p>
            <a:fld id="{82A19AD9-E3F1-C240-9098-8E7F36D69D99}" type="slidenum">
              <a:rPr lang="en-US" smtClean="0"/>
              <a:t>‹#›</a:t>
            </a:fld>
            <a:endParaRPr lang="en-US"/>
          </a:p>
        </p:txBody>
      </p:sp>
    </p:spTree>
    <p:extLst>
      <p:ext uri="{BB962C8B-B14F-4D97-AF65-F5344CB8AC3E}">
        <p14:creationId xmlns:p14="http://schemas.microsoft.com/office/powerpoint/2010/main" val="3635065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DA69F-1F56-B645-8302-8DDC006C4A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EEAC12-F8AF-1745-B71B-6EC8CA784E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5DE1B0-91FA-D343-953E-CD380CCA6F68}"/>
              </a:ext>
            </a:extLst>
          </p:cNvPr>
          <p:cNvSpPr>
            <a:spLocks noGrp="1"/>
          </p:cNvSpPr>
          <p:nvPr>
            <p:ph type="dt" sz="half" idx="10"/>
          </p:nvPr>
        </p:nvSpPr>
        <p:spPr/>
        <p:txBody>
          <a:bodyPr/>
          <a:lstStyle/>
          <a:p>
            <a:fld id="{0053712C-3791-2E4A-8A11-26433E344610}" type="datetimeFigureOut">
              <a:rPr lang="en-US" smtClean="0"/>
              <a:t>10/10/21</a:t>
            </a:fld>
            <a:endParaRPr lang="en-US"/>
          </a:p>
        </p:txBody>
      </p:sp>
      <p:sp>
        <p:nvSpPr>
          <p:cNvPr id="5" name="Footer Placeholder 4">
            <a:extLst>
              <a:ext uri="{FF2B5EF4-FFF2-40B4-BE49-F238E27FC236}">
                <a16:creationId xmlns:a16="http://schemas.microsoft.com/office/drawing/2014/main" id="{DCB87396-7F8F-4E40-B4F9-627AFF8A7F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CDFB98-839F-304E-8083-BFAF9DD80850}"/>
              </a:ext>
            </a:extLst>
          </p:cNvPr>
          <p:cNvSpPr>
            <a:spLocks noGrp="1"/>
          </p:cNvSpPr>
          <p:nvPr>
            <p:ph type="sldNum" sz="quarter" idx="12"/>
          </p:nvPr>
        </p:nvSpPr>
        <p:spPr/>
        <p:txBody>
          <a:bodyPr/>
          <a:lstStyle/>
          <a:p>
            <a:fld id="{82A19AD9-E3F1-C240-9098-8E7F36D69D99}" type="slidenum">
              <a:rPr lang="en-US" smtClean="0"/>
              <a:t>‹#›</a:t>
            </a:fld>
            <a:endParaRPr lang="en-US"/>
          </a:p>
        </p:txBody>
      </p:sp>
    </p:spTree>
    <p:extLst>
      <p:ext uri="{BB962C8B-B14F-4D97-AF65-F5344CB8AC3E}">
        <p14:creationId xmlns:p14="http://schemas.microsoft.com/office/powerpoint/2010/main" val="882039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03373-0BEC-3F4B-91AC-CCADC3DD6A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81A999-0DAE-7040-A184-52E2F049F5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7A2EFF-F8FF-404F-8F22-FF6B492DECA3}"/>
              </a:ext>
            </a:extLst>
          </p:cNvPr>
          <p:cNvSpPr>
            <a:spLocks noGrp="1"/>
          </p:cNvSpPr>
          <p:nvPr>
            <p:ph type="dt" sz="half" idx="10"/>
          </p:nvPr>
        </p:nvSpPr>
        <p:spPr/>
        <p:txBody>
          <a:bodyPr/>
          <a:lstStyle/>
          <a:p>
            <a:fld id="{0053712C-3791-2E4A-8A11-26433E344610}" type="datetimeFigureOut">
              <a:rPr lang="en-US" smtClean="0"/>
              <a:t>10/10/21</a:t>
            </a:fld>
            <a:endParaRPr lang="en-US"/>
          </a:p>
        </p:txBody>
      </p:sp>
      <p:sp>
        <p:nvSpPr>
          <p:cNvPr id="5" name="Footer Placeholder 4">
            <a:extLst>
              <a:ext uri="{FF2B5EF4-FFF2-40B4-BE49-F238E27FC236}">
                <a16:creationId xmlns:a16="http://schemas.microsoft.com/office/drawing/2014/main" id="{F5F81765-FEF6-5748-A879-8574380242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5D5B04-1F79-2F4E-8415-62967BC455BC}"/>
              </a:ext>
            </a:extLst>
          </p:cNvPr>
          <p:cNvSpPr>
            <a:spLocks noGrp="1"/>
          </p:cNvSpPr>
          <p:nvPr>
            <p:ph type="sldNum" sz="quarter" idx="12"/>
          </p:nvPr>
        </p:nvSpPr>
        <p:spPr/>
        <p:txBody>
          <a:bodyPr/>
          <a:lstStyle/>
          <a:p>
            <a:fld id="{82A19AD9-E3F1-C240-9098-8E7F36D69D99}" type="slidenum">
              <a:rPr lang="en-US" smtClean="0"/>
              <a:t>‹#›</a:t>
            </a:fld>
            <a:endParaRPr lang="en-US"/>
          </a:p>
        </p:txBody>
      </p:sp>
    </p:spTree>
    <p:extLst>
      <p:ext uri="{BB962C8B-B14F-4D97-AF65-F5344CB8AC3E}">
        <p14:creationId xmlns:p14="http://schemas.microsoft.com/office/powerpoint/2010/main" val="712024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CF5F5-4207-3D48-B378-5A60AF573C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2A0668-9B86-974C-8585-EFA9D29BB5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876C9-51FF-AF43-A5CF-4C88E567F4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5AAE58-FB86-F142-ABD6-E6214961066C}"/>
              </a:ext>
            </a:extLst>
          </p:cNvPr>
          <p:cNvSpPr>
            <a:spLocks noGrp="1"/>
          </p:cNvSpPr>
          <p:nvPr>
            <p:ph type="dt" sz="half" idx="10"/>
          </p:nvPr>
        </p:nvSpPr>
        <p:spPr/>
        <p:txBody>
          <a:bodyPr/>
          <a:lstStyle/>
          <a:p>
            <a:fld id="{0053712C-3791-2E4A-8A11-26433E344610}" type="datetimeFigureOut">
              <a:rPr lang="en-US" smtClean="0"/>
              <a:t>10/10/21</a:t>
            </a:fld>
            <a:endParaRPr lang="en-US"/>
          </a:p>
        </p:txBody>
      </p:sp>
      <p:sp>
        <p:nvSpPr>
          <p:cNvPr id="6" name="Footer Placeholder 5">
            <a:extLst>
              <a:ext uri="{FF2B5EF4-FFF2-40B4-BE49-F238E27FC236}">
                <a16:creationId xmlns:a16="http://schemas.microsoft.com/office/drawing/2014/main" id="{C6C22630-A61C-2A40-AC59-46BB781448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D7B56D-3283-7A48-B23C-313EAD987508}"/>
              </a:ext>
            </a:extLst>
          </p:cNvPr>
          <p:cNvSpPr>
            <a:spLocks noGrp="1"/>
          </p:cNvSpPr>
          <p:nvPr>
            <p:ph type="sldNum" sz="quarter" idx="12"/>
          </p:nvPr>
        </p:nvSpPr>
        <p:spPr/>
        <p:txBody>
          <a:bodyPr/>
          <a:lstStyle/>
          <a:p>
            <a:fld id="{82A19AD9-E3F1-C240-9098-8E7F36D69D99}" type="slidenum">
              <a:rPr lang="en-US" smtClean="0"/>
              <a:t>‹#›</a:t>
            </a:fld>
            <a:endParaRPr lang="en-US"/>
          </a:p>
        </p:txBody>
      </p:sp>
    </p:spTree>
    <p:extLst>
      <p:ext uri="{BB962C8B-B14F-4D97-AF65-F5344CB8AC3E}">
        <p14:creationId xmlns:p14="http://schemas.microsoft.com/office/powerpoint/2010/main" val="2631634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7B9B6-C59F-1F4E-9434-DC9713911B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587B32-DE41-924F-BAD4-E65A9C768C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F88D77-9706-D145-A40A-26CB2F2A69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465351-B171-884B-852B-CDFA255F70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50F959-6570-AB4B-88AC-CCF06B4790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3D6980-D85D-9D4E-BE16-5B9143E92446}"/>
              </a:ext>
            </a:extLst>
          </p:cNvPr>
          <p:cNvSpPr>
            <a:spLocks noGrp="1"/>
          </p:cNvSpPr>
          <p:nvPr>
            <p:ph type="dt" sz="half" idx="10"/>
          </p:nvPr>
        </p:nvSpPr>
        <p:spPr/>
        <p:txBody>
          <a:bodyPr/>
          <a:lstStyle/>
          <a:p>
            <a:fld id="{0053712C-3791-2E4A-8A11-26433E344610}" type="datetimeFigureOut">
              <a:rPr lang="en-US" smtClean="0"/>
              <a:t>10/10/21</a:t>
            </a:fld>
            <a:endParaRPr lang="en-US"/>
          </a:p>
        </p:txBody>
      </p:sp>
      <p:sp>
        <p:nvSpPr>
          <p:cNvPr id="8" name="Footer Placeholder 7">
            <a:extLst>
              <a:ext uri="{FF2B5EF4-FFF2-40B4-BE49-F238E27FC236}">
                <a16:creationId xmlns:a16="http://schemas.microsoft.com/office/drawing/2014/main" id="{FF79F406-633F-7145-9AB5-195559601F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83BF6E-7922-3C40-BC5D-04B11D68C86B}"/>
              </a:ext>
            </a:extLst>
          </p:cNvPr>
          <p:cNvSpPr>
            <a:spLocks noGrp="1"/>
          </p:cNvSpPr>
          <p:nvPr>
            <p:ph type="sldNum" sz="quarter" idx="12"/>
          </p:nvPr>
        </p:nvSpPr>
        <p:spPr/>
        <p:txBody>
          <a:bodyPr/>
          <a:lstStyle/>
          <a:p>
            <a:fld id="{82A19AD9-E3F1-C240-9098-8E7F36D69D99}" type="slidenum">
              <a:rPr lang="en-US" smtClean="0"/>
              <a:t>‹#›</a:t>
            </a:fld>
            <a:endParaRPr lang="en-US"/>
          </a:p>
        </p:txBody>
      </p:sp>
    </p:spTree>
    <p:extLst>
      <p:ext uri="{BB962C8B-B14F-4D97-AF65-F5344CB8AC3E}">
        <p14:creationId xmlns:p14="http://schemas.microsoft.com/office/powerpoint/2010/main" val="2010659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A767E-7892-9F44-B492-9C8D3C49B0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EEF3C6-2BAE-8E46-80C5-935DB8542F44}"/>
              </a:ext>
            </a:extLst>
          </p:cNvPr>
          <p:cNvSpPr>
            <a:spLocks noGrp="1"/>
          </p:cNvSpPr>
          <p:nvPr>
            <p:ph type="dt" sz="half" idx="10"/>
          </p:nvPr>
        </p:nvSpPr>
        <p:spPr/>
        <p:txBody>
          <a:bodyPr/>
          <a:lstStyle/>
          <a:p>
            <a:fld id="{0053712C-3791-2E4A-8A11-26433E344610}" type="datetimeFigureOut">
              <a:rPr lang="en-US" smtClean="0"/>
              <a:t>10/10/21</a:t>
            </a:fld>
            <a:endParaRPr lang="en-US"/>
          </a:p>
        </p:txBody>
      </p:sp>
      <p:sp>
        <p:nvSpPr>
          <p:cNvPr id="4" name="Footer Placeholder 3">
            <a:extLst>
              <a:ext uri="{FF2B5EF4-FFF2-40B4-BE49-F238E27FC236}">
                <a16:creationId xmlns:a16="http://schemas.microsoft.com/office/drawing/2014/main" id="{11527F00-D963-D445-9FB9-8BBB2F6AF0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3C8FBB-57BD-0549-B555-1767C812F665}"/>
              </a:ext>
            </a:extLst>
          </p:cNvPr>
          <p:cNvSpPr>
            <a:spLocks noGrp="1"/>
          </p:cNvSpPr>
          <p:nvPr>
            <p:ph type="sldNum" sz="quarter" idx="12"/>
          </p:nvPr>
        </p:nvSpPr>
        <p:spPr/>
        <p:txBody>
          <a:bodyPr/>
          <a:lstStyle/>
          <a:p>
            <a:fld id="{82A19AD9-E3F1-C240-9098-8E7F36D69D99}" type="slidenum">
              <a:rPr lang="en-US" smtClean="0"/>
              <a:t>‹#›</a:t>
            </a:fld>
            <a:endParaRPr lang="en-US"/>
          </a:p>
        </p:txBody>
      </p:sp>
    </p:spTree>
    <p:extLst>
      <p:ext uri="{BB962C8B-B14F-4D97-AF65-F5344CB8AC3E}">
        <p14:creationId xmlns:p14="http://schemas.microsoft.com/office/powerpoint/2010/main" val="1339159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FD0626-0834-8841-B885-864DCB7A36DE}"/>
              </a:ext>
            </a:extLst>
          </p:cNvPr>
          <p:cNvSpPr>
            <a:spLocks noGrp="1"/>
          </p:cNvSpPr>
          <p:nvPr>
            <p:ph type="dt" sz="half" idx="10"/>
          </p:nvPr>
        </p:nvSpPr>
        <p:spPr/>
        <p:txBody>
          <a:bodyPr/>
          <a:lstStyle/>
          <a:p>
            <a:fld id="{0053712C-3791-2E4A-8A11-26433E344610}" type="datetimeFigureOut">
              <a:rPr lang="en-US" smtClean="0"/>
              <a:t>10/10/21</a:t>
            </a:fld>
            <a:endParaRPr lang="en-US"/>
          </a:p>
        </p:txBody>
      </p:sp>
      <p:sp>
        <p:nvSpPr>
          <p:cNvPr id="3" name="Footer Placeholder 2">
            <a:extLst>
              <a:ext uri="{FF2B5EF4-FFF2-40B4-BE49-F238E27FC236}">
                <a16:creationId xmlns:a16="http://schemas.microsoft.com/office/drawing/2014/main" id="{02B8B4E4-8637-6C4A-985D-3E8C3D6AAB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11F26D-27F4-0B45-A1BD-6113FC6434A1}"/>
              </a:ext>
            </a:extLst>
          </p:cNvPr>
          <p:cNvSpPr>
            <a:spLocks noGrp="1"/>
          </p:cNvSpPr>
          <p:nvPr>
            <p:ph type="sldNum" sz="quarter" idx="12"/>
          </p:nvPr>
        </p:nvSpPr>
        <p:spPr/>
        <p:txBody>
          <a:bodyPr/>
          <a:lstStyle/>
          <a:p>
            <a:fld id="{82A19AD9-E3F1-C240-9098-8E7F36D69D99}" type="slidenum">
              <a:rPr lang="en-US" smtClean="0"/>
              <a:t>‹#›</a:t>
            </a:fld>
            <a:endParaRPr lang="en-US"/>
          </a:p>
        </p:txBody>
      </p:sp>
    </p:spTree>
    <p:extLst>
      <p:ext uri="{BB962C8B-B14F-4D97-AF65-F5344CB8AC3E}">
        <p14:creationId xmlns:p14="http://schemas.microsoft.com/office/powerpoint/2010/main" val="1109856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57BD3-B058-BE47-8E4B-90080127CD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85D793-60D0-B24F-A375-2651BC6C53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F2F2EA-1F77-6840-8F0D-DBE6073481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CD036C-7F7F-F549-B3EF-3513F4EBFC82}"/>
              </a:ext>
            </a:extLst>
          </p:cNvPr>
          <p:cNvSpPr>
            <a:spLocks noGrp="1"/>
          </p:cNvSpPr>
          <p:nvPr>
            <p:ph type="dt" sz="half" idx="10"/>
          </p:nvPr>
        </p:nvSpPr>
        <p:spPr/>
        <p:txBody>
          <a:bodyPr/>
          <a:lstStyle/>
          <a:p>
            <a:fld id="{0053712C-3791-2E4A-8A11-26433E344610}" type="datetimeFigureOut">
              <a:rPr lang="en-US" smtClean="0"/>
              <a:t>10/10/21</a:t>
            </a:fld>
            <a:endParaRPr lang="en-US"/>
          </a:p>
        </p:txBody>
      </p:sp>
      <p:sp>
        <p:nvSpPr>
          <p:cNvPr id="6" name="Footer Placeholder 5">
            <a:extLst>
              <a:ext uri="{FF2B5EF4-FFF2-40B4-BE49-F238E27FC236}">
                <a16:creationId xmlns:a16="http://schemas.microsoft.com/office/drawing/2014/main" id="{E4CB5208-EBD1-8B48-966C-C23D1F191C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B6525-2216-DC4E-8D69-62655D2DCD5D}"/>
              </a:ext>
            </a:extLst>
          </p:cNvPr>
          <p:cNvSpPr>
            <a:spLocks noGrp="1"/>
          </p:cNvSpPr>
          <p:nvPr>
            <p:ph type="sldNum" sz="quarter" idx="12"/>
          </p:nvPr>
        </p:nvSpPr>
        <p:spPr/>
        <p:txBody>
          <a:bodyPr/>
          <a:lstStyle/>
          <a:p>
            <a:fld id="{82A19AD9-E3F1-C240-9098-8E7F36D69D99}" type="slidenum">
              <a:rPr lang="en-US" smtClean="0"/>
              <a:t>‹#›</a:t>
            </a:fld>
            <a:endParaRPr lang="en-US"/>
          </a:p>
        </p:txBody>
      </p:sp>
    </p:spTree>
    <p:extLst>
      <p:ext uri="{BB962C8B-B14F-4D97-AF65-F5344CB8AC3E}">
        <p14:creationId xmlns:p14="http://schemas.microsoft.com/office/powerpoint/2010/main" val="1952510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53EA-481C-1A4C-B4C0-03F07DB23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7A8DC4-9385-7343-9513-96EDC68CFF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456547-7573-8445-BDAF-BBF63A2136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C7E169-ED91-EE4D-A871-8B5EAE79144D}"/>
              </a:ext>
            </a:extLst>
          </p:cNvPr>
          <p:cNvSpPr>
            <a:spLocks noGrp="1"/>
          </p:cNvSpPr>
          <p:nvPr>
            <p:ph type="dt" sz="half" idx="10"/>
          </p:nvPr>
        </p:nvSpPr>
        <p:spPr/>
        <p:txBody>
          <a:bodyPr/>
          <a:lstStyle/>
          <a:p>
            <a:fld id="{0053712C-3791-2E4A-8A11-26433E344610}" type="datetimeFigureOut">
              <a:rPr lang="en-US" smtClean="0"/>
              <a:t>10/10/21</a:t>
            </a:fld>
            <a:endParaRPr lang="en-US"/>
          </a:p>
        </p:txBody>
      </p:sp>
      <p:sp>
        <p:nvSpPr>
          <p:cNvPr id="6" name="Footer Placeholder 5">
            <a:extLst>
              <a:ext uri="{FF2B5EF4-FFF2-40B4-BE49-F238E27FC236}">
                <a16:creationId xmlns:a16="http://schemas.microsoft.com/office/drawing/2014/main" id="{04B86D33-FBB0-7446-A3DE-3E256934E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922571-7DEF-F840-92C6-B31CF297D7DB}"/>
              </a:ext>
            </a:extLst>
          </p:cNvPr>
          <p:cNvSpPr>
            <a:spLocks noGrp="1"/>
          </p:cNvSpPr>
          <p:nvPr>
            <p:ph type="sldNum" sz="quarter" idx="12"/>
          </p:nvPr>
        </p:nvSpPr>
        <p:spPr/>
        <p:txBody>
          <a:bodyPr/>
          <a:lstStyle/>
          <a:p>
            <a:fld id="{82A19AD9-E3F1-C240-9098-8E7F36D69D99}" type="slidenum">
              <a:rPr lang="en-US" smtClean="0"/>
              <a:t>‹#›</a:t>
            </a:fld>
            <a:endParaRPr lang="en-US"/>
          </a:p>
        </p:txBody>
      </p:sp>
    </p:spTree>
    <p:extLst>
      <p:ext uri="{BB962C8B-B14F-4D97-AF65-F5344CB8AC3E}">
        <p14:creationId xmlns:p14="http://schemas.microsoft.com/office/powerpoint/2010/main" val="1443534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4CBB53-F612-CA4B-8CC5-3A9A55737C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A6FC08-CF92-8F4D-931E-4557B390E0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4CF9D7-269E-DE4E-A4CE-07C62603DA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53712C-3791-2E4A-8A11-26433E344610}" type="datetimeFigureOut">
              <a:rPr lang="en-US" smtClean="0"/>
              <a:t>10/10/21</a:t>
            </a:fld>
            <a:endParaRPr lang="en-US"/>
          </a:p>
        </p:txBody>
      </p:sp>
      <p:sp>
        <p:nvSpPr>
          <p:cNvPr id="5" name="Footer Placeholder 4">
            <a:extLst>
              <a:ext uri="{FF2B5EF4-FFF2-40B4-BE49-F238E27FC236}">
                <a16:creationId xmlns:a16="http://schemas.microsoft.com/office/drawing/2014/main" id="{B8404856-C5F0-594B-BC3C-AD7765A64E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2C2DCE-5084-454D-8B2C-467E078659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19AD9-E3F1-C240-9098-8E7F36D69D99}" type="slidenum">
              <a:rPr lang="en-US" smtClean="0"/>
              <a:t>‹#›</a:t>
            </a:fld>
            <a:endParaRPr lang="en-US"/>
          </a:p>
        </p:txBody>
      </p:sp>
    </p:spTree>
    <p:extLst>
      <p:ext uri="{BB962C8B-B14F-4D97-AF65-F5344CB8AC3E}">
        <p14:creationId xmlns:p14="http://schemas.microsoft.com/office/powerpoint/2010/main" val="752375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25">
          <a:fgClr>
            <a:schemeClr val="accent2">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1A2CDF7-C4AC-7E45-BA4E-265BDBAD7BB1}"/>
              </a:ext>
            </a:extLst>
          </p:cNvPr>
          <p:cNvSpPr txBox="1"/>
          <p:nvPr/>
        </p:nvSpPr>
        <p:spPr>
          <a:xfrm>
            <a:off x="2777446" y="2707657"/>
            <a:ext cx="7515731" cy="553998"/>
          </a:xfrm>
          <a:prstGeom prst="rect">
            <a:avLst/>
          </a:prstGeom>
          <a:noFill/>
        </p:spPr>
        <p:txBody>
          <a:bodyPr wrap="square" rtlCol="0">
            <a:spAutoFit/>
          </a:bodyPr>
          <a:lstStyle/>
          <a:p>
            <a:r>
              <a:rPr lang="en-US" sz="3000" b="1" dirty="0"/>
              <a:t>Building Data Lake using AWS Glue in Nutshell</a:t>
            </a:r>
          </a:p>
        </p:txBody>
      </p:sp>
      <p:sp>
        <p:nvSpPr>
          <p:cNvPr id="11" name="Rectangle 10">
            <a:extLst>
              <a:ext uri="{FF2B5EF4-FFF2-40B4-BE49-F238E27FC236}">
                <a16:creationId xmlns:a16="http://schemas.microsoft.com/office/drawing/2014/main" id="{BB351580-73EC-594F-B2C7-24ECDBC626B4}"/>
              </a:ext>
            </a:extLst>
          </p:cNvPr>
          <p:cNvSpPr/>
          <p:nvPr/>
        </p:nvSpPr>
        <p:spPr>
          <a:xfrm>
            <a:off x="0" y="0"/>
            <a:ext cx="678094"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B59DD53-6FB4-F64B-B429-2A406A520A79}"/>
              </a:ext>
            </a:extLst>
          </p:cNvPr>
          <p:cNvSpPr txBox="1"/>
          <p:nvPr/>
        </p:nvSpPr>
        <p:spPr>
          <a:xfrm>
            <a:off x="8688858" y="5903893"/>
            <a:ext cx="3503142" cy="954107"/>
          </a:xfrm>
          <a:prstGeom prst="rect">
            <a:avLst/>
          </a:prstGeom>
          <a:noFill/>
        </p:spPr>
        <p:txBody>
          <a:bodyPr wrap="square" rtlCol="0">
            <a:spAutoFit/>
          </a:bodyPr>
          <a:lstStyle/>
          <a:p>
            <a:r>
              <a:rPr lang="en-US" sz="1200" b="1" i="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Sharad </a:t>
            </a:r>
            <a:r>
              <a:rPr lang="en-US" sz="1200" b="1" i="1" dirty="0" err="1">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Bagal</a:t>
            </a:r>
            <a:r>
              <a:rPr lang="en-US" sz="1200" b="1" i="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a:t>
            </a:r>
            <a:r>
              <a:rPr lang="en-US" sz="1200" i="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t>
            </a:r>
            <a:r>
              <a:rPr lang="en-US" sz="1100" i="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Sr. Big Data Cloud Architect)</a:t>
            </a:r>
          </a:p>
          <a:p>
            <a:r>
              <a:rPr lang="en-US" sz="1100" dirty="0">
                <a:latin typeface="Verdana" panose="020B0604030504040204" pitchFamily="34" charset="0"/>
                <a:ea typeface="Verdana" panose="020B0604030504040204" pitchFamily="34" charset="0"/>
                <a:cs typeface="Verdana" panose="020B0604030504040204" pitchFamily="34" charset="0"/>
              </a:rPr>
              <a:t>TOGAF® 9.2</a:t>
            </a:r>
            <a:endParaRPr lang="en-US" sz="1100" i="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a:p>
            <a:r>
              <a:rPr lang="en-US" sz="1100" i="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AWS Certified Solution Architect - Professional </a:t>
            </a:r>
          </a:p>
          <a:p>
            <a:r>
              <a:rPr lang="en-US" sz="1100" i="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AWS Certified Solution Architect - Associates </a:t>
            </a:r>
          </a:p>
          <a:p>
            <a:r>
              <a:rPr lang="en-US" sz="1100" i="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AWS Certified Security – Specialty</a:t>
            </a:r>
            <a:endParaRPr lang="en-US" sz="1100" dirty="0">
              <a:solidFill>
                <a:schemeClr val="tx1">
                  <a:lumMod val="85000"/>
                  <a:lumOff val="15000"/>
                </a:schemeClr>
              </a:solidFill>
            </a:endParaRPr>
          </a:p>
        </p:txBody>
      </p:sp>
    </p:spTree>
    <p:extLst>
      <p:ext uri="{BB962C8B-B14F-4D97-AF65-F5344CB8AC3E}">
        <p14:creationId xmlns:p14="http://schemas.microsoft.com/office/powerpoint/2010/main" val="760368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25">
          <a:fgClr>
            <a:schemeClr val="accent2">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FB41110-457D-304B-BB2B-09A6B4625501}"/>
              </a:ext>
            </a:extLst>
          </p:cNvPr>
          <p:cNvSpPr txBox="1"/>
          <p:nvPr/>
        </p:nvSpPr>
        <p:spPr>
          <a:xfrm>
            <a:off x="678094" y="692527"/>
            <a:ext cx="11513906" cy="4524315"/>
          </a:xfrm>
          <a:prstGeom prst="rect">
            <a:avLst/>
          </a:prstGeom>
          <a:noFill/>
        </p:spPr>
        <p:txBody>
          <a:bodyPr wrap="square" rtlCol="0">
            <a:spAutoFit/>
          </a:bodyPr>
          <a:lstStyle/>
          <a:p>
            <a:endParaRPr lang="en-US" dirty="0">
              <a:effectLst/>
            </a:endParaRPr>
          </a:p>
          <a:p>
            <a:pPr marL="1657350" lvl="3" indent="-285750">
              <a:buFont typeface="Arial" panose="020B0604020202020204" pitchFamily="34" charset="0"/>
              <a:buChar char="•"/>
            </a:pPr>
            <a:r>
              <a:rPr lang="en-US" dirty="0"/>
              <a:t>By Default S3 buckets are private </a:t>
            </a:r>
          </a:p>
          <a:p>
            <a:pPr marL="1657350" lvl="3" indent="-285750">
              <a:buFont typeface="Arial" panose="020B0604020202020204" pitchFamily="34" charset="0"/>
              <a:buChar char="•"/>
            </a:pPr>
            <a:r>
              <a:rPr lang="en-US" dirty="0"/>
              <a:t>Use resource based policies and IAM policies or IAM user policies </a:t>
            </a:r>
          </a:p>
          <a:p>
            <a:pPr marL="1657350" lvl="3" indent="-285750">
              <a:buFont typeface="Arial" panose="020B0604020202020204" pitchFamily="34" charset="0"/>
              <a:buChar char="•"/>
            </a:pPr>
            <a:r>
              <a:rPr lang="en-US" dirty="0"/>
              <a:t>Use AWS KMS to enable client and server side encryption for your data </a:t>
            </a:r>
          </a:p>
          <a:p>
            <a:pPr marL="1657350" lvl="3" indent="-285750">
              <a:buFont typeface="Arial" panose="020B0604020202020204" pitchFamily="34" charset="0"/>
              <a:buChar char="•"/>
            </a:pPr>
            <a:r>
              <a:rPr lang="en-US" dirty="0"/>
              <a:t>Along with securing data, we need to secure metadata of this data </a:t>
            </a:r>
          </a:p>
          <a:p>
            <a:pPr marL="2114550" lvl="4" indent="-285750">
              <a:buFont typeface="Wingdings" pitchFamily="2" charset="2"/>
              <a:buChar char="§"/>
            </a:pPr>
            <a:r>
              <a:rPr lang="en-US" dirty="0"/>
              <a:t>Use IAM based user policies </a:t>
            </a:r>
          </a:p>
          <a:p>
            <a:pPr marL="2114550" lvl="4" indent="-285750">
              <a:buFont typeface="Wingdings" pitchFamily="2" charset="2"/>
              <a:buChar char="§"/>
            </a:pPr>
            <a:r>
              <a:rPr lang="en-US" dirty="0"/>
              <a:t>Resource based policies </a:t>
            </a:r>
          </a:p>
          <a:p>
            <a:pPr marL="2114550" lvl="4" indent="-285750">
              <a:buFont typeface="Wingdings" pitchFamily="2" charset="2"/>
              <a:buChar char="§"/>
            </a:pPr>
            <a:r>
              <a:rPr lang="en-US" dirty="0"/>
              <a:t>One policies per catalog </a:t>
            </a:r>
          </a:p>
          <a:p>
            <a:pPr marL="2114550" lvl="4" indent="-285750">
              <a:buFont typeface="Wingdings" pitchFamily="2" charset="2"/>
              <a:buChar char="§"/>
            </a:pPr>
            <a:r>
              <a:rPr lang="en-US" dirty="0"/>
              <a:t>Below are the resources on which we can define permissions</a:t>
            </a:r>
          </a:p>
          <a:p>
            <a:pPr marL="2628900" lvl="5" indent="-342900">
              <a:buFont typeface="+mj-lt"/>
              <a:buAutoNum type="arabicPeriod"/>
            </a:pPr>
            <a:r>
              <a:rPr lang="en-US" dirty="0"/>
              <a:t>Catalog </a:t>
            </a:r>
          </a:p>
          <a:p>
            <a:pPr marL="2628900" lvl="5" indent="-342900">
              <a:buFont typeface="+mj-lt"/>
              <a:buAutoNum type="arabicPeriod"/>
            </a:pPr>
            <a:r>
              <a:rPr lang="en-US" dirty="0"/>
              <a:t>Database</a:t>
            </a:r>
          </a:p>
          <a:p>
            <a:pPr marL="2628900" lvl="5" indent="-342900">
              <a:buFont typeface="+mj-lt"/>
              <a:buAutoNum type="arabicPeriod"/>
            </a:pPr>
            <a:r>
              <a:rPr lang="en-US" dirty="0"/>
              <a:t>Connection</a:t>
            </a:r>
          </a:p>
          <a:p>
            <a:pPr marL="2628900" lvl="5" indent="-342900">
              <a:buFont typeface="+mj-lt"/>
              <a:buAutoNum type="arabicPeriod"/>
            </a:pPr>
            <a:r>
              <a:rPr lang="en-US" dirty="0"/>
              <a:t>Table</a:t>
            </a:r>
          </a:p>
          <a:p>
            <a:pPr marL="2628900" lvl="5" indent="-342900">
              <a:buFont typeface="+mj-lt"/>
              <a:buAutoNum type="arabicPeriod"/>
            </a:pPr>
            <a:r>
              <a:rPr lang="en-US" dirty="0"/>
              <a:t>Function </a:t>
            </a:r>
          </a:p>
          <a:p>
            <a:pPr marL="1200150" lvl="2"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
        <p:nvSpPr>
          <p:cNvPr id="10" name="TextBox 9">
            <a:extLst>
              <a:ext uri="{FF2B5EF4-FFF2-40B4-BE49-F238E27FC236}">
                <a16:creationId xmlns:a16="http://schemas.microsoft.com/office/drawing/2014/main" id="{E1A2CDF7-C4AC-7E45-BA4E-265BDBAD7BB1}"/>
              </a:ext>
            </a:extLst>
          </p:cNvPr>
          <p:cNvSpPr txBox="1"/>
          <p:nvPr/>
        </p:nvSpPr>
        <p:spPr>
          <a:xfrm>
            <a:off x="678094" y="236306"/>
            <a:ext cx="6113124" cy="477054"/>
          </a:xfrm>
          <a:prstGeom prst="rect">
            <a:avLst/>
          </a:prstGeom>
          <a:noFill/>
        </p:spPr>
        <p:txBody>
          <a:bodyPr wrap="square" rtlCol="0">
            <a:spAutoFit/>
          </a:bodyPr>
          <a:lstStyle/>
          <a:p>
            <a:r>
              <a:rPr lang="en-US" sz="2500" b="1" dirty="0"/>
              <a:t>Securing Data Lake</a:t>
            </a:r>
          </a:p>
        </p:txBody>
      </p:sp>
      <p:sp>
        <p:nvSpPr>
          <p:cNvPr id="11" name="Rectangle 10">
            <a:extLst>
              <a:ext uri="{FF2B5EF4-FFF2-40B4-BE49-F238E27FC236}">
                <a16:creationId xmlns:a16="http://schemas.microsoft.com/office/drawing/2014/main" id="{BB351580-73EC-594F-B2C7-24ECDBC626B4}"/>
              </a:ext>
            </a:extLst>
          </p:cNvPr>
          <p:cNvSpPr/>
          <p:nvPr/>
        </p:nvSpPr>
        <p:spPr>
          <a:xfrm>
            <a:off x="0" y="0"/>
            <a:ext cx="678094"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0474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25">
          <a:fgClr>
            <a:schemeClr val="accent2">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FB41110-457D-304B-BB2B-09A6B4625501}"/>
              </a:ext>
            </a:extLst>
          </p:cNvPr>
          <p:cNvSpPr txBox="1"/>
          <p:nvPr/>
        </p:nvSpPr>
        <p:spPr>
          <a:xfrm>
            <a:off x="678094" y="692527"/>
            <a:ext cx="11513906" cy="4524315"/>
          </a:xfrm>
          <a:prstGeom prst="rect">
            <a:avLst/>
          </a:prstGeom>
          <a:noFill/>
        </p:spPr>
        <p:txBody>
          <a:bodyPr wrap="square" rtlCol="0">
            <a:spAutoFit/>
          </a:bodyPr>
          <a:lstStyle/>
          <a:p>
            <a:endParaRPr lang="en-US" dirty="0">
              <a:effectLst/>
            </a:endParaRPr>
          </a:p>
          <a:p>
            <a:endParaRPr lang="en-US" dirty="0">
              <a:effectLst/>
            </a:endParaRPr>
          </a:p>
          <a:p>
            <a:pPr marL="1657350" lvl="3" indent="-285750">
              <a:buFont typeface="Arial" panose="020B0604020202020204" pitchFamily="34" charset="0"/>
              <a:buChar char="•"/>
            </a:pPr>
            <a:r>
              <a:rPr lang="en-US" dirty="0"/>
              <a:t>Make available data to all the users and applications available in organization</a:t>
            </a:r>
          </a:p>
          <a:p>
            <a:pPr marL="2114550" lvl="4" indent="-285750">
              <a:buFont typeface="Arial" panose="020B0604020202020204" pitchFamily="34" charset="0"/>
              <a:buChar char="•"/>
            </a:pPr>
            <a:r>
              <a:rPr lang="en-US" dirty="0"/>
              <a:t>Measure, understand, optimize audiences</a:t>
            </a:r>
          </a:p>
          <a:p>
            <a:pPr marL="2114550" lvl="4" indent="-285750">
              <a:buFont typeface="Arial" panose="020B0604020202020204" pitchFamily="34" charset="0"/>
              <a:buChar char="•"/>
            </a:pPr>
            <a:r>
              <a:rPr lang="en-US" dirty="0"/>
              <a:t>Easily integrate AI into media content workflows</a:t>
            </a:r>
          </a:p>
          <a:p>
            <a:pPr marL="2114550" lvl="4" indent="-285750">
              <a:buFont typeface="Arial" panose="020B0604020202020204" pitchFamily="34" charset="0"/>
              <a:buChar char="•"/>
            </a:pPr>
            <a:r>
              <a:rPr lang="en-US" dirty="0"/>
              <a:t>Increase content discovery, accessibility, and personalization</a:t>
            </a:r>
          </a:p>
          <a:p>
            <a:pPr marL="2114550" lvl="4" indent="-285750">
              <a:buFont typeface="Arial" panose="020B0604020202020204" pitchFamily="34" charset="0"/>
              <a:buChar char="•"/>
            </a:pPr>
            <a:endParaRPr lang="en-US" dirty="0"/>
          </a:p>
          <a:p>
            <a:pPr marL="2114550" lvl="4" indent="-285750">
              <a:buFont typeface="Arial" panose="020B0604020202020204" pitchFamily="34" charset="0"/>
              <a:buChar char="•"/>
            </a:pPr>
            <a:endParaRPr lang="en-US" dirty="0"/>
          </a:p>
          <a:p>
            <a:pPr marL="1657350" lvl="3" indent="-285750">
              <a:buFont typeface="Arial" panose="020B0604020202020204" pitchFamily="34" charset="0"/>
              <a:buChar char="•"/>
            </a:pPr>
            <a:r>
              <a:rPr lang="en-US" dirty="0"/>
              <a:t>Glue catalog can share data to below:</a:t>
            </a:r>
          </a:p>
          <a:p>
            <a:pPr marL="2171700" lvl="4" indent="-342900">
              <a:buFont typeface="+mj-lt"/>
              <a:buAutoNum type="arabicPeriod"/>
            </a:pPr>
            <a:r>
              <a:rPr lang="en-US" dirty="0"/>
              <a:t>AWS Athena </a:t>
            </a:r>
          </a:p>
          <a:p>
            <a:pPr marL="2171700" lvl="4" indent="-342900">
              <a:buFont typeface="+mj-lt"/>
              <a:buAutoNum type="arabicPeriod"/>
            </a:pPr>
            <a:r>
              <a:rPr lang="en-US" dirty="0"/>
              <a:t>AWS Redshift Spectrum (Serverless) – fast, simple cost-effective data warehousing</a:t>
            </a:r>
          </a:p>
          <a:p>
            <a:pPr marL="2171700" lvl="4" indent="-342900">
              <a:buFont typeface="+mj-lt"/>
              <a:buAutoNum type="arabicPeriod"/>
            </a:pPr>
            <a:r>
              <a:rPr lang="en-US" dirty="0"/>
              <a:t>AWS Elastic Map Reduce for hosted Hadoop framework data processing </a:t>
            </a:r>
          </a:p>
          <a:p>
            <a:pPr marL="2171700" lvl="4" indent="-342900">
              <a:buFont typeface="+mj-lt"/>
              <a:buAutoNum type="arabicPeriod"/>
            </a:pPr>
            <a:r>
              <a:rPr lang="en-US" dirty="0"/>
              <a:t>AWS </a:t>
            </a:r>
            <a:r>
              <a:rPr lang="en-US" dirty="0" err="1"/>
              <a:t>QuickSight</a:t>
            </a:r>
            <a:r>
              <a:rPr lang="en-US" dirty="0"/>
              <a:t> for fast business analytics </a:t>
            </a:r>
          </a:p>
          <a:p>
            <a:pPr marL="2171700" lvl="4" indent="-342900">
              <a:buFont typeface="+mj-lt"/>
              <a:buAutoNum type="arabicPeriod"/>
            </a:pPr>
            <a:r>
              <a:rPr lang="en-US" dirty="0"/>
              <a:t>AWS Kinesis for analyzing real time data streams </a:t>
            </a:r>
          </a:p>
          <a:p>
            <a:pPr marL="1200150" lvl="2"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
        <p:nvSpPr>
          <p:cNvPr id="10" name="TextBox 9">
            <a:extLst>
              <a:ext uri="{FF2B5EF4-FFF2-40B4-BE49-F238E27FC236}">
                <a16:creationId xmlns:a16="http://schemas.microsoft.com/office/drawing/2014/main" id="{E1A2CDF7-C4AC-7E45-BA4E-265BDBAD7BB1}"/>
              </a:ext>
            </a:extLst>
          </p:cNvPr>
          <p:cNvSpPr txBox="1"/>
          <p:nvPr/>
        </p:nvSpPr>
        <p:spPr>
          <a:xfrm>
            <a:off x="678094" y="236306"/>
            <a:ext cx="4795949" cy="477054"/>
          </a:xfrm>
          <a:prstGeom prst="rect">
            <a:avLst/>
          </a:prstGeom>
          <a:noFill/>
        </p:spPr>
        <p:txBody>
          <a:bodyPr wrap="square" rtlCol="0">
            <a:spAutoFit/>
          </a:bodyPr>
          <a:lstStyle/>
          <a:p>
            <a:r>
              <a:rPr lang="en-US" sz="2500" b="1" dirty="0"/>
              <a:t>Sharing the Data for Analytics</a:t>
            </a:r>
          </a:p>
        </p:txBody>
      </p:sp>
      <p:sp>
        <p:nvSpPr>
          <p:cNvPr id="11" name="Rectangle 10">
            <a:extLst>
              <a:ext uri="{FF2B5EF4-FFF2-40B4-BE49-F238E27FC236}">
                <a16:creationId xmlns:a16="http://schemas.microsoft.com/office/drawing/2014/main" id="{BB351580-73EC-594F-B2C7-24ECDBC626B4}"/>
              </a:ext>
            </a:extLst>
          </p:cNvPr>
          <p:cNvSpPr/>
          <p:nvPr/>
        </p:nvSpPr>
        <p:spPr>
          <a:xfrm>
            <a:off x="0" y="0"/>
            <a:ext cx="678094"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8889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pct25">
          <a:fgClr>
            <a:schemeClr val="accent2">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FB41110-457D-304B-BB2B-09A6B4625501}"/>
              </a:ext>
            </a:extLst>
          </p:cNvPr>
          <p:cNvSpPr txBox="1"/>
          <p:nvPr/>
        </p:nvSpPr>
        <p:spPr>
          <a:xfrm>
            <a:off x="678094" y="692527"/>
            <a:ext cx="11513906" cy="7248138"/>
          </a:xfrm>
          <a:prstGeom prst="rect">
            <a:avLst/>
          </a:prstGeom>
          <a:noFill/>
        </p:spPr>
        <p:txBody>
          <a:bodyPr wrap="square" rtlCol="0">
            <a:spAutoFit/>
          </a:bodyPr>
          <a:lstStyle/>
          <a:p>
            <a:pPr marL="742950" lvl="1" indent="-285750">
              <a:buFont typeface="Arial" panose="020B0604020202020204" pitchFamily="34" charset="0"/>
              <a:buChar char="•"/>
            </a:pPr>
            <a:r>
              <a:rPr lang="en-US" dirty="0"/>
              <a:t>Create a unified catalog to find data across multiple data stores:</a:t>
            </a:r>
          </a:p>
          <a:p>
            <a:pPr marL="1200150" lvl="2" indent="-285750">
              <a:buFont typeface="Arial" panose="020B0604020202020204" pitchFamily="34" charset="0"/>
              <a:buChar char="•"/>
            </a:pPr>
            <a:r>
              <a:rPr lang="en-US" sz="1500" dirty="0"/>
              <a:t>You can use the AWS Glue Data Catalog to quickly discover and search across multiple AWS data sets without moving the data. Once the data is cataloged, it is immediately available for search and query using Amazon Athena, Amazon EMR, and Amazon Redshift Spectrum.</a:t>
            </a:r>
          </a:p>
          <a:p>
            <a:pPr marL="742950" lvl="1" indent="-285750">
              <a:buFont typeface="Arial" panose="020B0604020202020204" pitchFamily="34" charset="0"/>
              <a:buChar char="•"/>
            </a:pPr>
            <a:r>
              <a:rPr lang="en-US" dirty="0"/>
              <a:t>Create, run, and monitor ETL jobs without coding:</a:t>
            </a:r>
          </a:p>
          <a:p>
            <a:pPr marL="1200150" lvl="2" indent="-285750">
              <a:buFont typeface="Arial" panose="020B0604020202020204" pitchFamily="34" charset="0"/>
              <a:buChar char="•"/>
            </a:pPr>
            <a:r>
              <a:rPr lang="en-US" sz="1500" dirty="0"/>
              <a:t>AWS Glue Studio makes it easy to visually create, run, and monitor AWS Glue ETL jobs. You can compose ETL jobs that move and transform data using a drag-and-drop editor, and AWS Glue automatically generates the code. You can then use the AWS Glue Studio job run dashboard to monitor ETL execution and ensure that your jobs are operating as intended. </a:t>
            </a:r>
          </a:p>
          <a:p>
            <a:pPr marL="742950" lvl="1" indent="-285750">
              <a:buFont typeface="Arial" panose="020B0604020202020204" pitchFamily="34" charset="0"/>
              <a:buChar char="•"/>
            </a:pPr>
            <a:r>
              <a:rPr lang="en-US" dirty="0"/>
              <a:t>Explore data with self-service visual data preparation:</a:t>
            </a:r>
          </a:p>
          <a:p>
            <a:pPr marL="1200150" lvl="2" indent="-285750">
              <a:buFont typeface="Arial" panose="020B0604020202020204" pitchFamily="34" charset="0"/>
              <a:buChar char="•"/>
            </a:pPr>
            <a:r>
              <a:rPr lang="en-US" sz="1500" dirty="0"/>
              <a:t>AWS Glue </a:t>
            </a:r>
            <a:r>
              <a:rPr lang="en-US" sz="1500" dirty="0" err="1"/>
              <a:t>DataBrew</a:t>
            </a:r>
            <a:r>
              <a:rPr lang="en-US" sz="1500" dirty="0"/>
              <a:t> enables you to explore and experiment with data directly from your data lake, data warehouses, and databases, including Amazon S3, Amazon Redshift, AWS Lake Formation, Amazon Aurora, and Amazon RDS. You can choose from over 250 prebuilt transformations in AWS Glue </a:t>
            </a:r>
            <a:r>
              <a:rPr lang="en-US" sz="1500" dirty="0" err="1"/>
              <a:t>DataBrew</a:t>
            </a:r>
            <a:r>
              <a:rPr lang="en-US" sz="1500" dirty="0"/>
              <a:t> to automate data preparation tasks, such as filtering anomalies, standardizing formats, and correcting invalid values. After the data is prepared, you can immediately use it for analytics and machine learning. </a:t>
            </a:r>
          </a:p>
          <a:p>
            <a:pPr marL="742950" lvl="1" indent="-285750">
              <a:buFont typeface="Arial" panose="020B0604020202020204" pitchFamily="34" charset="0"/>
              <a:buChar char="•"/>
            </a:pPr>
            <a:r>
              <a:rPr lang="en-US" dirty="0"/>
              <a:t>Build materialized views to combine and replicate data:</a:t>
            </a:r>
          </a:p>
          <a:p>
            <a:pPr marL="1200150" lvl="2" indent="-285750">
              <a:buFont typeface="Arial" panose="020B0604020202020204" pitchFamily="34" charset="0"/>
              <a:buChar char="•"/>
            </a:pPr>
            <a:r>
              <a:rPr lang="en-US" sz="1500" dirty="0"/>
              <a:t>AWS Glue Elastic Views enables you to use familiar SQL to create materialized views. Use these views to access and combine data from multiple source data stores, and keep that combined data up-to-date and accessible from a target data store. The AWS Glue Elastic Views preview currently supports Amazon DynamoDB as a source, with support for Amazon Aurora and Amazon RDS to follow. Currently supported targets are Amazon Redshift, Amazon S3, and Amazon OpenSearch Service (successor to Amazon Elasticsearch Service), with support for Amazon Aurora, Amazon RDS, and Amazon DynamoDB to follow. </a:t>
            </a:r>
          </a:p>
          <a:p>
            <a:pPr marL="742950" lvl="1" indent="-285750">
              <a:buFont typeface="Arial" panose="020B0604020202020204" pitchFamily="34" charset="0"/>
              <a:buChar char="•"/>
            </a:pPr>
            <a:r>
              <a:rPr lang="en-US" dirty="0"/>
              <a:t>Build event-driven ETL (extract, transform, and load) pipelines:</a:t>
            </a:r>
          </a:p>
          <a:p>
            <a:pPr marL="1200150" lvl="2" indent="-285750">
              <a:buFont typeface="Arial" panose="020B0604020202020204" pitchFamily="34" charset="0"/>
              <a:buChar char="•"/>
            </a:pPr>
            <a:r>
              <a:rPr lang="en-US" sz="1500" dirty="0"/>
              <a:t>AWS Glue can run your ETL jobs as new data arrives. For example, you can use an AWS Lambda function to trigger your ETL jobs to run as soon as new data becomes available in Amazon S3. You can also register this new dataset in the AWS Glue Data Catalog as part of your ETL jobs</a:t>
            </a:r>
          </a:p>
          <a:p>
            <a:pPr marL="1200150" lvl="2" indent="-285750">
              <a:buFont typeface="Arial" panose="020B0604020202020204" pitchFamily="34" charset="0"/>
              <a:buChar char="•"/>
            </a:pPr>
            <a:endParaRPr lang="en-US" dirty="0"/>
          </a:p>
          <a:p>
            <a:pPr marL="1200150" lvl="2" indent="-285750">
              <a:buFont typeface="Arial" panose="020B0604020202020204" pitchFamily="34" charset="0"/>
              <a:buChar char="•"/>
            </a:pPr>
            <a:endParaRPr lang="en-US" dirty="0"/>
          </a:p>
          <a:p>
            <a:pPr marL="1200150" lvl="2"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
        <p:nvSpPr>
          <p:cNvPr id="10" name="TextBox 9">
            <a:extLst>
              <a:ext uri="{FF2B5EF4-FFF2-40B4-BE49-F238E27FC236}">
                <a16:creationId xmlns:a16="http://schemas.microsoft.com/office/drawing/2014/main" id="{E1A2CDF7-C4AC-7E45-BA4E-265BDBAD7BB1}"/>
              </a:ext>
            </a:extLst>
          </p:cNvPr>
          <p:cNvSpPr txBox="1"/>
          <p:nvPr/>
        </p:nvSpPr>
        <p:spPr>
          <a:xfrm>
            <a:off x="678094" y="236306"/>
            <a:ext cx="4795949" cy="477054"/>
          </a:xfrm>
          <a:prstGeom prst="rect">
            <a:avLst/>
          </a:prstGeom>
          <a:noFill/>
        </p:spPr>
        <p:txBody>
          <a:bodyPr wrap="square" rtlCol="0">
            <a:spAutoFit/>
          </a:bodyPr>
          <a:lstStyle/>
          <a:p>
            <a:r>
              <a:rPr lang="en-US" sz="2500" b="1" dirty="0"/>
              <a:t>AWS Glue Use Cases</a:t>
            </a:r>
          </a:p>
        </p:txBody>
      </p:sp>
      <p:sp>
        <p:nvSpPr>
          <p:cNvPr id="11" name="Rectangle 10">
            <a:extLst>
              <a:ext uri="{FF2B5EF4-FFF2-40B4-BE49-F238E27FC236}">
                <a16:creationId xmlns:a16="http://schemas.microsoft.com/office/drawing/2014/main" id="{BB351580-73EC-594F-B2C7-24ECDBC626B4}"/>
              </a:ext>
            </a:extLst>
          </p:cNvPr>
          <p:cNvSpPr/>
          <p:nvPr/>
        </p:nvSpPr>
        <p:spPr>
          <a:xfrm>
            <a:off x="0" y="0"/>
            <a:ext cx="678094"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6554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25">
          <a:fgClr>
            <a:schemeClr val="accent2">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FB41110-457D-304B-BB2B-09A6B4625501}"/>
              </a:ext>
            </a:extLst>
          </p:cNvPr>
          <p:cNvSpPr txBox="1"/>
          <p:nvPr/>
        </p:nvSpPr>
        <p:spPr>
          <a:xfrm>
            <a:off x="678094" y="965772"/>
            <a:ext cx="11424863" cy="4524315"/>
          </a:xfrm>
          <a:prstGeom prst="rect">
            <a:avLst/>
          </a:prstGeom>
          <a:noFill/>
        </p:spPr>
        <p:txBody>
          <a:bodyPr wrap="square" rtlCol="0">
            <a:spAutoFit/>
          </a:bodyPr>
          <a:lstStyle/>
          <a:p>
            <a:pPr marL="285750" indent="-285750">
              <a:buFont typeface="Arial" panose="020B0604020202020204" pitchFamily="34" charset="0"/>
              <a:buChar char="•"/>
            </a:pPr>
            <a:r>
              <a:rPr lang="en-US" b="1" dirty="0"/>
              <a:t>AWS Glue</a:t>
            </a:r>
            <a:r>
              <a:rPr lang="en-US" dirty="0"/>
              <a:t> is one of those </a:t>
            </a:r>
            <a:r>
              <a:rPr lang="en-US" i="1" dirty="0"/>
              <a:t>AWS</a:t>
            </a:r>
            <a:r>
              <a:rPr lang="en-US" dirty="0"/>
              <a:t> services that are relatively new but have enormous potential. </a:t>
            </a:r>
          </a:p>
          <a:p>
            <a:pPr marL="285750" indent="-285750">
              <a:buFont typeface="Arial" panose="020B0604020202020204" pitchFamily="34" charset="0"/>
              <a:buChar char="•"/>
            </a:pPr>
            <a:r>
              <a:rPr lang="en-US" dirty="0"/>
              <a:t>This service could be very useful to all those companies that work with data and do not yet have powerful Big Data infrastructure.</a:t>
            </a:r>
          </a:p>
          <a:p>
            <a:pPr marL="285750" indent="-285750">
              <a:buFont typeface="Arial" panose="020B0604020202020204" pitchFamily="34" charset="0"/>
              <a:buChar char="•"/>
            </a:pPr>
            <a:r>
              <a:rPr lang="en-US" dirty="0"/>
              <a:t>Basically, Glue is a fully </a:t>
            </a:r>
            <a:r>
              <a:rPr lang="en-US" i="1" dirty="0"/>
              <a:t>AWS</a:t>
            </a:r>
            <a:r>
              <a:rPr lang="en-US" dirty="0"/>
              <a:t>-managed pay-as-you-go ETL service without the need for provisioning instances (we can combines the speed and power of </a:t>
            </a:r>
            <a:r>
              <a:rPr lang="en-US" i="1" dirty="0"/>
              <a:t>Apache Spark</a:t>
            </a:r>
            <a:r>
              <a:rPr lang="en-US" dirty="0"/>
              <a:t> with the data organization offered by </a:t>
            </a:r>
            <a:r>
              <a:rPr lang="en-US" i="1" dirty="0"/>
              <a:t>Hive </a:t>
            </a:r>
            <a:r>
              <a:rPr lang="en-US" i="1" dirty="0" err="1"/>
              <a:t>Metastore</a:t>
            </a:r>
            <a:r>
              <a:rPr lang="en-US" dirty="0"/>
              <a:t>.)</a:t>
            </a:r>
          </a:p>
          <a:p>
            <a:pPr marL="285750" indent="-285750">
              <a:buFont typeface="Arial" panose="020B0604020202020204" pitchFamily="34" charset="0"/>
              <a:buChar char="•"/>
            </a:pPr>
            <a:r>
              <a:rPr lang="en-US" dirty="0"/>
              <a:t>Migrating Data from DW systems (on premises Hadoop) to the AWS redshift using AWS Glue for analytics/reporting.</a:t>
            </a:r>
          </a:p>
          <a:p>
            <a:pPr marL="285750" indent="-285750">
              <a:buFont typeface="Arial" panose="020B0604020202020204" pitchFamily="34" charset="0"/>
              <a:buChar char="•"/>
            </a:pPr>
            <a:r>
              <a:rPr lang="en-US" dirty="0"/>
              <a:t>Building Data Lakes on AWS using Glue.</a:t>
            </a:r>
          </a:p>
          <a:p>
            <a:pPr marL="285750" indent="-285750">
              <a:buFont typeface="Arial" panose="020B0604020202020204" pitchFamily="34" charset="0"/>
              <a:buChar char="•"/>
            </a:pPr>
            <a:r>
              <a:rPr lang="en-US" dirty="0"/>
              <a:t>ETL jobs in Glue to bring data from various sources, normalize it , pivot it and make it available to Data Scientist to build their models.</a:t>
            </a:r>
          </a:p>
          <a:p>
            <a:pPr marL="285750" indent="-285750">
              <a:buFont typeface="Arial" panose="020B0604020202020204" pitchFamily="34" charset="0"/>
              <a:buChar char="•"/>
            </a:pPr>
            <a:r>
              <a:rPr lang="en-US" dirty="0"/>
              <a:t>AWS Glue is server less catalog and ETL service, provides data catalog which is central metadata repository which is hive meta store compatible.</a:t>
            </a:r>
          </a:p>
          <a:p>
            <a:pPr marL="285750" indent="-285750">
              <a:buFont typeface="Arial" panose="020B0604020202020204" pitchFamily="34" charset="0"/>
              <a:buChar char="•"/>
            </a:pPr>
            <a:r>
              <a:rPr lang="en-US" dirty="0"/>
              <a:t>The catalog helps automatically discover metadata associated with your data and then add that as table definition to a metadata.</a:t>
            </a:r>
          </a:p>
          <a:p>
            <a:pPr marL="285750" indent="-285750">
              <a:buFont typeface="Arial" panose="020B0604020202020204" pitchFamily="34" charset="0"/>
              <a:buChar char="•"/>
            </a:pPr>
            <a:r>
              <a:rPr lang="en-US" dirty="0"/>
              <a:t>ETL jobs in Glue are jobs runs on a server less spark environment.</a:t>
            </a:r>
          </a:p>
          <a:p>
            <a:pPr marL="285750" indent="-285750">
              <a:buFont typeface="Arial" panose="020B0604020202020204" pitchFamily="34" charset="0"/>
              <a:buChar char="•"/>
            </a:pPr>
            <a:r>
              <a:rPr lang="en-US" dirty="0"/>
              <a:t>Glue helps automatically generates scripts either in Python or Scala, these scripts are customizable (we can bring our own code) and run it. </a:t>
            </a:r>
          </a:p>
        </p:txBody>
      </p:sp>
      <p:sp>
        <p:nvSpPr>
          <p:cNvPr id="10" name="TextBox 9">
            <a:extLst>
              <a:ext uri="{FF2B5EF4-FFF2-40B4-BE49-F238E27FC236}">
                <a16:creationId xmlns:a16="http://schemas.microsoft.com/office/drawing/2014/main" id="{E1A2CDF7-C4AC-7E45-BA4E-265BDBAD7BB1}"/>
              </a:ext>
            </a:extLst>
          </p:cNvPr>
          <p:cNvSpPr txBox="1"/>
          <p:nvPr/>
        </p:nvSpPr>
        <p:spPr>
          <a:xfrm>
            <a:off x="678095" y="236306"/>
            <a:ext cx="1530850" cy="477054"/>
          </a:xfrm>
          <a:prstGeom prst="rect">
            <a:avLst/>
          </a:prstGeom>
          <a:noFill/>
        </p:spPr>
        <p:txBody>
          <a:bodyPr wrap="square" rtlCol="0">
            <a:spAutoFit/>
          </a:bodyPr>
          <a:lstStyle/>
          <a:p>
            <a:r>
              <a:rPr lang="en-US" sz="2500" b="1" dirty="0"/>
              <a:t>AWS Glue</a:t>
            </a:r>
          </a:p>
        </p:txBody>
      </p:sp>
      <p:sp>
        <p:nvSpPr>
          <p:cNvPr id="11" name="Rectangle 10">
            <a:extLst>
              <a:ext uri="{FF2B5EF4-FFF2-40B4-BE49-F238E27FC236}">
                <a16:creationId xmlns:a16="http://schemas.microsoft.com/office/drawing/2014/main" id="{BB351580-73EC-594F-B2C7-24ECDBC626B4}"/>
              </a:ext>
            </a:extLst>
          </p:cNvPr>
          <p:cNvSpPr/>
          <p:nvPr/>
        </p:nvSpPr>
        <p:spPr>
          <a:xfrm>
            <a:off x="0" y="0"/>
            <a:ext cx="678094"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8009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25">
          <a:fgClr>
            <a:schemeClr val="accent2">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FB41110-457D-304B-BB2B-09A6B4625501}"/>
              </a:ext>
            </a:extLst>
          </p:cNvPr>
          <p:cNvSpPr txBox="1"/>
          <p:nvPr/>
        </p:nvSpPr>
        <p:spPr>
          <a:xfrm>
            <a:off x="678094" y="965772"/>
            <a:ext cx="11424863" cy="4801314"/>
          </a:xfrm>
          <a:prstGeom prst="rect">
            <a:avLst/>
          </a:prstGeom>
          <a:noFill/>
        </p:spPr>
        <p:txBody>
          <a:bodyPr wrap="square" rtlCol="0">
            <a:spAutoFit/>
          </a:bodyPr>
          <a:lstStyle/>
          <a:p>
            <a:pPr marL="742950" lvl="1" indent="-285750">
              <a:buFont typeface="Arial" panose="020B0604020202020204" pitchFamily="34" charset="0"/>
              <a:buChar char="•"/>
            </a:pPr>
            <a:r>
              <a:rPr lang="en-US" dirty="0"/>
              <a:t>Discover and search across all your AWS data sets.</a:t>
            </a:r>
          </a:p>
          <a:p>
            <a:pPr marL="742950" lvl="1" indent="-285750">
              <a:buFont typeface="Arial" panose="020B0604020202020204" pitchFamily="34" charset="0"/>
              <a:buChar char="•"/>
            </a:pPr>
            <a:r>
              <a:rPr lang="en-US" dirty="0"/>
              <a:t>It provides the serverless data integration.</a:t>
            </a:r>
          </a:p>
          <a:p>
            <a:pPr marL="742950" lvl="1" indent="-285750">
              <a:buFont typeface="Arial" panose="020B0604020202020204" pitchFamily="34" charset="0"/>
              <a:buChar char="•"/>
            </a:pPr>
            <a:r>
              <a:rPr lang="en-US" dirty="0"/>
              <a:t>Build complex ETL pipelines with simple job scheduling.</a:t>
            </a:r>
          </a:p>
          <a:p>
            <a:pPr marL="742950" lvl="1" indent="-285750">
              <a:buFont typeface="Arial" panose="020B0604020202020204" pitchFamily="34" charset="0"/>
              <a:buChar char="•"/>
            </a:pPr>
            <a:r>
              <a:rPr lang="en-US" dirty="0"/>
              <a:t>Clean and transform streaming data in-flight.</a:t>
            </a:r>
          </a:p>
          <a:p>
            <a:pPr marL="742950" lvl="1" indent="-285750">
              <a:buFont typeface="Arial" panose="020B0604020202020204" pitchFamily="34" charset="0"/>
              <a:buChar char="•"/>
            </a:pPr>
            <a:r>
              <a:rPr lang="en-US" dirty="0"/>
              <a:t>Combine and replicate data across multiple data stores using SQL.</a:t>
            </a:r>
          </a:p>
          <a:p>
            <a:pPr marL="742950" lvl="1" indent="-285750">
              <a:buFont typeface="Arial" panose="020B0604020202020204" pitchFamily="34" charset="0"/>
              <a:buChar char="•"/>
            </a:pPr>
            <a:r>
              <a:rPr lang="en-US" dirty="0"/>
              <a:t>Normalize data without code using a visual interface.</a:t>
            </a:r>
          </a:p>
          <a:p>
            <a:pPr marL="742950" lvl="1" indent="-285750">
              <a:buFont typeface="Arial" panose="020B0604020202020204" pitchFamily="34" charset="0"/>
              <a:buChar char="•"/>
            </a:pPr>
            <a:r>
              <a:rPr lang="en-US" dirty="0"/>
              <a:t>End to End Encryptions.</a:t>
            </a:r>
          </a:p>
          <a:p>
            <a:pPr marL="742950" lvl="1" indent="-285750">
              <a:buFont typeface="Arial" panose="020B0604020202020204" pitchFamily="34" charset="0"/>
              <a:buChar char="•"/>
            </a:pPr>
            <a:r>
              <a:rPr lang="en-US" dirty="0"/>
              <a:t>DynamoDB Connections (use DynamoDB as Source to the Glue ETL)</a:t>
            </a:r>
          </a:p>
          <a:p>
            <a:pPr marL="742950" lvl="1" indent="-285750">
              <a:buFont typeface="Arial" panose="020B0604020202020204" pitchFamily="34" charset="0"/>
              <a:buChar char="•"/>
            </a:pPr>
            <a:r>
              <a:rPr lang="en-US" dirty="0"/>
              <a:t>Metadata access policies.</a:t>
            </a:r>
          </a:p>
          <a:p>
            <a:pPr marL="742950" lvl="1" indent="-285750">
              <a:buFont typeface="Arial" panose="020B0604020202020204" pitchFamily="34" charset="0"/>
              <a:buChar char="•"/>
            </a:pPr>
            <a:r>
              <a:rPr lang="en-US" dirty="0"/>
              <a:t>Glue Integration with Amazon Sage Maker.</a:t>
            </a:r>
          </a:p>
          <a:p>
            <a:pPr marL="742950" lvl="1" indent="-285750">
              <a:buFont typeface="Arial" panose="020B0604020202020204" pitchFamily="34" charset="0"/>
              <a:buChar char="•"/>
            </a:pPr>
            <a:r>
              <a:rPr lang="en-US" dirty="0"/>
              <a:t>Provides visual and code based interfaces to make data integration. </a:t>
            </a:r>
          </a:p>
          <a:p>
            <a:pPr marL="742950" lvl="1" indent="-285750">
              <a:buFont typeface="Arial" panose="020B0604020202020204" pitchFamily="34" charset="0"/>
              <a:buChar char="•"/>
            </a:pPr>
            <a:r>
              <a:rPr lang="en-US" dirty="0"/>
              <a:t>Users can easily find and access data using AWS Glue Data Catalog.</a:t>
            </a:r>
          </a:p>
          <a:p>
            <a:pPr marL="742950" lvl="1" indent="-285750">
              <a:buFont typeface="Arial" panose="020B0604020202020204" pitchFamily="34" charset="0"/>
              <a:buChar char="•"/>
            </a:pPr>
            <a:r>
              <a:rPr lang="en-US" dirty="0"/>
              <a:t>Data Engineers/Developers can visually create, run and monitor ETL workflows with AWS Glue Studio.</a:t>
            </a:r>
          </a:p>
          <a:p>
            <a:pPr marL="742950" lvl="1" indent="-285750">
              <a:buFont typeface="Arial" panose="020B0604020202020204" pitchFamily="34" charset="0"/>
              <a:buChar char="•"/>
            </a:pPr>
            <a:r>
              <a:rPr lang="en-US" dirty="0"/>
              <a:t>Data Scientist/Data analyst can use AWS Glue </a:t>
            </a:r>
            <a:r>
              <a:rPr lang="en-US" dirty="0" err="1"/>
              <a:t>Databrew</a:t>
            </a:r>
            <a:r>
              <a:rPr lang="en-US" dirty="0"/>
              <a:t> to visually enrich, clean and normalize data.</a:t>
            </a:r>
          </a:p>
          <a:p>
            <a:pPr marL="742950" lvl="1" indent="-285750">
              <a:buFont typeface="Arial" panose="020B0604020202020204" pitchFamily="34" charset="0"/>
              <a:buChar char="•"/>
            </a:pPr>
            <a:endParaRPr lang="en-US" dirty="0"/>
          </a:p>
          <a:p>
            <a:pPr lvl="1"/>
            <a:endParaRPr lang="en-US" dirty="0"/>
          </a:p>
          <a:p>
            <a:pPr marL="742950" lvl="1" indent="-285750">
              <a:buFont typeface="Arial" panose="020B0604020202020204" pitchFamily="34" charset="0"/>
              <a:buChar char="•"/>
            </a:pPr>
            <a:endParaRPr lang="en-US" dirty="0"/>
          </a:p>
        </p:txBody>
      </p:sp>
      <p:sp>
        <p:nvSpPr>
          <p:cNvPr id="10" name="TextBox 9">
            <a:extLst>
              <a:ext uri="{FF2B5EF4-FFF2-40B4-BE49-F238E27FC236}">
                <a16:creationId xmlns:a16="http://schemas.microsoft.com/office/drawing/2014/main" id="{E1A2CDF7-C4AC-7E45-BA4E-265BDBAD7BB1}"/>
              </a:ext>
            </a:extLst>
          </p:cNvPr>
          <p:cNvSpPr txBox="1"/>
          <p:nvPr/>
        </p:nvSpPr>
        <p:spPr>
          <a:xfrm>
            <a:off x="678094" y="236306"/>
            <a:ext cx="2835667" cy="477054"/>
          </a:xfrm>
          <a:prstGeom prst="rect">
            <a:avLst/>
          </a:prstGeom>
          <a:noFill/>
        </p:spPr>
        <p:txBody>
          <a:bodyPr wrap="square" rtlCol="0">
            <a:spAutoFit/>
          </a:bodyPr>
          <a:lstStyle/>
          <a:p>
            <a:r>
              <a:rPr lang="en-US" sz="2500" b="1" dirty="0"/>
              <a:t>AWS Glue Features</a:t>
            </a:r>
          </a:p>
        </p:txBody>
      </p:sp>
      <p:sp>
        <p:nvSpPr>
          <p:cNvPr id="11" name="Rectangle 10">
            <a:extLst>
              <a:ext uri="{FF2B5EF4-FFF2-40B4-BE49-F238E27FC236}">
                <a16:creationId xmlns:a16="http://schemas.microsoft.com/office/drawing/2014/main" id="{BB351580-73EC-594F-B2C7-24ECDBC626B4}"/>
              </a:ext>
            </a:extLst>
          </p:cNvPr>
          <p:cNvSpPr/>
          <p:nvPr/>
        </p:nvSpPr>
        <p:spPr>
          <a:xfrm>
            <a:off x="0" y="0"/>
            <a:ext cx="678094"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0966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25">
          <a:fgClr>
            <a:schemeClr val="accent2">
              <a:lumMod val="60000"/>
              <a:lumOff val="40000"/>
            </a:schemeClr>
          </a:fgClr>
          <a:bgClr>
            <a:schemeClr val="bg1"/>
          </a:bgClr>
        </a:patt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1A2CDF7-C4AC-7E45-BA4E-265BDBAD7BB1}"/>
              </a:ext>
            </a:extLst>
          </p:cNvPr>
          <p:cNvSpPr txBox="1"/>
          <p:nvPr/>
        </p:nvSpPr>
        <p:spPr>
          <a:xfrm>
            <a:off x="678094" y="236306"/>
            <a:ext cx="4795949" cy="477054"/>
          </a:xfrm>
          <a:prstGeom prst="rect">
            <a:avLst/>
          </a:prstGeom>
          <a:noFill/>
        </p:spPr>
        <p:txBody>
          <a:bodyPr wrap="square" rtlCol="0">
            <a:spAutoFit/>
          </a:bodyPr>
          <a:lstStyle/>
          <a:p>
            <a:r>
              <a:rPr lang="en-US" sz="2500" b="1" dirty="0"/>
              <a:t>AWS Glue Pipeline</a:t>
            </a:r>
          </a:p>
        </p:txBody>
      </p:sp>
      <p:sp>
        <p:nvSpPr>
          <p:cNvPr id="11" name="Rectangle 10">
            <a:extLst>
              <a:ext uri="{FF2B5EF4-FFF2-40B4-BE49-F238E27FC236}">
                <a16:creationId xmlns:a16="http://schemas.microsoft.com/office/drawing/2014/main" id="{BB351580-73EC-594F-B2C7-24ECDBC626B4}"/>
              </a:ext>
            </a:extLst>
          </p:cNvPr>
          <p:cNvSpPr/>
          <p:nvPr/>
        </p:nvSpPr>
        <p:spPr>
          <a:xfrm>
            <a:off x="0" y="0"/>
            <a:ext cx="678094"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3DCB2C3-6261-C144-8C7B-ACA132B62D4B}"/>
              </a:ext>
            </a:extLst>
          </p:cNvPr>
          <p:cNvPicPr>
            <a:picLocks noChangeAspect="1"/>
          </p:cNvPicPr>
          <p:nvPr/>
        </p:nvPicPr>
        <p:blipFill>
          <a:blip r:embed="rId3"/>
          <a:stretch>
            <a:fillRect/>
          </a:stretch>
        </p:blipFill>
        <p:spPr>
          <a:xfrm>
            <a:off x="973015" y="738601"/>
            <a:ext cx="11218985" cy="6021370"/>
          </a:xfrm>
          <a:prstGeom prst="rect">
            <a:avLst/>
          </a:prstGeom>
        </p:spPr>
      </p:pic>
    </p:spTree>
    <p:extLst>
      <p:ext uri="{BB962C8B-B14F-4D97-AF65-F5344CB8AC3E}">
        <p14:creationId xmlns:p14="http://schemas.microsoft.com/office/powerpoint/2010/main" val="1249654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25">
          <a:fgClr>
            <a:schemeClr val="accent2">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FB41110-457D-304B-BB2B-09A6B4625501}"/>
              </a:ext>
            </a:extLst>
          </p:cNvPr>
          <p:cNvSpPr txBox="1"/>
          <p:nvPr/>
        </p:nvSpPr>
        <p:spPr>
          <a:xfrm>
            <a:off x="678094" y="965772"/>
            <a:ext cx="11424863" cy="2308324"/>
          </a:xfrm>
          <a:prstGeom prst="rect">
            <a:avLst/>
          </a:prstGeom>
          <a:noFill/>
        </p:spPr>
        <p:txBody>
          <a:bodyPr wrap="square" rtlCol="0">
            <a:spAutoFit/>
          </a:bodyPr>
          <a:lstStyle/>
          <a:p>
            <a:pPr lvl="1"/>
            <a:r>
              <a:rPr lang="en-US" b="1" dirty="0"/>
              <a:t>Why Data Lakes:</a:t>
            </a:r>
          </a:p>
          <a:p>
            <a:pPr marL="1200150" lvl="2" indent="-285750">
              <a:buFont typeface="Arial" panose="020B0604020202020204" pitchFamily="34" charset="0"/>
              <a:buChar char="•"/>
            </a:pPr>
            <a:r>
              <a:rPr lang="en-US" dirty="0"/>
              <a:t>Allows you to store centrally Structured, Semi Structure or Un structured data coming from Relational as well as non - relational databases</a:t>
            </a:r>
          </a:p>
          <a:p>
            <a:pPr marL="1200150" lvl="2" indent="-285750">
              <a:buFont typeface="Arial" panose="020B0604020202020204" pitchFamily="34" charset="0"/>
              <a:buChar char="•"/>
            </a:pPr>
            <a:r>
              <a:rPr lang="en-US" dirty="0"/>
              <a:t>It stores at massive scale and supports a variety of analytical tools to derive insights from this massive data.</a:t>
            </a:r>
          </a:p>
          <a:p>
            <a:pPr marL="1200150" lvl="2" indent="-285750">
              <a:buFont typeface="Arial" panose="020B0604020202020204" pitchFamily="34" charset="0"/>
              <a:buChar char="•"/>
            </a:pPr>
            <a:r>
              <a:rPr lang="en-US" dirty="0"/>
              <a:t>Low in cost.</a:t>
            </a:r>
          </a:p>
          <a:p>
            <a:pPr marL="1200150" lvl="2" indent="-285750">
              <a:buFont typeface="Arial" panose="020B0604020202020204" pitchFamily="34" charset="0"/>
              <a:buChar char="•"/>
            </a:pPr>
            <a:r>
              <a:rPr lang="en-US" dirty="0"/>
              <a:t>You can build the business intelligence or Data Warehousing solution </a:t>
            </a:r>
          </a:p>
          <a:p>
            <a:pPr marL="1200150" lvl="2"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
        <p:nvSpPr>
          <p:cNvPr id="10" name="TextBox 9">
            <a:extLst>
              <a:ext uri="{FF2B5EF4-FFF2-40B4-BE49-F238E27FC236}">
                <a16:creationId xmlns:a16="http://schemas.microsoft.com/office/drawing/2014/main" id="{E1A2CDF7-C4AC-7E45-BA4E-265BDBAD7BB1}"/>
              </a:ext>
            </a:extLst>
          </p:cNvPr>
          <p:cNvSpPr txBox="1"/>
          <p:nvPr/>
        </p:nvSpPr>
        <p:spPr>
          <a:xfrm>
            <a:off x="678094" y="236306"/>
            <a:ext cx="4119937" cy="477054"/>
          </a:xfrm>
          <a:prstGeom prst="rect">
            <a:avLst/>
          </a:prstGeom>
          <a:noFill/>
        </p:spPr>
        <p:txBody>
          <a:bodyPr wrap="square" rtlCol="0">
            <a:spAutoFit/>
          </a:bodyPr>
          <a:lstStyle/>
          <a:p>
            <a:r>
              <a:rPr lang="en-US" sz="2500" b="1" dirty="0"/>
              <a:t>Building Data Lakes on AWS</a:t>
            </a:r>
          </a:p>
        </p:txBody>
      </p:sp>
      <p:sp>
        <p:nvSpPr>
          <p:cNvPr id="11" name="Rectangle 10">
            <a:extLst>
              <a:ext uri="{FF2B5EF4-FFF2-40B4-BE49-F238E27FC236}">
                <a16:creationId xmlns:a16="http://schemas.microsoft.com/office/drawing/2014/main" id="{BB351580-73EC-594F-B2C7-24ECDBC626B4}"/>
              </a:ext>
            </a:extLst>
          </p:cNvPr>
          <p:cNvSpPr/>
          <p:nvPr/>
        </p:nvSpPr>
        <p:spPr>
          <a:xfrm>
            <a:off x="0" y="0"/>
            <a:ext cx="678094"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AF0481BB-0979-1E4F-839A-8A3AD9001C1B}"/>
              </a:ext>
            </a:extLst>
          </p:cNvPr>
          <p:cNvPicPr>
            <a:picLocks noChangeAspect="1"/>
          </p:cNvPicPr>
          <p:nvPr/>
        </p:nvPicPr>
        <p:blipFill rotWithShape="1">
          <a:blip r:embed="rId2"/>
          <a:srcRect l="1" r="806"/>
          <a:stretch/>
        </p:blipFill>
        <p:spPr>
          <a:xfrm>
            <a:off x="1623317" y="3338082"/>
            <a:ext cx="9114705" cy="2862322"/>
          </a:xfrm>
          <a:prstGeom prst="rect">
            <a:avLst/>
          </a:prstGeom>
        </p:spPr>
      </p:pic>
    </p:spTree>
    <p:extLst>
      <p:ext uri="{BB962C8B-B14F-4D97-AF65-F5344CB8AC3E}">
        <p14:creationId xmlns:p14="http://schemas.microsoft.com/office/powerpoint/2010/main" val="2816251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25">
          <a:fgClr>
            <a:schemeClr val="accent2">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FB41110-457D-304B-BB2B-09A6B4625501}"/>
              </a:ext>
            </a:extLst>
          </p:cNvPr>
          <p:cNvSpPr txBox="1"/>
          <p:nvPr/>
        </p:nvSpPr>
        <p:spPr>
          <a:xfrm>
            <a:off x="678094" y="965772"/>
            <a:ext cx="11424863" cy="5909310"/>
          </a:xfrm>
          <a:prstGeom prst="rect">
            <a:avLst/>
          </a:prstGeom>
          <a:noFill/>
        </p:spPr>
        <p:txBody>
          <a:bodyPr wrap="square" rtlCol="0">
            <a:spAutoFit/>
          </a:bodyPr>
          <a:lstStyle/>
          <a:p>
            <a:pPr lvl="2"/>
            <a:r>
              <a:rPr lang="en-US" b="1" u="sng" dirty="0"/>
              <a:t>Storage </a:t>
            </a:r>
            <a:endParaRPr lang="en-US" dirty="0"/>
          </a:p>
          <a:p>
            <a:pPr lvl="3"/>
            <a:endParaRPr lang="en-US" dirty="0"/>
          </a:p>
          <a:p>
            <a:pPr marL="1657350" lvl="3" indent="-285750">
              <a:buFont typeface="Arial" panose="020B0604020202020204" pitchFamily="34" charset="0"/>
              <a:buChar char="•"/>
            </a:pPr>
            <a:r>
              <a:rPr lang="en-US" dirty="0"/>
              <a:t>S3 forms a great storage layer for data lakes </a:t>
            </a:r>
          </a:p>
          <a:p>
            <a:pPr marL="1657350" lvl="3" indent="-285750">
              <a:buFont typeface="Arial" panose="020B0604020202020204" pitchFamily="34" charset="0"/>
              <a:buChar char="•"/>
            </a:pPr>
            <a:r>
              <a:rPr lang="en-US" dirty="0"/>
              <a:t>S3 is an object store, build to store and retrieve any amount of data anywhere </a:t>
            </a:r>
          </a:p>
          <a:p>
            <a:pPr marL="1657350" lvl="3" indent="-285750">
              <a:buFont typeface="Arial" panose="020B0604020202020204" pitchFamily="34" charset="0"/>
              <a:buChar char="•"/>
            </a:pPr>
            <a:r>
              <a:rPr lang="en-US" dirty="0"/>
              <a:t>Have most comprehensive security and compliance capabilities.</a:t>
            </a:r>
          </a:p>
          <a:p>
            <a:pPr marL="1657350" lvl="3" indent="-285750">
              <a:buFont typeface="Arial" panose="020B0604020202020204" pitchFamily="34" charset="0"/>
              <a:buChar char="•"/>
            </a:pPr>
            <a:r>
              <a:rPr lang="en-US" dirty="0"/>
              <a:t>AWS Lake Formation can also be used to store centralized, curated and secure data repositories.</a:t>
            </a:r>
          </a:p>
          <a:p>
            <a:pPr marL="1657350" lvl="3" indent="-285750">
              <a:buFont typeface="Arial" panose="020B0604020202020204" pitchFamily="34" charset="0"/>
              <a:buChar char="•"/>
            </a:pPr>
            <a:r>
              <a:rPr lang="en-US" dirty="0"/>
              <a:t>AWS S3 Glacier can be used for low cost achieve storage in the cloud</a:t>
            </a:r>
          </a:p>
          <a:p>
            <a:pPr marL="1657350" lvl="3" indent="-285750">
              <a:buFont typeface="Arial" panose="020B0604020202020204" pitchFamily="34" charset="0"/>
              <a:buChar char="•"/>
            </a:pPr>
            <a:endParaRPr lang="en-US" dirty="0"/>
          </a:p>
          <a:p>
            <a:pPr lvl="3"/>
            <a:endParaRPr lang="en-US" dirty="0"/>
          </a:p>
          <a:p>
            <a:pPr lvl="2"/>
            <a:r>
              <a:rPr lang="en-US" b="1" u="sng" dirty="0"/>
              <a:t>Move</a:t>
            </a:r>
            <a:r>
              <a:rPr lang="en-US" b="1" dirty="0"/>
              <a:t> </a:t>
            </a:r>
            <a:endParaRPr lang="en-US" dirty="0"/>
          </a:p>
          <a:p>
            <a:pPr lvl="3"/>
            <a:endParaRPr lang="en-US" dirty="0"/>
          </a:p>
          <a:p>
            <a:pPr marL="1657350" lvl="3" indent="-285750">
              <a:buFont typeface="Arial" panose="020B0604020202020204" pitchFamily="34" charset="0"/>
              <a:buChar char="•"/>
            </a:pPr>
            <a:r>
              <a:rPr lang="en-US" dirty="0"/>
              <a:t>Use AWS Direct Connect, AWS Snowball, AWS Migration Service and AWS Storage Gateways to bring on premises data into AWS S3</a:t>
            </a:r>
          </a:p>
          <a:p>
            <a:pPr marL="1657350" lvl="3" indent="-285750">
              <a:buFont typeface="Arial" panose="020B0604020202020204" pitchFamily="34" charset="0"/>
              <a:buChar char="•"/>
            </a:pPr>
            <a:r>
              <a:rPr lang="en-US" dirty="0"/>
              <a:t>Ingest and load stream data using AWS Kinesis, Kinesis data streams and Kinesis video streams:</a:t>
            </a:r>
          </a:p>
          <a:p>
            <a:pPr marL="2114550" lvl="4" indent="-285750">
              <a:buFont typeface="Arial" panose="020B0604020202020204" pitchFamily="34" charset="0"/>
              <a:buChar char="•"/>
            </a:pPr>
            <a:r>
              <a:rPr lang="en-US" dirty="0"/>
              <a:t>Amazon Kinesis Data Firehose </a:t>
            </a:r>
          </a:p>
          <a:p>
            <a:pPr marL="2114550" lvl="4" indent="-285750">
              <a:buFont typeface="Arial" panose="020B0604020202020204" pitchFamily="34" charset="0"/>
              <a:buChar char="•"/>
            </a:pPr>
            <a:r>
              <a:rPr lang="en-US" dirty="0"/>
              <a:t>Amazon Kinesis Data Streams</a:t>
            </a:r>
          </a:p>
          <a:p>
            <a:pPr marL="1657350" lvl="3" indent="-285750">
              <a:buFont typeface="Arial" panose="020B0604020202020204" pitchFamily="34" charset="0"/>
              <a:buChar char="•"/>
            </a:pPr>
            <a:r>
              <a:rPr lang="en-US" dirty="0"/>
              <a:t>Load IoT data using AWS IoT Core.</a:t>
            </a:r>
          </a:p>
          <a:p>
            <a:pPr marL="1657350" lvl="3" indent="-285750">
              <a:buFont typeface="Arial" panose="020B0604020202020204" pitchFamily="34" charset="0"/>
              <a:buChar char="•"/>
            </a:pPr>
            <a:r>
              <a:rPr lang="en-US" dirty="0"/>
              <a:t>Amazon managed services for Apache Kafka (MSK) can be used to move real time steams. This is fully managed and highly available secure </a:t>
            </a:r>
            <a:r>
              <a:rPr lang="en-US" dirty="0" err="1"/>
              <a:t>kafka</a:t>
            </a:r>
            <a:r>
              <a:rPr lang="en-US" dirty="0"/>
              <a:t> service.</a:t>
            </a:r>
          </a:p>
          <a:p>
            <a:pPr marL="1200150" lvl="2"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
        <p:nvSpPr>
          <p:cNvPr id="10" name="TextBox 9">
            <a:extLst>
              <a:ext uri="{FF2B5EF4-FFF2-40B4-BE49-F238E27FC236}">
                <a16:creationId xmlns:a16="http://schemas.microsoft.com/office/drawing/2014/main" id="{E1A2CDF7-C4AC-7E45-BA4E-265BDBAD7BB1}"/>
              </a:ext>
            </a:extLst>
          </p:cNvPr>
          <p:cNvSpPr txBox="1"/>
          <p:nvPr/>
        </p:nvSpPr>
        <p:spPr>
          <a:xfrm>
            <a:off x="678094" y="236306"/>
            <a:ext cx="6930183" cy="477054"/>
          </a:xfrm>
          <a:prstGeom prst="rect">
            <a:avLst/>
          </a:prstGeom>
          <a:noFill/>
        </p:spPr>
        <p:txBody>
          <a:bodyPr wrap="square" rtlCol="0">
            <a:spAutoFit/>
          </a:bodyPr>
          <a:lstStyle/>
          <a:p>
            <a:r>
              <a:rPr lang="en-US" sz="2500" b="1" dirty="0"/>
              <a:t>Things to consider while Building Data Lake </a:t>
            </a:r>
            <a:r>
              <a:rPr lang="en-US" sz="2500" b="1" dirty="0" err="1"/>
              <a:t>Cont</a:t>
            </a:r>
            <a:r>
              <a:rPr lang="en-US" sz="2500" b="1" dirty="0"/>
              <a:t>….</a:t>
            </a:r>
          </a:p>
        </p:txBody>
      </p:sp>
      <p:sp>
        <p:nvSpPr>
          <p:cNvPr id="11" name="Rectangle 10">
            <a:extLst>
              <a:ext uri="{FF2B5EF4-FFF2-40B4-BE49-F238E27FC236}">
                <a16:creationId xmlns:a16="http://schemas.microsoft.com/office/drawing/2014/main" id="{BB351580-73EC-594F-B2C7-24ECDBC626B4}"/>
              </a:ext>
            </a:extLst>
          </p:cNvPr>
          <p:cNvSpPr/>
          <p:nvPr/>
        </p:nvSpPr>
        <p:spPr>
          <a:xfrm>
            <a:off x="0" y="0"/>
            <a:ext cx="678094"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3457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25">
          <a:fgClr>
            <a:schemeClr val="accent2">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FB41110-457D-304B-BB2B-09A6B4625501}"/>
              </a:ext>
            </a:extLst>
          </p:cNvPr>
          <p:cNvSpPr txBox="1"/>
          <p:nvPr/>
        </p:nvSpPr>
        <p:spPr>
          <a:xfrm>
            <a:off x="678094" y="692526"/>
            <a:ext cx="11424863" cy="6186309"/>
          </a:xfrm>
          <a:prstGeom prst="rect">
            <a:avLst/>
          </a:prstGeom>
          <a:noFill/>
        </p:spPr>
        <p:txBody>
          <a:bodyPr wrap="square" rtlCol="0">
            <a:spAutoFit/>
          </a:bodyPr>
          <a:lstStyle/>
          <a:p>
            <a:endParaRPr lang="en-US" dirty="0">
              <a:effectLst/>
            </a:endParaRPr>
          </a:p>
          <a:p>
            <a:pPr lvl="2"/>
            <a:r>
              <a:rPr lang="en-US" b="1" u="sng" dirty="0"/>
              <a:t>Data Lake (Process Data using Glue and make it available for analytics and Catalog) :</a:t>
            </a:r>
            <a:endParaRPr lang="en-US" dirty="0"/>
          </a:p>
          <a:p>
            <a:pPr marL="1657350" lvl="3" indent="-285750">
              <a:buFont typeface="Arial" panose="020B0604020202020204" pitchFamily="34" charset="0"/>
              <a:buChar char="•"/>
            </a:pPr>
            <a:r>
              <a:rPr lang="en-US" dirty="0"/>
              <a:t>AWS Glue makes your data more discoverable  </a:t>
            </a:r>
          </a:p>
          <a:p>
            <a:pPr marL="1657350" lvl="3" indent="-285750">
              <a:buFont typeface="Arial" panose="020B0604020202020204" pitchFamily="34" charset="0"/>
              <a:buChar char="•"/>
            </a:pPr>
            <a:r>
              <a:rPr lang="en-US" dirty="0"/>
              <a:t>Glue transforms, curate and partition data </a:t>
            </a:r>
          </a:p>
          <a:p>
            <a:pPr marL="1657350" lvl="3" indent="-285750">
              <a:buFont typeface="Arial" panose="020B0604020202020204" pitchFamily="34" charset="0"/>
              <a:buChar char="•"/>
            </a:pPr>
            <a:r>
              <a:rPr lang="en-US" b="1" dirty="0"/>
              <a:t>AWS Glue</a:t>
            </a:r>
            <a:r>
              <a:rPr lang="en-US" dirty="0"/>
              <a:t> automatically discovers and profiles your data via the </a:t>
            </a:r>
            <a:r>
              <a:rPr lang="en-US" b="1" dirty="0"/>
              <a:t>Glue</a:t>
            </a:r>
            <a:r>
              <a:rPr lang="en-US" dirty="0"/>
              <a:t> Data Catalog, recommends and generates ETL code to transform your source data into target schemas, and runs the ETL jobs on a fully managed, scale-out Apache Spark environment to load your data into its destination.</a:t>
            </a:r>
          </a:p>
          <a:p>
            <a:pPr lvl="3"/>
            <a:endParaRPr lang="en-US" b="1" u="sng" dirty="0"/>
          </a:p>
          <a:p>
            <a:pPr marL="1657350" lvl="3" indent="-285750">
              <a:buFont typeface="Arial" panose="020B0604020202020204" pitchFamily="34" charset="0"/>
              <a:buChar char="•"/>
            </a:pPr>
            <a:r>
              <a:rPr lang="en-US" b="1" u="sng" dirty="0"/>
              <a:t>AWS </a:t>
            </a:r>
            <a:r>
              <a:rPr lang="en-US" b="1" u="sng" dirty="0" err="1"/>
              <a:t>DataBrew</a:t>
            </a:r>
            <a:r>
              <a:rPr lang="en-US" b="1" u="sng" dirty="0"/>
              <a:t> Glue- Data Transformation</a:t>
            </a:r>
            <a:endParaRPr lang="en-US" dirty="0"/>
          </a:p>
          <a:p>
            <a:pPr marL="2114550" lvl="4" indent="-285750">
              <a:buFont typeface="Wingdings" pitchFamily="2" charset="2"/>
              <a:buChar char="§"/>
            </a:pPr>
            <a:r>
              <a:rPr lang="en-US" dirty="0"/>
              <a:t>Handling/Imputing missing values</a:t>
            </a:r>
          </a:p>
          <a:p>
            <a:pPr marL="2114550" lvl="4" indent="-285750">
              <a:buFont typeface="Wingdings" pitchFamily="2" charset="2"/>
              <a:buChar char="§"/>
            </a:pPr>
            <a:r>
              <a:rPr lang="en-US" dirty="0"/>
              <a:t>Combining </a:t>
            </a:r>
            <a:r>
              <a:rPr lang="en-US" dirty="0" err="1"/>
              <a:t>DataSets</a:t>
            </a:r>
            <a:endParaRPr lang="en-US" dirty="0"/>
          </a:p>
          <a:p>
            <a:pPr marL="2571750" lvl="5" indent="-285750">
              <a:buFont typeface="Wingdings" pitchFamily="2" charset="2"/>
              <a:buChar char="§"/>
            </a:pPr>
            <a:r>
              <a:rPr lang="en-US" dirty="0"/>
              <a:t>Union a a transformation</a:t>
            </a:r>
          </a:p>
          <a:p>
            <a:pPr marL="2571750" lvl="5" indent="-285750">
              <a:buFont typeface="Wingdings" pitchFamily="2" charset="2"/>
              <a:buChar char="§"/>
            </a:pPr>
            <a:r>
              <a:rPr lang="en-US" dirty="0"/>
              <a:t>Joining datasets</a:t>
            </a:r>
          </a:p>
          <a:p>
            <a:pPr marL="2114550" lvl="4" indent="-285750">
              <a:buFont typeface="Wingdings" pitchFamily="2" charset="2"/>
              <a:buChar char="§"/>
            </a:pPr>
            <a:r>
              <a:rPr lang="en-US" dirty="0"/>
              <a:t>Creating Columns</a:t>
            </a:r>
          </a:p>
          <a:p>
            <a:pPr marL="2571750" lvl="5" indent="-285750">
              <a:buFont typeface="Wingdings" pitchFamily="2" charset="2"/>
              <a:buChar char="§"/>
            </a:pPr>
            <a:r>
              <a:rPr lang="en-US" dirty="0"/>
              <a:t>Creating column using functions</a:t>
            </a:r>
          </a:p>
          <a:p>
            <a:pPr marL="2571750" lvl="5" indent="-285750">
              <a:buFont typeface="Wingdings" pitchFamily="2" charset="2"/>
              <a:buChar char="§"/>
            </a:pPr>
            <a:r>
              <a:rPr lang="en-US" dirty="0"/>
              <a:t>Creating a Flag column</a:t>
            </a:r>
          </a:p>
          <a:p>
            <a:pPr marL="2114550" lvl="4" indent="-285750">
              <a:buFont typeface="Wingdings" pitchFamily="2" charset="2"/>
              <a:buChar char="§"/>
            </a:pPr>
            <a:r>
              <a:rPr lang="en-US" dirty="0"/>
              <a:t>Filtering Data</a:t>
            </a:r>
          </a:p>
          <a:p>
            <a:pPr marL="2114550" lvl="4" indent="-285750">
              <a:buFont typeface="Wingdings" pitchFamily="2" charset="2"/>
              <a:buChar char="§"/>
            </a:pPr>
            <a:r>
              <a:rPr lang="en-US" dirty="0"/>
              <a:t>Aggregating Data</a:t>
            </a:r>
          </a:p>
          <a:p>
            <a:pPr marL="2114550" lvl="4" indent="-285750">
              <a:buFont typeface="Wingdings" pitchFamily="2" charset="2"/>
              <a:buChar char="§"/>
            </a:pPr>
            <a:r>
              <a:rPr lang="en-US" dirty="0"/>
              <a:t>Handling Categorial Values</a:t>
            </a:r>
          </a:p>
          <a:p>
            <a:pPr marL="2114550" lvl="4" indent="-285750">
              <a:buFont typeface="Wingdings" pitchFamily="2" charset="2"/>
              <a:buChar char="§"/>
            </a:pPr>
            <a:r>
              <a:rPr lang="en-US" dirty="0"/>
              <a:t>Handling Numerical Values </a:t>
            </a:r>
          </a:p>
          <a:p>
            <a:pPr marL="1200150" lvl="2"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
        <p:nvSpPr>
          <p:cNvPr id="10" name="TextBox 9">
            <a:extLst>
              <a:ext uri="{FF2B5EF4-FFF2-40B4-BE49-F238E27FC236}">
                <a16:creationId xmlns:a16="http://schemas.microsoft.com/office/drawing/2014/main" id="{E1A2CDF7-C4AC-7E45-BA4E-265BDBAD7BB1}"/>
              </a:ext>
            </a:extLst>
          </p:cNvPr>
          <p:cNvSpPr txBox="1"/>
          <p:nvPr/>
        </p:nvSpPr>
        <p:spPr>
          <a:xfrm>
            <a:off x="678094" y="236306"/>
            <a:ext cx="7017250" cy="477054"/>
          </a:xfrm>
          <a:prstGeom prst="rect">
            <a:avLst/>
          </a:prstGeom>
          <a:noFill/>
        </p:spPr>
        <p:txBody>
          <a:bodyPr wrap="square" rtlCol="0">
            <a:spAutoFit/>
          </a:bodyPr>
          <a:lstStyle/>
          <a:p>
            <a:r>
              <a:rPr lang="en-US" sz="2500" b="1" dirty="0"/>
              <a:t>Things to consider while Building Data Lake </a:t>
            </a:r>
            <a:r>
              <a:rPr lang="en-US" sz="2500" b="1" dirty="0" err="1"/>
              <a:t>Cont</a:t>
            </a:r>
            <a:r>
              <a:rPr lang="en-US" sz="2500" b="1" dirty="0"/>
              <a:t>….</a:t>
            </a:r>
          </a:p>
        </p:txBody>
      </p:sp>
      <p:sp>
        <p:nvSpPr>
          <p:cNvPr id="11" name="Rectangle 10">
            <a:extLst>
              <a:ext uri="{FF2B5EF4-FFF2-40B4-BE49-F238E27FC236}">
                <a16:creationId xmlns:a16="http://schemas.microsoft.com/office/drawing/2014/main" id="{BB351580-73EC-594F-B2C7-24ECDBC626B4}"/>
              </a:ext>
            </a:extLst>
          </p:cNvPr>
          <p:cNvSpPr/>
          <p:nvPr/>
        </p:nvSpPr>
        <p:spPr>
          <a:xfrm>
            <a:off x="0" y="0"/>
            <a:ext cx="678094"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0351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25">
          <a:fgClr>
            <a:schemeClr val="accent2">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FB41110-457D-304B-BB2B-09A6B4625501}"/>
              </a:ext>
            </a:extLst>
          </p:cNvPr>
          <p:cNvSpPr txBox="1"/>
          <p:nvPr/>
        </p:nvSpPr>
        <p:spPr>
          <a:xfrm>
            <a:off x="678094" y="692526"/>
            <a:ext cx="11424863" cy="4524315"/>
          </a:xfrm>
          <a:prstGeom prst="rect">
            <a:avLst/>
          </a:prstGeom>
          <a:noFill/>
        </p:spPr>
        <p:txBody>
          <a:bodyPr wrap="square" rtlCol="0">
            <a:spAutoFit/>
          </a:bodyPr>
          <a:lstStyle/>
          <a:p>
            <a:endParaRPr lang="en-US" dirty="0">
              <a:effectLst/>
            </a:endParaRPr>
          </a:p>
          <a:p>
            <a:pPr lvl="3"/>
            <a:r>
              <a:rPr lang="en-US" b="1" u="sng" dirty="0"/>
              <a:t>AWS Glue Crawler </a:t>
            </a:r>
          </a:p>
          <a:p>
            <a:pPr lvl="3"/>
            <a:endParaRPr lang="en-US" dirty="0"/>
          </a:p>
          <a:p>
            <a:pPr marL="2114550" lvl="4" indent="-285750">
              <a:buFont typeface="Arial" panose="020B0604020202020204" pitchFamily="34" charset="0"/>
              <a:buChar char="•"/>
            </a:pPr>
            <a:r>
              <a:rPr lang="en-US" dirty="0"/>
              <a:t>Crawler automatically build your data catalog and keep it in sync with source and target </a:t>
            </a:r>
          </a:p>
          <a:p>
            <a:pPr marL="2114550" lvl="4" indent="-285750">
              <a:buFont typeface="Arial" panose="020B0604020202020204" pitchFamily="34" charset="0"/>
              <a:buChar char="•"/>
            </a:pPr>
            <a:r>
              <a:rPr lang="en-US" dirty="0"/>
              <a:t>It does automatically discovers new data, extracts schema definitions </a:t>
            </a:r>
          </a:p>
          <a:p>
            <a:pPr marL="2571750" lvl="5" indent="-285750">
              <a:buFont typeface="Wingdings" pitchFamily="2" charset="2"/>
              <a:buChar char="§"/>
            </a:pPr>
            <a:r>
              <a:rPr lang="en-US" dirty="0"/>
              <a:t>Detects Schema changes and version tables</a:t>
            </a:r>
          </a:p>
          <a:p>
            <a:pPr marL="2571750" lvl="5" indent="-285750">
              <a:buFont typeface="Wingdings" pitchFamily="2" charset="2"/>
              <a:buChar char="§"/>
            </a:pPr>
            <a:r>
              <a:rPr lang="en-US" dirty="0"/>
              <a:t>Detects Hive style partitions on Amazon S3</a:t>
            </a:r>
          </a:p>
          <a:p>
            <a:pPr marL="2114550" lvl="4" indent="-285750">
              <a:buFont typeface="Arial" panose="020B0604020202020204" pitchFamily="34" charset="0"/>
              <a:buChar char="•"/>
            </a:pPr>
            <a:r>
              <a:rPr lang="en-US" dirty="0"/>
              <a:t>Crawlers can be run on schedule to keep track any schema changes or partition changes as they arrive </a:t>
            </a:r>
          </a:p>
          <a:p>
            <a:pPr marL="2114550" lvl="4" indent="-285750">
              <a:buFont typeface="Arial" panose="020B0604020202020204" pitchFamily="34" charset="0"/>
              <a:buChar char="•"/>
            </a:pPr>
            <a:r>
              <a:rPr lang="en-US" dirty="0"/>
              <a:t>Crawler runs on server less environment that glue provides </a:t>
            </a:r>
          </a:p>
          <a:p>
            <a:pPr marL="2114550" lvl="4" indent="-285750">
              <a:buFont typeface="Arial" panose="020B0604020202020204" pitchFamily="34" charset="0"/>
              <a:buChar char="•"/>
            </a:pPr>
            <a:r>
              <a:rPr lang="en-US" dirty="0"/>
              <a:t>Need to pay only when Crawler runs </a:t>
            </a:r>
          </a:p>
          <a:p>
            <a:pPr marL="2114550" lvl="4" indent="-285750">
              <a:buFont typeface="Arial" panose="020B0604020202020204" pitchFamily="34" charset="0"/>
              <a:buChar char="•"/>
            </a:pPr>
            <a:r>
              <a:rPr lang="en-US" dirty="0"/>
              <a:t>Crawlers comes with built in set of classifiers that help them identify wide variety of data format (we can write our own using grok expressions)</a:t>
            </a:r>
          </a:p>
          <a:p>
            <a:pPr marL="1657350" lvl="3" indent="-285750">
              <a:buFont typeface="Arial" panose="020B0604020202020204" pitchFamily="34" charset="0"/>
              <a:buChar char="•"/>
            </a:pPr>
            <a:r>
              <a:rPr lang="en-US" dirty="0"/>
              <a:t>We can write our own scripts for data transformations using Library provided in </a:t>
            </a:r>
            <a:r>
              <a:rPr lang="en-US" u="sng" dirty="0"/>
              <a:t>Glue ETL Library</a:t>
            </a:r>
            <a:r>
              <a:rPr lang="en-US" dirty="0"/>
              <a:t> </a:t>
            </a:r>
          </a:p>
          <a:p>
            <a:pPr marL="1200150" lvl="2"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
        <p:nvSpPr>
          <p:cNvPr id="10" name="TextBox 9">
            <a:extLst>
              <a:ext uri="{FF2B5EF4-FFF2-40B4-BE49-F238E27FC236}">
                <a16:creationId xmlns:a16="http://schemas.microsoft.com/office/drawing/2014/main" id="{E1A2CDF7-C4AC-7E45-BA4E-265BDBAD7BB1}"/>
              </a:ext>
            </a:extLst>
          </p:cNvPr>
          <p:cNvSpPr txBox="1"/>
          <p:nvPr/>
        </p:nvSpPr>
        <p:spPr>
          <a:xfrm>
            <a:off x="678094" y="236306"/>
            <a:ext cx="7068621" cy="477054"/>
          </a:xfrm>
          <a:prstGeom prst="rect">
            <a:avLst/>
          </a:prstGeom>
          <a:noFill/>
        </p:spPr>
        <p:txBody>
          <a:bodyPr wrap="square" rtlCol="0">
            <a:spAutoFit/>
          </a:bodyPr>
          <a:lstStyle/>
          <a:p>
            <a:r>
              <a:rPr lang="en-US" sz="2500" b="1" dirty="0"/>
              <a:t>Things to consider while Building Data Lake </a:t>
            </a:r>
            <a:r>
              <a:rPr lang="en-US" sz="2500" b="1" dirty="0" err="1"/>
              <a:t>Cont</a:t>
            </a:r>
            <a:r>
              <a:rPr lang="en-US" sz="2500" b="1" dirty="0"/>
              <a:t>….</a:t>
            </a:r>
          </a:p>
        </p:txBody>
      </p:sp>
      <p:sp>
        <p:nvSpPr>
          <p:cNvPr id="11" name="Rectangle 10">
            <a:extLst>
              <a:ext uri="{FF2B5EF4-FFF2-40B4-BE49-F238E27FC236}">
                <a16:creationId xmlns:a16="http://schemas.microsoft.com/office/drawing/2014/main" id="{BB351580-73EC-594F-B2C7-24ECDBC626B4}"/>
              </a:ext>
            </a:extLst>
          </p:cNvPr>
          <p:cNvSpPr/>
          <p:nvPr/>
        </p:nvSpPr>
        <p:spPr>
          <a:xfrm>
            <a:off x="0" y="0"/>
            <a:ext cx="678094"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4998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25">
          <a:fgClr>
            <a:schemeClr val="accent2">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FB41110-457D-304B-BB2B-09A6B4625501}"/>
              </a:ext>
            </a:extLst>
          </p:cNvPr>
          <p:cNvSpPr txBox="1"/>
          <p:nvPr/>
        </p:nvSpPr>
        <p:spPr>
          <a:xfrm>
            <a:off x="678094" y="692527"/>
            <a:ext cx="11513906" cy="6740307"/>
          </a:xfrm>
          <a:prstGeom prst="rect">
            <a:avLst/>
          </a:prstGeom>
          <a:noFill/>
        </p:spPr>
        <p:txBody>
          <a:bodyPr wrap="square" rtlCol="0">
            <a:spAutoFit/>
          </a:bodyPr>
          <a:lstStyle/>
          <a:p>
            <a:pPr lvl="3"/>
            <a:r>
              <a:rPr lang="en-US" b="1" u="sng" dirty="0"/>
              <a:t>Glue Job Bookmark</a:t>
            </a:r>
            <a:endParaRPr lang="en-US" dirty="0"/>
          </a:p>
          <a:p>
            <a:pPr marL="2114550" lvl="4" indent="-285750">
              <a:buFont typeface="Arial" panose="020B0604020202020204" pitchFamily="34" charset="0"/>
              <a:buChar char="•"/>
            </a:pPr>
            <a:r>
              <a:rPr lang="en-US" dirty="0"/>
              <a:t>Glue ETL keeps track of incremental job runs using </a:t>
            </a:r>
            <a:r>
              <a:rPr lang="en-US" b="1" dirty="0"/>
              <a:t>job bookmarks</a:t>
            </a:r>
            <a:r>
              <a:rPr lang="en-US" dirty="0"/>
              <a:t> and identifies the data which has already processed </a:t>
            </a:r>
          </a:p>
          <a:p>
            <a:pPr marL="2114550" lvl="4" indent="-285750">
              <a:buFont typeface="Arial" panose="020B0604020202020204" pitchFamily="34" charset="0"/>
              <a:buChar char="•"/>
            </a:pPr>
            <a:r>
              <a:rPr lang="en-US" dirty="0"/>
              <a:t>Based on the job bookmarks Glue ETL process the deltas and avoid refreshing/processing full data</a:t>
            </a:r>
          </a:p>
          <a:p>
            <a:pPr marL="2114550" lvl="4" indent="-285750">
              <a:buFont typeface="Arial" panose="020B0604020202020204" pitchFamily="34" charset="0"/>
              <a:buChar char="•"/>
            </a:pPr>
            <a:r>
              <a:rPr lang="en-US" dirty="0"/>
              <a:t>We can reuse Glue ETL jobs by parameterizing the code that is part of ETL job, code is stored at S3 bucket and same script can be used across multiple AWS Glue jobs</a:t>
            </a:r>
          </a:p>
          <a:p>
            <a:pPr lvl="3"/>
            <a:r>
              <a:rPr lang="en-US" b="1" u="sng" dirty="0"/>
              <a:t>Triggers in Glue</a:t>
            </a:r>
            <a:endParaRPr lang="en-US" dirty="0"/>
          </a:p>
          <a:p>
            <a:pPr marL="2114550" lvl="4" indent="-285750">
              <a:buFont typeface="Arial" panose="020B0604020202020204" pitchFamily="34" charset="0"/>
              <a:buChar char="•"/>
            </a:pPr>
            <a:r>
              <a:rPr lang="en-US" dirty="0"/>
              <a:t>It helps to form a workflow of jobs and stitch jobs together</a:t>
            </a:r>
          </a:p>
          <a:p>
            <a:pPr marL="2114550" lvl="4" indent="-285750">
              <a:buFont typeface="Arial" panose="020B0604020202020204" pitchFamily="34" charset="0"/>
              <a:buChar char="•"/>
            </a:pPr>
            <a:r>
              <a:rPr lang="en-US" dirty="0"/>
              <a:t>Jobs to the work and triggers helps stitch different jobs together to build complex workflows </a:t>
            </a:r>
          </a:p>
          <a:p>
            <a:pPr marL="2114550" lvl="4" indent="-285750">
              <a:buFont typeface="Arial" panose="020B0604020202020204" pitchFamily="34" charset="0"/>
              <a:buChar char="•"/>
            </a:pPr>
            <a:r>
              <a:rPr lang="en-US" dirty="0"/>
              <a:t>3 types of triggers we have in Glue</a:t>
            </a:r>
          </a:p>
          <a:p>
            <a:pPr marL="2571750" lvl="5" indent="-285750">
              <a:buFont typeface="Wingdings" pitchFamily="2" charset="2"/>
              <a:buChar char="§"/>
            </a:pPr>
            <a:r>
              <a:rPr lang="en-US" dirty="0"/>
              <a:t>Schedule based trigger </a:t>
            </a:r>
          </a:p>
          <a:p>
            <a:pPr marL="2571750" lvl="5" indent="-285750">
              <a:buFont typeface="Wingdings" pitchFamily="2" charset="2"/>
              <a:buChar char="§"/>
            </a:pPr>
            <a:r>
              <a:rPr lang="en-US" dirty="0"/>
              <a:t>Event based </a:t>
            </a:r>
          </a:p>
          <a:p>
            <a:pPr marL="2571750" lvl="5" indent="-285750">
              <a:buFont typeface="Wingdings" pitchFamily="2" charset="2"/>
              <a:buChar char="§"/>
            </a:pPr>
            <a:r>
              <a:rPr lang="en-US" dirty="0"/>
              <a:t>On demand - Use AWS Lambda to start the jobs on events such as Amazon S3 put notifications  </a:t>
            </a:r>
          </a:p>
          <a:p>
            <a:pPr marL="2114550" lvl="4" indent="-285750">
              <a:buFont typeface="Arial" panose="020B0604020202020204" pitchFamily="34" charset="0"/>
              <a:buChar char="•"/>
            </a:pPr>
            <a:r>
              <a:rPr lang="en-US" dirty="0"/>
              <a:t>Helps mix and match conditions using the controls we have in glue </a:t>
            </a:r>
          </a:p>
          <a:p>
            <a:pPr marL="2114550" lvl="4" indent="-285750">
              <a:buFont typeface="Arial" panose="020B0604020202020204" pitchFamily="34" charset="0"/>
              <a:buChar char="•"/>
            </a:pPr>
            <a:r>
              <a:rPr lang="en-US" dirty="0"/>
              <a:t>We can trigger based on all the conditions are met. </a:t>
            </a:r>
          </a:p>
          <a:p>
            <a:pPr lvl="3"/>
            <a:r>
              <a:rPr lang="en-US" b="1" dirty="0"/>
              <a:t>Job Monitoring </a:t>
            </a:r>
            <a:endParaRPr lang="en-US" dirty="0"/>
          </a:p>
          <a:p>
            <a:pPr marL="2114550" lvl="4" indent="-285750">
              <a:buFont typeface="Arial" panose="020B0604020202020204" pitchFamily="34" charset="0"/>
              <a:buChar char="•"/>
            </a:pPr>
            <a:r>
              <a:rPr lang="en-US" dirty="0"/>
              <a:t>Job metrics and sparked metrics are pushed to AWS </a:t>
            </a:r>
            <a:r>
              <a:rPr lang="en-US" dirty="0" err="1"/>
              <a:t>Cloudwatch</a:t>
            </a:r>
            <a:r>
              <a:rPr lang="en-US" dirty="0"/>
              <a:t> </a:t>
            </a:r>
          </a:p>
          <a:p>
            <a:pPr marL="2114550" lvl="4" indent="-285750">
              <a:buFont typeface="Arial" panose="020B0604020202020204" pitchFamily="34" charset="0"/>
              <a:buChar char="•"/>
            </a:pPr>
            <a:r>
              <a:rPr lang="en-US" dirty="0"/>
              <a:t>Also available thru the AWS Glue console and useful when</a:t>
            </a:r>
          </a:p>
          <a:p>
            <a:pPr marL="2571750" lvl="5" indent="-285750">
              <a:buFont typeface="Wingdings" pitchFamily="2" charset="2"/>
              <a:buChar char="§"/>
            </a:pPr>
            <a:r>
              <a:rPr lang="en-US" dirty="0"/>
              <a:t>Debug any Exceptions (OOM) </a:t>
            </a:r>
          </a:p>
          <a:p>
            <a:pPr marL="2571750" lvl="5" indent="-285750">
              <a:buFont typeface="Wingdings" pitchFamily="2" charset="2"/>
              <a:buChar char="§"/>
            </a:pPr>
            <a:r>
              <a:rPr lang="en-US" dirty="0"/>
              <a:t>Data skews </a:t>
            </a:r>
          </a:p>
          <a:p>
            <a:pPr marL="2114550" lvl="4" indent="-285750">
              <a:buFont typeface="Arial" panose="020B0604020202020204" pitchFamily="34" charset="0"/>
              <a:buChar char="•"/>
            </a:pPr>
            <a:r>
              <a:rPr lang="en-US" dirty="0"/>
              <a:t>Plan DPU capacity </a:t>
            </a:r>
          </a:p>
          <a:p>
            <a:pPr marL="1200150" lvl="2"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
        <p:nvSpPr>
          <p:cNvPr id="10" name="TextBox 9">
            <a:extLst>
              <a:ext uri="{FF2B5EF4-FFF2-40B4-BE49-F238E27FC236}">
                <a16:creationId xmlns:a16="http://schemas.microsoft.com/office/drawing/2014/main" id="{E1A2CDF7-C4AC-7E45-BA4E-265BDBAD7BB1}"/>
              </a:ext>
            </a:extLst>
          </p:cNvPr>
          <p:cNvSpPr txBox="1"/>
          <p:nvPr/>
        </p:nvSpPr>
        <p:spPr>
          <a:xfrm>
            <a:off x="678094" y="236306"/>
            <a:ext cx="7417942" cy="477054"/>
          </a:xfrm>
          <a:prstGeom prst="rect">
            <a:avLst/>
          </a:prstGeom>
          <a:noFill/>
        </p:spPr>
        <p:txBody>
          <a:bodyPr wrap="square" rtlCol="0">
            <a:spAutoFit/>
          </a:bodyPr>
          <a:lstStyle/>
          <a:p>
            <a:r>
              <a:rPr lang="en-US" sz="2500" b="1" dirty="0"/>
              <a:t>Things to consider while Building Data Lake </a:t>
            </a:r>
            <a:r>
              <a:rPr lang="en-US" sz="2500" b="1" dirty="0" err="1"/>
              <a:t>Cont</a:t>
            </a:r>
            <a:r>
              <a:rPr lang="en-US" sz="2500" b="1" dirty="0"/>
              <a:t>….</a:t>
            </a:r>
          </a:p>
        </p:txBody>
      </p:sp>
      <p:sp>
        <p:nvSpPr>
          <p:cNvPr id="11" name="Rectangle 10">
            <a:extLst>
              <a:ext uri="{FF2B5EF4-FFF2-40B4-BE49-F238E27FC236}">
                <a16:creationId xmlns:a16="http://schemas.microsoft.com/office/drawing/2014/main" id="{BB351580-73EC-594F-B2C7-24ECDBC626B4}"/>
              </a:ext>
            </a:extLst>
          </p:cNvPr>
          <p:cNvSpPr/>
          <p:nvPr/>
        </p:nvSpPr>
        <p:spPr>
          <a:xfrm>
            <a:off x="0" y="0"/>
            <a:ext cx="678094"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6584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11716</TotalTime>
  <Words>1675</Words>
  <Application>Microsoft Macintosh PowerPoint</Application>
  <PresentationFormat>Widescreen</PresentationFormat>
  <Paragraphs>156</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Sharad Bagal</dc:creator>
  <cp:lastModifiedBy>Sharad Bagal</cp:lastModifiedBy>
  <cp:revision>35</cp:revision>
  <dcterms:created xsi:type="dcterms:W3CDTF">2021-09-30T16:32:46Z</dcterms:created>
  <dcterms:modified xsi:type="dcterms:W3CDTF">2021-10-11T20:20:13Z</dcterms:modified>
</cp:coreProperties>
</file>