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2" autoAdjust="0"/>
    <p:restoredTop sz="83945" autoAdjust="0"/>
  </p:normalViewPr>
  <p:slideViewPr>
    <p:cSldViewPr>
      <p:cViewPr varScale="1">
        <p:scale>
          <a:sx n="97" d="100"/>
          <a:sy n="97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3/8/2015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31214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1352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879602DA-7479-45C3-8977-AB237F2F43AC}" type="slidenum">
              <a:rPr lang="zh-TW" altLang="en-US" smtClean="0">
                <a:latin typeface="Times New Roman" pitchFamily="18" charset="0"/>
              </a:rPr>
              <a:pPr/>
              <a:t>2</a:t>
            </a:fld>
            <a:endParaRPr lang="zh-TW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4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zh-tw/library/yz2be5wk.aspx" TargetMode="Externa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hyperlink" Target="https://code.msdn.microsoft.com/101-LINQ-Samples-3fb9811b" TargetMode="Externa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TW" sz="3200" spc="300" dirty="0">
                <a:latin typeface="新細明體" pitchFamily="18" charset="-120"/>
                <a:ea typeface="新細明體" pitchFamily="18" charset="-120"/>
                <a:cs typeface="Arial" pitchFamily="34" charset="0"/>
              </a:rPr>
              <a:t>Entity Framework</a:t>
            </a:r>
            <a:r>
              <a:rPr lang="zh-TW" altLang="en-US" sz="3200" spc="300" dirty="0">
                <a:latin typeface="新細明體" pitchFamily="18" charset="-120"/>
                <a:ea typeface="新細明體" pitchFamily="18" charset="-120"/>
              </a:rPr>
              <a:t>開發</a:t>
            </a:r>
            <a:endParaRPr lang="zh-TW" sz="3200" dirty="0">
              <a:latin typeface="新細明體" pitchFamily="18" charset="-120"/>
              <a:ea typeface="新細明體" pitchFamily="18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余朋達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Lazy Loading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查詢時只撈取該</a:t>
            </a:r>
            <a:r>
              <a:rPr lang="en-US" altLang="zh-TW" sz="2400" dirty="0" smtClean="0">
                <a:latin typeface="+mn-lt"/>
              </a:rPr>
              <a:t>Entity</a:t>
            </a:r>
            <a:r>
              <a:rPr lang="zh-TW" altLang="en-US" sz="2400" dirty="0" smtClean="0">
                <a:latin typeface="+mn-lt"/>
              </a:rPr>
              <a:t>的</a:t>
            </a:r>
            <a:r>
              <a:rPr lang="en-US" altLang="zh-TW" sz="2400" dirty="0" smtClean="0">
                <a:latin typeface="+mn-lt"/>
              </a:rPr>
              <a:t>Table</a:t>
            </a:r>
            <a:r>
              <a:rPr lang="zh-TW" altLang="en-US" sz="2400" dirty="0" smtClean="0">
                <a:latin typeface="+mn-lt"/>
              </a:rPr>
              <a:t>，於實際存取參考類型的屬性時才產生額外的</a:t>
            </a:r>
            <a:r>
              <a:rPr lang="en-US" altLang="zh-TW" sz="2400" dirty="0" smtClean="0">
                <a:latin typeface="+mn-lt"/>
              </a:rPr>
              <a:t>SQL</a:t>
            </a:r>
            <a:r>
              <a:rPr lang="zh-TW" altLang="en-US" sz="2400" dirty="0" smtClean="0">
                <a:latin typeface="+mn-lt"/>
              </a:rPr>
              <a:t>將資料撈回</a:t>
            </a:r>
            <a:endParaRPr lang="en-US" altLang="zh-TW" sz="2400" dirty="0" smtClean="0">
              <a:latin typeface="+mn-lt"/>
            </a:endParaRPr>
          </a:p>
          <a:p>
            <a:pPr marL="1028700" lvl="1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Eager Loading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於查詢時就將指定參考類型的屬性一起產生</a:t>
            </a:r>
            <a:r>
              <a:rPr lang="en-US" altLang="zh-TW" sz="2400" dirty="0" smtClean="0">
                <a:latin typeface="+mn-lt"/>
              </a:rPr>
              <a:t>JOIN SQL</a:t>
            </a:r>
            <a:r>
              <a:rPr lang="zh-TW" altLang="en-US" sz="2400" dirty="0" smtClean="0">
                <a:latin typeface="+mn-lt"/>
              </a:rPr>
              <a:t>將資料一次撈回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4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DbEntityEntry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存取</a:t>
            </a:r>
            <a:r>
              <a:rPr lang="en-US" altLang="zh-TW" sz="2000" dirty="0" smtClean="0">
                <a:latin typeface="+mn-lt"/>
              </a:rPr>
              <a:t>Context</a:t>
            </a:r>
            <a:r>
              <a:rPr lang="zh-TW" altLang="en-US" sz="2000" dirty="0" smtClean="0">
                <a:latin typeface="+mn-lt"/>
              </a:rPr>
              <a:t>追蹤的</a:t>
            </a:r>
            <a:r>
              <a:rPr lang="en-US" altLang="zh-TW" sz="2000" dirty="0" smtClean="0">
                <a:latin typeface="+mn-lt"/>
              </a:rPr>
              <a:t>Entity</a:t>
            </a:r>
            <a:r>
              <a:rPr lang="zh-TW" altLang="en-US" sz="2000" dirty="0" smtClean="0">
                <a:latin typeface="+mn-lt"/>
              </a:rPr>
              <a:t>資訊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取得</a:t>
            </a:r>
            <a:r>
              <a:rPr lang="en-US" altLang="zh-TW" sz="2000" dirty="0" err="1" smtClean="0">
                <a:latin typeface="+mn-lt"/>
              </a:rPr>
              <a:t>OriginalValues</a:t>
            </a:r>
            <a:r>
              <a:rPr lang="zh-TW" altLang="en-US" sz="2000" dirty="0" smtClean="0">
                <a:latin typeface="+mn-lt"/>
              </a:rPr>
              <a:t>及</a:t>
            </a:r>
            <a:r>
              <a:rPr lang="en-US" altLang="zh-TW" sz="2000" dirty="0" err="1" smtClean="0">
                <a:latin typeface="+mn-lt"/>
              </a:rPr>
              <a:t>CurrentValues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以</a:t>
            </a:r>
            <a:r>
              <a:rPr lang="en-US" altLang="zh-TW" sz="2000" dirty="0" err="1" smtClean="0">
                <a:latin typeface="+mn-lt"/>
              </a:rPr>
              <a:t>DbContext.Entry</a:t>
            </a:r>
            <a:r>
              <a:rPr lang="en-US" altLang="zh-TW" sz="2000" dirty="0" smtClean="0">
                <a:latin typeface="+mn-lt"/>
              </a:rPr>
              <a:t>()</a:t>
            </a:r>
            <a:r>
              <a:rPr lang="zh-TW" altLang="en-US" sz="2000" dirty="0" smtClean="0">
                <a:latin typeface="+mn-lt"/>
              </a:rPr>
              <a:t>取得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DbEntityEntry.State</a:t>
            </a:r>
            <a:endParaRPr lang="en-US" altLang="zh-TW" sz="28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Added </a:t>
            </a:r>
            <a:r>
              <a:rPr lang="zh-TW" altLang="en-US" sz="2200" dirty="0" smtClean="0">
                <a:latin typeface="+mn-lt"/>
              </a:rPr>
              <a:t>已新增</a:t>
            </a:r>
            <a:endParaRPr lang="en-US" altLang="zh-TW" sz="22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Deleted </a:t>
            </a:r>
            <a:r>
              <a:rPr lang="zh-TW" altLang="en-US" sz="2200" dirty="0" smtClean="0">
                <a:latin typeface="+mn-lt"/>
              </a:rPr>
              <a:t>已刪除</a:t>
            </a:r>
            <a:endParaRPr lang="en-US" altLang="zh-TW" sz="22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Modified</a:t>
            </a:r>
            <a:r>
              <a:rPr lang="zh-TW" altLang="en-US" sz="2200" dirty="0" smtClean="0">
                <a:latin typeface="+mn-lt"/>
              </a:rPr>
              <a:t> 已修改</a:t>
            </a:r>
            <a:endParaRPr lang="en-US" altLang="zh-TW" sz="22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Unchanged </a:t>
            </a:r>
            <a:r>
              <a:rPr lang="zh-TW" altLang="en-US" sz="2200" dirty="0" smtClean="0">
                <a:latin typeface="+mn-lt"/>
              </a:rPr>
              <a:t>未更動</a:t>
            </a:r>
            <a:r>
              <a:rPr lang="en-US" altLang="zh-TW" sz="2200" dirty="0" smtClean="0">
                <a:latin typeface="+mn-lt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+mn-lt"/>
              </a:rPr>
              <a:t>Detached </a:t>
            </a:r>
            <a:r>
              <a:rPr lang="zh-TW" altLang="en-US" sz="2200" dirty="0" smtClean="0">
                <a:latin typeface="+mn-lt"/>
              </a:rPr>
              <a:t>未被追蹤</a:t>
            </a:r>
            <a:endParaRPr lang="en-US" altLang="zh-TW" sz="2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DbContext.SaveChange</a:t>
            </a:r>
            <a:r>
              <a:rPr lang="en-US" altLang="zh-TW" sz="2800" dirty="0" smtClean="0">
                <a:latin typeface="+mn-lt"/>
              </a:rPr>
              <a:t>()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以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Added, Deleted, Modified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的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Entity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產生對應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SQL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並執行</a:t>
            </a:r>
            <a:endParaRPr lang="zh-TW" altLang="en-US" sz="2400" dirty="0">
              <a:solidFill>
                <a:srgbClr val="000000"/>
              </a:solidFill>
              <a:latin typeface="Times New Roman"/>
            </a:endParaRPr>
          </a:p>
          <a:p>
            <a:pPr lvl="1" indent="0">
              <a:buFontTx/>
              <a:buNone/>
              <a:defRPr/>
            </a:pPr>
            <a:endParaRPr lang="en-US" altLang="zh-TW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DbEntityValidationException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latin typeface="+mn-lt"/>
              </a:rPr>
              <a:t>若</a:t>
            </a:r>
            <a:r>
              <a:rPr lang="en-US" altLang="zh-TW" sz="2400" dirty="0" smtClean="0">
                <a:latin typeface="+mn-lt"/>
              </a:rPr>
              <a:t>Entity</a:t>
            </a:r>
            <a:r>
              <a:rPr lang="zh-TW" altLang="en-US" sz="2400" dirty="0" smtClean="0">
                <a:latin typeface="+mn-lt"/>
              </a:rPr>
              <a:t>的屬性驗證失敗，則會在</a:t>
            </a:r>
            <a:r>
              <a:rPr lang="en-US" altLang="zh-TW" sz="2400" dirty="0" err="1" smtClean="0">
                <a:latin typeface="+mn-lt"/>
              </a:rPr>
              <a:t>SaveChange</a:t>
            </a:r>
            <a:r>
              <a:rPr lang="en-US" altLang="zh-TW" sz="2400" dirty="0" smtClean="0">
                <a:latin typeface="+mn-lt"/>
              </a:rPr>
              <a:t>()</a:t>
            </a:r>
            <a:r>
              <a:rPr lang="zh-TW" altLang="en-US" sz="2400" dirty="0" smtClean="0">
                <a:latin typeface="+mn-lt"/>
              </a:rPr>
              <a:t>時拋出此</a:t>
            </a:r>
            <a:r>
              <a:rPr lang="en-US" altLang="zh-TW" sz="2400" dirty="0" smtClean="0">
                <a:latin typeface="+mn-lt"/>
              </a:rPr>
              <a:t>Exception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latin typeface="+mn-lt"/>
              </a:rPr>
              <a:t>可自行擴充驗證邏輯</a:t>
            </a: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59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zh-TW" altLang="en-US" dirty="0" smtClean="0"/>
              <a:t>泛型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800" dirty="0" smtClean="0">
                <a:latin typeface="+mn-lt"/>
              </a:rPr>
              <a:t>提高程式重複使用性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不同型別可使用相同邏輯</a:t>
            </a:r>
            <a:endParaRPr lang="zh-TW" altLang="en-US" sz="24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800" dirty="0" smtClean="0">
                <a:latin typeface="+mn-lt"/>
              </a:rPr>
              <a:t>型別安全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編譯時期即可發現型別錯誤</a:t>
            </a:r>
          </a:p>
          <a:p>
            <a:pPr lvl="1" indent="0">
              <a:buFontTx/>
              <a:buNone/>
              <a:defRPr/>
            </a:pPr>
            <a:endParaRPr lang="en-US" altLang="zh-TW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800" dirty="0" smtClean="0">
                <a:latin typeface="+mn-lt"/>
              </a:rPr>
              <a:t>效能較佳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latin typeface="+mn-lt"/>
              </a:rPr>
              <a:t>減少</a:t>
            </a:r>
            <a:r>
              <a:rPr lang="en-US" altLang="zh-TW" sz="2400" dirty="0" smtClean="0">
                <a:latin typeface="+mn-lt"/>
              </a:rPr>
              <a:t>boxing(</a:t>
            </a:r>
            <a:r>
              <a:rPr lang="zh-TW" altLang="en-US" sz="2400" dirty="0" smtClean="0">
                <a:latin typeface="+mn-lt"/>
              </a:rPr>
              <a:t>實質型別轉為</a:t>
            </a:r>
            <a:r>
              <a:rPr lang="en-US" altLang="zh-TW" sz="2400" dirty="0" smtClean="0">
                <a:latin typeface="+mn-lt"/>
              </a:rPr>
              <a:t>object)</a:t>
            </a:r>
            <a:r>
              <a:rPr lang="zh-TW" altLang="en-US" sz="2400" dirty="0" smtClean="0">
                <a:latin typeface="+mn-lt"/>
              </a:rPr>
              <a:t>及</a:t>
            </a:r>
            <a:r>
              <a:rPr lang="en-US" altLang="zh-TW" sz="2400" dirty="0" smtClean="0">
                <a:latin typeface="+mn-lt"/>
              </a:rPr>
              <a:t>unboxing(object</a:t>
            </a:r>
            <a:r>
              <a:rPr lang="zh-TW" altLang="en-US" sz="2400" dirty="0" smtClean="0">
                <a:latin typeface="+mn-lt"/>
              </a:rPr>
              <a:t>轉為實質型別</a:t>
            </a:r>
            <a:r>
              <a:rPr lang="en-US" altLang="zh-TW" sz="2400" dirty="0" smtClean="0">
                <a:latin typeface="+mn-lt"/>
              </a:rPr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latin typeface="+mn-lt"/>
              </a:rPr>
              <a:t>參考</a:t>
            </a:r>
            <a:r>
              <a:rPr lang="en-US" altLang="zh-TW" sz="2400" dirty="0">
                <a:latin typeface="+mn-lt"/>
              </a:rPr>
              <a:t>: </a:t>
            </a:r>
            <a:r>
              <a:rPr lang="en-US" altLang="zh-TW" sz="2000" dirty="0">
                <a:latin typeface="+mn-lt"/>
                <a:hlinkClick r:id="rId2"/>
              </a:rPr>
              <a:t>http://</a:t>
            </a:r>
            <a:r>
              <a:rPr lang="en-US" altLang="zh-TW" sz="2000" dirty="0" smtClean="0">
                <a:latin typeface="+mn-lt"/>
                <a:hlinkClick r:id="rId2"/>
              </a:rPr>
              <a:t>msdn.microsoft.com/zh-tw/library/yz2be5wk.aspx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IEnumerable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IQueryable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>
                <a:latin typeface="+mn-lt"/>
              </a:rPr>
              <a:t>IEnumerable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泛型版本為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IEnumerable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&lt;T&gt;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使用</a:t>
            </a:r>
            <a:r>
              <a:rPr lang="en-US" altLang="zh-TW" sz="2000" dirty="0" err="1">
                <a:solidFill>
                  <a:srgbClr val="000000"/>
                </a:solidFill>
                <a:latin typeface="Times New Roman"/>
              </a:rPr>
              <a:t>IEnumerator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提供集合物件的列舉動作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foreach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FF0000"/>
                </a:solidFill>
                <a:latin typeface="Times New Roman"/>
              </a:rPr>
              <a:t>不論後續操作為何，都會先將物件讀至記憶體中再執行後續操作</a:t>
            </a:r>
            <a:endParaRPr lang="zh-TW" altLang="en-US" sz="2000" dirty="0">
              <a:solidFill>
                <a:srgbClr val="FF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>
                <a:latin typeface="+mn-lt"/>
              </a:rPr>
              <a:t>IQueryable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泛型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版本為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IQueryable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&lt;T&gt;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繼承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IEnumerable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以實作查詢提供者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(Query Provider)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FF0000"/>
                </a:solidFill>
                <a:latin typeface="Times New Roman"/>
              </a:rPr>
              <a:t>保存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/>
              </a:rPr>
              <a:t>所有的查詢操作，最後才針對資料來源做查詢</a:t>
            </a:r>
            <a:endParaRPr lang="en-US" altLang="zh-TW" sz="2000" dirty="0" smtClean="0">
              <a:solidFill>
                <a:srgbClr val="FF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8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zh-TW" altLang="en-US" dirty="0" smtClean="0"/>
              <a:t>匿名型別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var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搭配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new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關鍵字建立匿名型別的實體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編譯器會推斷型別並產生類型名稱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無法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作為傳入參數或回傳參數的型別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0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delegate, Action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Func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>
                <a:latin typeface="+mn-lt"/>
              </a:rPr>
              <a:t>delegate</a:t>
            </a:r>
            <a:endParaRPr lang="en-US" altLang="zh-TW" sz="2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委派是一種型別，且是</a:t>
            </a:r>
            <a:r>
              <a:rPr lang="en-US" altLang="zh-TW" sz="2000" dirty="0" err="1">
                <a:solidFill>
                  <a:srgbClr val="000000"/>
                </a:solidFill>
                <a:latin typeface="Times New Roman"/>
              </a:rPr>
              <a:t>.Net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</a:rPr>
              <a:t> Framework</a:t>
            </a: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中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</a:rPr>
              <a:t>Event</a:t>
            </a: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的基礎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定義特定傳入及回傳參數的方法參考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可以將方法作為變數來傳遞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Action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泛型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委派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定義僅有傳入參數的方法參考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solidFill>
                  <a:srgbClr val="000000"/>
                </a:solidFill>
                <a:latin typeface="Times New Roman"/>
              </a:rPr>
              <a:t>Func</a:t>
            </a:r>
            <a:endParaRPr lang="en-US" altLang="zh-TW" sz="2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泛型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委派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定義有傳入及回傳參數的方法參考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96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delegate, Action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Func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原始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</a:rPr>
              <a:t>需求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defRPr/>
            </a:pP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設計一個定時增加計數的程式</a:t>
            </a: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並於超過上限後警示</a:t>
            </a:r>
            <a:endParaRPr lang="en-US" altLang="zh-TW" sz="16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dirty="0" smtClean="0">
                <a:solidFill>
                  <a:srgbClr val="000000"/>
                </a:solidFill>
                <a:latin typeface="Times New Roman"/>
              </a:rPr>
              <a:t>追加需求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: </a:t>
            </a:r>
            <a:endParaRPr lang="en-US" altLang="zh-TW" dirty="0" smtClean="0">
              <a:solidFill>
                <a:srgbClr val="000000"/>
              </a:solidFill>
              <a:latin typeface="Times New Roman"/>
            </a:endParaRPr>
          </a:p>
          <a:p>
            <a:pPr>
              <a:defRPr/>
            </a:pP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設計一個定時增加計數的程式</a:t>
            </a: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每增加</a:t>
            </a: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100</a:t>
            </a:r>
            <a:r>
              <a:rPr lang="zh-TW" altLang="en-US" sz="1600" dirty="0" smtClean="0">
                <a:solidFill>
                  <a:srgbClr val="000000"/>
                </a:solidFill>
                <a:latin typeface="Times New Roman"/>
              </a:rPr>
              <a:t>警示一次</a:t>
            </a:r>
            <a:endParaRPr lang="en-US" altLang="zh-TW" dirty="0" smtClean="0">
              <a:solidFill>
                <a:srgbClr val="000000"/>
              </a:solidFill>
              <a:latin typeface="Times New Roman"/>
            </a:endParaRPr>
          </a:p>
          <a:p>
            <a:pPr lvl="1" indent="0">
              <a:buFontTx/>
              <a:buNone/>
              <a:defRPr/>
            </a:pPr>
            <a:endParaRPr lang="en-US" altLang="zh-TW" sz="2400" dirty="0" smtClean="0">
              <a:latin typeface="+mn-lt"/>
            </a:endParaRPr>
          </a:p>
        </p:txBody>
      </p:sp>
      <p:sp>
        <p:nvSpPr>
          <p:cNvPr id="19460" name="矩形 1"/>
          <p:cNvSpPr>
            <a:spLocks noChangeArrowheads="1"/>
          </p:cNvSpPr>
          <p:nvPr/>
        </p:nvSpPr>
        <p:spPr bwMode="auto">
          <a:xfrm>
            <a:off x="900113" y="3972593"/>
            <a:ext cx="1312862" cy="123002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 u="none"/>
              <a:t>Form A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035051" y="4342395"/>
            <a:ext cx="962025" cy="3094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TW" altLang="en-US" sz="1400" u="none" dirty="0"/>
              <a:t>定時增加</a:t>
            </a:r>
            <a:endParaRPr lang="zh-TW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35051" y="4748701"/>
            <a:ext cx="962025" cy="309491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TW" altLang="en-US" sz="1400" u="none" dirty="0"/>
              <a:t>超限警示</a:t>
            </a:r>
            <a:endParaRPr lang="zh-TW" altLang="en-US" sz="1400" u="none" dirty="0">
              <a:solidFill>
                <a:schemeClr val="tx1"/>
              </a:solidFill>
            </a:endParaRPr>
          </a:p>
        </p:txBody>
      </p:sp>
      <p:grpSp>
        <p:nvGrpSpPr>
          <p:cNvPr id="47" name="群組 46"/>
          <p:cNvGrpSpPr>
            <a:grpSpLocks/>
          </p:cNvGrpSpPr>
          <p:nvPr/>
        </p:nvGrpSpPr>
        <p:grpSpPr bwMode="auto">
          <a:xfrm>
            <a:off x="2212976" y="3140936"/>
            <a:ext cx="4752975" cy="1510950"/>
            <a:chOff x="2213277" y="3141762"/>
            <a:chExt cx="4752528" cy="1511914"/>
          </a:xfrm>
        </p:grpSpPr>
        <p:cxnSp>
          <p:nvCxnSpPr>
            <p:cNvPr id="19478" name="直線單箭頭接點 6"/>
            <p:cNvCxnSpPr>
              <a:cxnSpLocks noChangeShapeType="1"/>
              <a:stCxn id="19460" idx="3"/>
            </p:cNvCxnSpPr>
            <p:nvPr/>
          </p:nvCxnSpPr>
          <p:spPr bwMode="auto">
            <a:xfrm flipV="1">
              <a:off x="2213277" y="3973451"/>
              <a:ext cx="1224136" cy="6151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9" name="矩形 25"/>
            <p:cNvSpPr>
              <a:spLocks noChangeArrowheads="1"/>
            </p:cNvSpPr>
            <p:nvPr/>
          </p:nvSpPr>
          <p:spPr bwMode="auto">
            <a:xfrm>
              <a:off x="3653437" y="3285778"/>
              <a:ext cx="1313685" cy="1230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A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789517" y="3656321"/>
              <a:ext cx="961935" cy="309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400" u="none" dirty="0"/>
                <a:t>定時增加</a:t>
              </a:r>
              <a:endParaRPr lang="zh-TW" altLang="en-U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789517" y="4061297"/>
              <a:ext cx="961935" cy="311276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400" u="none" dirty="0"/>
                <a:t>超限警示</a:t>
              </a:r>
              <a:endParaRPr lang="zh-TW" altLang="en-U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9482" name="矩形 28"/>
            <p:cNvSpPr>
              <a:spLocks noChangeArrowheads="1"/>
            </p:cNvSpPr>
            <p:nvPr/>
          </p:nvSpPr>
          <p:spPr bwMode="auto">
            <a:xfrm>
              <a:off x="5453637" y="3285778"/>
              <a:ext cx="1313685" cy="1230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B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589572" y="3656321"/>
              <a:ext cx="961935" cy="309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400" u="none" dirty="0"/>
                <a:t>定時增加</a:t>
              </a:r>
              <a:endParaRPr lang="zh-TW" altLang="en-U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89572" y="4061297"/>
              <a:ext cx="961935" cy="311276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400" u="none" dirty="0"/>
                <a:t>定量警示</a:t>
              </a:r>
              <a:endParaRPr lang="zh-TW" altLang="en-U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9485" name="圓角矩形 43"/>
            <p:cNvSpPr>
              <a:spLocks noChangeArrowheads="1"/>
            </p:cNvSpPr>
            <p:nvPr/>
          </p:nvSpPr>
          <p:spPr bwMode="auto">
            <a:xfrm>
              <a:off x="3437413" y="3141762"/>
              <a:ext cx="3528392" cy="151191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文字方塊 44"/>
            <p:cNvSpPr txBox="1">
              <a:spLocks noChangeArrowheads="1"/>
            </p:cNvSpPr>
            <p:nvPr/>
          </p:nvSpPr>
          <p:spPr bwMode="auto">
            <a:xfrm>
              <a:off x="2375295" y="3923001"/>
              <a:ext cx="9001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9pPr>
            </a:lstStyle>
            <a:p>
              <a:r>
                <a:rPr lang="en-US" altLang="zh-TW" sz="1200" u="none">
                  <a:latin typeface="Times New Roman" pitchFamily="18" charset="0"/>
                  <a:ea typeface="新細明體" pitchFamily="18" charset="-120"/>
                </a:rPr>
                <a:t>Solution 1</a:t>
              </a:r>
              <a:endParaRPr lang="zh-TW" altLang="en-US" sz="1200" u="none"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50" name="群組 49"/>
          <p:cNvGrpSpPr>
            <a:grpSpLocks/>
          </p:cNvGrpSpPr>
          <p:nvPr/>
        </p:nvGrpSpPr>
        <p:grpSpPr bwMode="auto">
          <a:xfrm>
            <a:off x="2212976" y="4586813"/>
            <a:ext cx="4887913" cy="2126758"/>
            <a:chOff x="2213277" y="4588607"/>
            <a:chExt cx="4888160" cy="2126964"/>
          </a:xfrm>
        </p:grpSpPr>
        <p:cxnSp>
          <p:nvCxnSpPr>
            <p:cNvPr id="19467" name="直線單箭頭接點 8"/>
            <p:cNvCxnSpPr>
              <a:cxnSpLocks noChangeShapeType="1"/>
              <a:stCxn id="19460" idx="3"/>
            </p:cNvCxnSpPr>
            <p:nvPr/>
          </p:nvCxnSpPr>
          <p:spPr bwMode="auto">
            <a:xfrm>
              <a:off x="2213277" y="4588607"/>
              <a:ext cx="1224136" cy="7529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8" name="矩形 31"/>
            <p:cNvSpPr>
              <a:spLocks noChangeArrowheads="1"/>
            </p:cNvSpPr>
            <p:nvPr/>
          </p:nvSpPr>
          <p:spPr bwMode="auto">
            <a:xfrm>
              <a:off x="3704901" y="4926966"/>
              <a:ext cx="1460704" cy="2767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A</a:t>
              </a:r>
            </a:p>
          </p:txBody>
        </p:sp>
        <p:sp>
          <p:nvSpPr>
            <p:cNvPr id="19469" name="矩形 32"/>
            <p:cNvSpPr>
              <a:spLocks noChangeArrowheads="1"/>
            </p:cNvSpPr>
            <p:nvPr/>
          </p:nvSpPr>
          <p:spPr bwMode="auto">
            <a:xfrm>
              <a:off x="5505101" y="4926965"/>
              <a:ext cx="1460704" cy="27679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B</a:t>
              </a:r>
            </a:p>
          </p:txBody>
        </p:sp>
        <p:sp>
          <p:nvSpPr>
            <p:cNvPr id="19470" name="矩形 33"/>
            <p:cNvSpPr>
              <a:spLocks noChangeArrowheads="1"/>
            </p:cNvSpPr>
            <p:nvPr/>
          </p:nvSpPr>
          <p:spPr bwMode="auto">
            <a:xfrm>
              <a:off x="4517533" y="5374010"/>
              <a:ext cx="1429835" cy="126955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Library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596235" y="5723517"/>
              <a:ext cx="990650" cy="311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定時增加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612111" y="6072720"/>
              <a:ext cx="962074" cy="309520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超限警示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602586" y="6382241"/>
              <a:ext cx="962074" cy="309521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定量警示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cxnSp>
          <p:nvCxnSpPr>
            <p:cNvPr id="19474" name="直線單箭頭接點 38"/>
            <p:cNvCxnSpPr>
              <a:cxnSpLocks noChangeShapeType="1"/>
              <a:stCxn id="19468" idx="2"/>
            </p:cNvCxnSpPr>
            <p:nvPr/>
          </p:nvCxnSpPr>
          <p:spPr bwMode="auto">
            <a:xfrm>
              <a:off x="4435253" y="5203764"/>
              <a:ext cx="442320" cy="1702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直線單箭頭接點 40"/>
            <p:cNvCxnSpPr>
              <a:cxnSpLocks noChangeShapeType="1"/>
            </p:cNvCxnSpPr>
            <p:nvPr/>
          </p:nvCxnSpPr>
          <p:spPr bwMode="auto">
            <a:xfrm flipH="1">
              <a:off x="5589121" y="5203764"/>
              <a:ext cx="741017" cy="16132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6" name="圓角矩形 45"/>
            <p:cNvSpPr>
              <a:spLocks noChangeArrowheads="1"/>
            </p:cNvSpPr>
            <p:nvPr/>
          </p:nvSpPr>
          <p:spPr bwMode="auto">
            <a:xfrm>
              <a:off x="3437413" y="4784212"/>
              <a:ext cx="3664024" cy="1931359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7" name="文字方塊 47"/>
            <p:cNvSpPr txBox="1">
              <a:spLocks noChangeArrowheads="1"/>
            </p:cNvSpPr>
            <p:nvPr/>
          </p:nvSpPr>
          <p:spPr bwMode="auto">
            <a:xfrm>
              <a:off x="2369061" y="5088088"/>
              <a:ext cx="9001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defRPr>
              </a:lvl9pPr>
            </a:lstStyle>
            <a:p>
              <a:r>
                <a:rPr lang="en-US" altLang="zh-TW" sz="1200" u="none">
                  <a:latin typeface="Times New Roman" pitchFamily="18" charset="0"/>
                  <a:ea typeface="新細明體" pitchFamily="18" charset="-120"/>
                </a:rPr>
                <a:t>Solution 2</a:t>
              </a:r>
              <a:endParaRPr lang="zh-TW" altLang="en-US" sz="1200" u="none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7235826" y="3655167"/>
            <a:ext cx="1439863" cy="52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“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定時增加</a:t>
            </a:r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”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邏輯無法共用</a:t>
            </a:r>
          </a:p>
        </p:txBody>
      </p:sp>
      <p:sp>
        <p:nvSpPr>
          <p:cNvPr id="53" name="文字方塊 52"/>
          <p:cNvSpPr txBox="1">
            <a:spLocks noChangeArrowheads="1"/>
          </p:cNvSpPr>
          <p:nvPr/>
        </p:nvSpPr>
        <p:spPr bwMode="auto">
          <a:xfrm>
            <a:off x="7235826" y="5501002"/>
            <a:ext cx="1368425" cy="73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Library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應該只具有</a:t>
            </a:r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”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定時增加</a:t>
            </a:r>
            <a:r>
              <a:rPr lang="en-US" altLang="zh-TW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”</a:t>
            </a:r>
            <a:r>
              <a:rPr lang="zh-TW" altLang="en-US" sz="1400" u="none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的單一職責</a:t>
            </a:r>
          </a:p>
        </p:txBody>
      </p:sp>
    </p:spTree>
    <p:extLst>
      <p:ext uri="{BB962C8B-B14F-4D97-AF65-F5344CB8AC3E}">
        <p14:creationId xmlns:p14="http://schemas.microsoft.com/office/powerpoint/2010/main" val="35645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以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</a:rPr>
              <a:t>delegate</a:t>
            </a:r>
            <a:r>
              <a:rPr lang="zh-TW" altLang="en-US" sz="2000" dirty="0">
                <a:solidFill>
                  <a:srgbClr val="000000"/>
                </a:solidFill>
                <a:latin typeface="Times New Roman"/>
              </a:rPr>
              <a:t>定義被參考的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</a:rPr>
              <a:t>method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格式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傳入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回傳參數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Library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只需執行方法參考，而不需了解參考內容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/>
              </a:rPr>
              <a:t>Library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可只專注於可共用的邏輯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endParaRPr lang="zh-TW" altLang="en-US" sz="2000" dirty="0"/>
          </a:p>
        </p:txBody>
      </p:sp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delegate, Action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Func</a:t>
            </a:r>
            <a:endParaRPr lang="zh-TW" altLang="en-US" dirty="0" smtClean="0"/>
          </a:p>
        </p:txBody>
      </p:sp>
      <p:grpSp>
        <p:nvGrpSpPr>
          <p:cNvPr id="20484" name="群組 20"/>
          <p:cNvGrpSpPr>
            <a:grpSpLocks/>
          </p:cNvGrpSpPr>
          <p:nvPr/>
        </p:nvGrpSpPr>
        <p:grpSpPr bwMode="auto">
          <a:xfrm>
            <a:off x="2465388" y="3609139"/>
            <a:ext cx="4483100" cy="2699713"/>
            <a:chOff x="2465638" y="3177675"/>
            <a:chExt cx="4482626" cy="2700391"/>
          </a:xfrm>
        </p:grpSpPr>
        <p:sp>
          <p:nvSpPr>
            <p:cNvPr id="20485" name="矩形 31"/>
            <p:cNvSpPr>
              <a:spLocks noChangeArrowheads="1"/>
            </p:cNvSpPr>
            <p:nvPr/>
          </p:nvSpPr>
          <p:spPr bwMode="auto">
            <a:xfrm>
              <a:off x="2733126" y="3320428"/>
              <a:ext cx="1460704" cy="757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A</a:t>
              </a:r>
            </a:p>
          </p:txBody>
        </p:sp>
        <p:sp>
          <p:nvSpPr>
            <p:cNvPr id="20486" name="矩形 32"/>
            <p:cNvSpPr>
              <a:spLocks noChangeArrowheads="1"/>
            </p:cNvSpPr>
            <p:nvPr/>
          </p:nvSpPr>
          <p:spPr bwMode="auto">
            <a:xfrm>
              <a:off x="4533326" y="3320428"/>
              <a:ext cx="1460704" cy="757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Form B</a:t>
              </a:r>
            </a:p>
          </p:txBody>
        </p:sp>
        <p:sp>
          <p:nvSpPr>
            <p:cNvPr id="20487" name="矩形 33"/>
            <p:cNvSpPr>
              <a:spLocks noChangeArrowheads="1"/>
            </p:cNvSpPr>
            <p:nvPr/>
          </p:nvSpPr>
          <p:spPr bwMode="auto">
            <a:xfrm>
              <a:off x="3714956" y="4402250"/>
              <a:ext cx="1429835" cy="140380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TW" sz="1600" u="none"/>
                <a:t>Library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806933" y="4795370"/>
              <a:ext cx="990495" cy="3095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定時增加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845010" y="3695210"/>
              <a:ext cx="961923" cy="311156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超限警示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665680" y="3695210"/>
              <a:ext cx="961923" cy="311156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/>
                <a:t>定量警示</a:t>
              </a:r>
              <a:endParaRPr lang="zh-TW" altLang="en-US" sz="1200" u="none" dirty="0">
                <a:solidFill>
                  <a:schemeClr val="tx1"/>
                </a:solidFill>
              </a:endParaRPr>
            </a:p>
          </p:txBody>
        </p:sp>
        <p:cxnSp>
          <p:nvCxnSpPr>
            <p:cNvPr id="20491" name="直線單箭頭接點 38"/>
            <p:cNvCxnSpPr>
              <a:cxnSpLocks noChangeShapeType="1"/>
            </p:cNvCxnSpPr>
            <p:nvPr/>
          </p:nvCxnSpPr>
          <p:spPr bwMode="auto">
            <a:xfrm>
              <a:off x="3325313" y="4077866"/>
              <a:ext cx="742631" cy="32438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2" name="直線單箭頭接點 40"/>
            <p:cNvCxnSpPr>
              <a:cxnSpLocks noChangeShapeType="1"/>
            </p:cNvCxnSpPr>
            <p:nvPr/>
          </p:nvCxnSpPr>
          <p:spPr bwMode="auto">
            <a:xfrm flipH="1">
              <a:off x="4665423" y="4077866"/>
              <a:ext cx="598255" cy="32438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3" name="圓角矩形 45"/>
            <p:cNvSpPr>
              <a:spLocks noChangeArrowheads="1"/>
            </p:cNvSpPr>
            <p:nvPr/>
          </p:nvSpPr>
          <p:spPr bwMode="auto">
            <a:xfrm>
              <a:off x="2465638" y="3177675"/>
              <a:ext cx="4482626" cy="2700391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35505" y="5293855"/>
              <a:ext cx="961923" cy="309568"/>
            </a:xfrm>
            <a:prstGeom prst="rect">
              <a:avLst/>
            </a:prstGeom>
            <a:solidFill>
              <a:srgbClr val="FFFF00"/>
            </a:solidFill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TW" altLang="en-US" sz="1200" u="none" dirty="0">
                  <a:solidFill>
                    <a:schemeClr val="tx1"/>
                  </a:solidFill>
                </a:rPr>
                <a:t>方法參考</a:t>
              </a:r>
            </a:p>
          </p:txBody>
        </p:sp>
        <p:cxnSp>
          <p:nvCxnSpPr>
            <p:cNvPr id="20495" name="直線單箭頭接點 14"/>
            <p:cNvCxnSpPr>
              <a:cxnSpLocks noChangeShapeType="1"/>
              <a:stCxn id="35" idx="3"/>
            </p:cNvCxnSpPr>
            <p:nvPr/>
          </p:nvCxnSpPr>
          <p:spPr bwMode="auto">
            <a:xfrm flipV="1">
              <a:off x="4796972" y="3851077"/>
              <a:ext cx="711132" cy="159743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6" name="直線單箭頭接點 14"/>
            <p:cNvCxnSpPr>
              <a:cxnSpLocks noChangeShapeType="1"/>
              <a:stCxn id="35" idx="1"/>
            </p:cNvCxnSpPr>
            <p:nvPr/>
          </p:nvCxnSpPr>
          <p:spPr bwMode="auto">
            <a:xfrm rot="10800000">
              <a:off x="3088695" y="3923689"/>
              <a:ext cx="746101" cy="152482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253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Linq</a:t>
            </a:r>
            <a:r>
              <a:rPr lang="zh-TW" altLang="en-US" dirty="0" smtClean="0"/>
              <a:t>及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400" dirty="0" err="1" smtClean="0">
                <a:latin typeface="+mn-lt"/>
              </a:rPr>
              <a:t>Linq</a:t>
            </a:r>
            <a:endParaRPr lang="en-US" altLang="zh-TW" sz="24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solidFill>
                  <a:srgbClr val="000000"/>
                </a:solidFill>
                <a:latin typeface="Times New Roman"/>
              </a:rPr>
              <a:t>Language-Integrated 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Query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針對物件的查詢語法，可對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Database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、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、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XML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等查詢</a:t>
            </a:r>
            <a:endParaRPr lang="en-US" altLang="zh-TW" sz="1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可使用</a:t>
            </a:r>
            <a:r>
              <a:rPr lang="en-US" altLang="zh-TW" sz="1800" dirty="0" err="1" smtClean="0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 Query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或</a:t>
            </a:r>
            <a:r>
              <a:rPr lang="en-US" altLang="zh-TW" sz="1800" dirty="0" err="1" smtClean="0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 Method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800" dirty="0" err="1" smtClean="0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 Query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會被編譯成</a:t>
            </a:r>
            <a:r>
              <a:rPr lang="en-US" altLang="zh-TW" sz="1800" dirty="0" err="1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1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Method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執行</a:t>
            </a:r>
            <a:endParaRPr lang="en-US" altLang="zh-TW" sz="1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18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lambda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是匿名函數</a:t>
            </a:r>
            <a:endParaRPr lang="en-US" altLang="zh-TW" sz="1800" dirty="0" smtClean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>
                <a:solidFill>
                  <a:srgbClr val="000000"/>
                </a:solidFill>
                <a:latin typeface="Times New Roman"/>
              </a:rPr>
              <a:t>可用來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建立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delegate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或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/>
              </a:rPr>
              <a:t>Expression</a:t>
            </a:r>
            <a:r>
              <a:rPr lang="zh-TW" altLang="en-US" sz="1800" dirty="0" smtClean="0">
                <a:solidFill>
                  <a:srgbClr val="000000"/>
                </a:solidFill>
                <a:latin typeface="Times New Roman"/>
              </a:rPr>
              <a:t>物件的實體</a:t>
            </a:r>
            <a:endParaRPr lang="en-US" altLang="zh-TW" sz="18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Expression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latin typeface="+mn-lt"/>
              </a:rPr>
              <a:t>儲存</a:t>
            </a:r>
            <a:r>
              <a:rPr lang="en-US" altLang="zh-TW" sz="1800" dirty="0" smtClean="0">
                <a:latin typeface="+mn-lt"/>
              </a:rPr>
              <a:t>lambda</a:t>
            </a:r>
            <a:r>
              <a:rPr lang="zh-TW" altLang="en-US" sz="1800" dirty="0" smtClean="0">
                <a:latin typeface="+mn-lt"/>
              </a:rPr>
              <a:t>陳述式的各種資訊</a:t>
            </a:r>
            <a:endParaRPr lang="en-US" altLang="zh-TW" sz="18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1800" dirty="0" smtClean="0">
                <a:latin typeface="+mn-lt"/>
              </a:rPr>
              <a:t>使用</a:t>
            </a:r>
            <a:r>
              <a:rPr lang="en-US" altLang="zh-TW" sz="1800" dirty="0" smtClean="0">
                <a:latin typeface="+mn-lt"/>
              </a:rPr>
              <a:t>Compile()</a:t>
            </a:r>
            <a:r>
              <a:rPr lang="zh-TW" altLang="en-US" sz="1800" dirty="0" smtClean="0">
                <a:latin typeface="+mn-lt"/>
              </a:rPr>
              <a:t>方法回傳委派實體</a:t>
            </a:r>
            <a:endParaRPr lang="en-US" altLang="zh-TW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53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標題 2"/>
          <p:cNvSpPr>
            <a:spLocks noGrp="1"/>
          </p:cNvSpPr>
          <p:nvPr>
            <p:ph type="title"/>
          </p:nvPr>
        </p:nvSpPr>
        <p:spPr>
          <a:xfrm>
            <a:off x="835026" y="855465"/>
            <a:ext cx="6615113" cy="844354"/>
          </a:xfrm>
          <a:ln/>
        </p:spPr>
        <p:txBody>
          <a:bodyPr lIns="0" tIns="0" rIns="0" bIns="0"/>
          <a:lstStyle/>
          <a:p>
            <a:pPr eaLnBrk="1" hangingPunct="1"/>
            <a:r>
              <a:rPr lang="zh-TW" altLang="en-US" dirty="0" smtClean="0"/>
              <a:t>目 錄</a:t>
            </a:r>
          </a:p>
        </p:txBody>
      </p:sp>
      <p:sp>
        <p:nvSpPr>
          <p:cNvPr id="5125" name="內容版面配置區 3"/>
          <p:cNvSpPr>
            <a:spLocks noGrp="1"/>
          </p:cNvSpPr>
          <p:nvPr>
            <p:ph idx="4294967295"/>
          </p:nvPr>
        </p:nvSpPr>
        <p:spPr>
          <a:xfrm>
            <a:off x="827088" y="1772828"/>
            <a:ext cx="6634162" cy="3817053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ORM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Entity Framework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TW" altLang="en-US" sz="2400" b="1" dirty="0" smtClean="0"/>
              <a:t>泛型</a:t>
            </a:r>
            <a:endParaRPr lang="en-US" altLang="zh-TW" sz="2400" b="1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err="1" smtClean="0">
                <a:latin typeface="+mj-lt"/>
              </a:rPr>
              <a:t>IEnumerable</a:t>
            </a:r>
            <a:r>
              <a:rPr lang="zh-TW" altLang="en-US" sz="2400" b="1" dirty="0" smtClean="0">
                <a:latin typeface="+mj-lt"/>
              </a:rPr>
              <a:t>與</a:t>
            </a:r>
            <a:r>
              <a:rPr lang="en-US" altLang="zh-TW" sz="2400" b="1" dirty="0" err="1" smtClean="0">
                <a:latin typeface="+mj-lt"/>
              </a:rPr>
              <a:t>IQueryable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TW" altLang="en-US" sz="2400" b="1" dirty="0"/>
              <a:t>匿名型</a:t>
            </a:r>
            <a:r>
              <a:rPr lang="zh-TW" altLang="en-US" sz="2400" b="1" dirty="0" smtClean="0"/>
              <a:t>別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delegate, Action</a:t>
            </a:r>
            <a:r>
              <a:rPr lang="zh-TW" altLang="en-US" sz="2400" b="1" dirty="0" smtClean="0">
                <a:latin typeface="+mj-lt"/>
              </a:rPr>
              <a:t>與</a:t>
            </a:r>
            <a:r>
              <a:rPr lang="en-US" altLang="zh-TW" sz="2400" b="1" dirty="0" err="1" smtClean="0">
                <a:latin typeface="+mj-lt"/>
              </a:rPr>
              <a:t>Func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err="1" smtClean="0">
                <a:latin typeface="+mj-lt"/>
              </a:rPr>
              <a:t>Linq</a:t>
            </a:r>
            <a:r>
              <a:rPr lang="zh-TW" altLang="en-US" sz="2400" b="1" dirty="0" smtClean="0">
                <a:latin typeface="+mj-lt"/>
              </a:rPr>
              <a:t>及</a:t>
            </a:r>
            <a:r>
              <a:rPr lang="en-US" altLang="zh-TW" sz="2400" b="1" dirty="0" smtClean="0">
                <a:latin typeface="+mj-lt"/>
              </a:rPr>
              <a:t>lambda</a:t>
            </a:r>
            <a:r>
              <a:rPr lang="zh-TW" altLang="en-US" sz="2400" b="1" dirty="0" smtClean="0">
                <a:latin typeface="+mj-lt"/>
              </a:rPr>
              <a:t>語法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CRUD API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err="1" smtClean="0">
                <a:latin typeface="+mj-lt"/>
              </a:rPr>
              <a:t>AutoMapper</a:t>
            </a:r>
            <a:endParaRPr lang="en-US" altLang="zh-TW" sz="2400" b="1" dirty="0" smtClean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TW" sz="2400" b="1" dirty="0" smtClean="0">
                <a:latin typeface="+mj-lt"/>
              </a:rPr>
              <a:t>Log4Net</a:t>
            </a:r>
            <a:endParaRPr lang="zh-TW" alt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Linq</a:t>
            </a:r>
            <a:r>
              <a:rPr lang="zh-TW" altLang="en-US" dirty="0" smtClean="0"/>
              <a:t>及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/>
              </a:rPr>
              <a:t>101 </a:t>
            </a:r>
            <a:r>
              <a:rPr lang="en-US" altLang="zh-TW" sz="2800" dirty="0" err="1" smtClean="0">
                <a:solidFill>
                  <a:srgbClr val="000000"/>
                </a:solidFill>
                <a:latin typeface="Times New Roman"/>
              </a:rPr>
              <a:t>Linq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/>
              </a:rPr>
              <a:t> Samples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Times New Roman"/>
                <a:hlinkClick r:id="rId2"/>
              </a:rPr>
              <a:t>https://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/>
                <a:hlinkClick r:id="rId2"/>
              </a:rPr>
              <a:t>code.msdn.microsoft.com/101-LINQ-Samples-3fb9811b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LINQPad</a:t>
            </a:r>
            <a:endParaRPr lang="en-US" altLang="zh-TW" sz="28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Times New Roman"/>
                <a:hlinkClick r:id="rId3"/>
              </a:rPr>
              <a:t>http://www.linqpad.net/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93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 idx="4294967295"/>
          </p:nvPr>
        </p:nvSpPr>
        <p:spPr>
          <a:xfrm>
            <a:off x="847726" y="764998"/>
            <a:ext cx="7972425" cy="811025"/>
          </a:xfrm>
        </p:spPr>
        <p:txBody>
          <a:bodyPr/>
          <a:lstStyle/>
          <a:p>
            <a:r>
              <a:rPr lang="en-US" altLang="zh-TW" dirty="0" smtClean="0"/>
              <a:t>CRUD API</a:t>
            </a:r>
            <a:endParaRPr lang="zh-TW" altLang="en-US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4294967295"/>
          </p:nvPr>
        </p:nvSpPr>
        <p:spPr>
          <a:xfrm>
            <a:off x="850900" y="1629986"/>
            <a:ext cx="7969250" cy="460744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sz="2000" dirty="0" smtClean="0">
                <a:latin typeface="+mj-lt"/>
              </a:rPr>
              <a:t>查詢所有資料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以</a:t>
            </a:r>
            <a:r>
              <a:rPr lang="en-US" altLang="zh-TW" sz="2000" dirty="0" err="1">
                <a:latin typeface="+mj-lt"/>
              </a:rPr>
              <a:t>L</a:t>
            </a:r>
            <a:r>
              <a:rPr lang="en-US" altLang="zh-TW" sz="2000" dirty="0" err="1" smtClean="0">
                <a:latin typeface="+mj-lt"/>
              </a:rPr>
              <a:t>inq</a:t>
            </a:r>
            <a:r>
              <a:rPr lang="en-US" altLang="zh-TW" sz="2000" dirty="0" smtClean="0">
                <a:latin typeface="+mj-lt"/>
              </a:rPr>
              <a:t> query</a:t>
            </a:r>
            <a:r>
              <a:rPr lang="zh-TW" altLang="en-US" sz="2000" dirty="0" smtClean="0">
                <a:latin typeface="+mj-lt"/>
              </a:rPr>
              <a:t>或</a:t>
            </a:r>
            <a:r>
              <a:rPr lang="en-US" altLang="zh-TW" sz="2000" dirty="0" smtClean="0">
                <a:latin typeface="+mj-lt"/>
              </a:rPr>
              <a:t>lambda</a:t>
            </a:r>
            <a:r>
              <a:rPr lang="zh-TW" altLang="en-US" sz="2000" dirty="0" smtClean="0">
                <a:latin typeface="+mj-lt"/>
              </a:rPr>
              <a:t>查詢</a:t>
            </a: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以搜尋條件取得排序後的分頁資料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以</a:t>
            </a:r>
            <a:r>
              <a:rPr lang="en-US" altLang="zh-TW" sz="2000" dirty="0" smtClean="0">
                <a:latin typeface="+mj-lt"/>
              </a:rPr>
              <a:t>PK</a:t>
            </a:r>
            <a:r>
              <a:rPr lang="zh-TW" altLang="en-US" sz="2000" dirty="0" smtClean="0">
                <a:latin typeface="+mj-lt"/>
              </a:rPr>
              <a:t>值取得資料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en-US" altLang="zh-TW" sz="2000" dirty="0" smtClean="0">
                <a:latin typeface="+mj-lt"/>
              </a:rPr>
              <a:t>Eager Loading</a:t>
            </a: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以</a:t>
            </a:r>
            <a:r>
              <a:rPr lang="en-US" altLang="zh-TW" sz="2000" dirty="0" smtClean="0">
                <a:latin typeface="+mj-lt"/>
              </a:rPr>
              <a:t>SQL</a:t>
            </a:r>
            <a:r>
              <a:rPr lang="zh-TW" altLang="en-US" sz="2000" dirty="0" smtClean="0">
                <a:latin typeface="+mj-lt"/>
              </a:rPr>
              <a:t>取得自訂型別的資料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新增</a:t>
            </a:r>
            <a:r>
              <a:rPr lang="en-US" altLang="zh-TW" sz="2000" dirty="0" smtClean="0">
                <a:latin typeface="+mj-lt"/>
              </a:rPr>
              <a:t>, </a:t>
            </a:r>
            <a:r>
              <a:rPr lang="zh-TW" altLang="en-US" sz="2000" dirty="0" smtClean="0">
                <a:latin typeface="+mj-lt"/>
              </a:rPr>
              <a:t>更新</a:t>
            </a:r>
            <a:r>
              <a:rPr lang="en-US" altLang="zh-TW" sz="2000" dirty="0" smtClean="0">
                <a:latin typeface="+mj-lt"/>
              </a:rPr>
              <a:t>, </a:t>
            </a:r>
            <a:r>
              <a:rPr lang="zh-TW" altLang="en-US" sz="2000" dirty="0" smtClean="0">
                <a:latin typeface="+mj-lt"/>
              </a:rPr>
              <a:t>刪除資料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en-US" altLang="zh-TW" sz="2000" dirty="0" err="1" smtClean="0">
                <a:latin typeface="+mj-lt"/>
              </a:rPr>
              <a:t>InsertOrUpdate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en-US" altLang="zh-TW" sz="2000" dirty="0">
                <a:latin typeface="+mj-lt"/>
              </a:rPr>
              <a:t>Entity</a:t>
            </a:r>
            <a:r>
              <a:rPr lang="zh-TW" altLang="en-US" sz="2000" dirty="0">
                <a:latin typeface="+mj-lt"/>
              </a:rPr>
              <a:t>驗證失敗資訊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zh-TW" altLang="en-US" sz="2000" dirty="0">
                <a:latin typeface="+mj-lt"/>
              </a:rPr>
              <a:t>直接</a:t>
            </a:r>
            <a:r>
              <a:rPr lang="zh-TW" altLang="en-US" sz="2000" dirty="0" smtClean="0">
                <a:latin typeface="+mj-lt"/>
              </a:rPr>
              <a:t>執行</a:t>
            </a:r>
            <a:r>
              <a:rPr lang="en-US" altLang="zh-TW" sz="2000" dirty="0" smtClean="0">
                <a:latin typeface="+mj-lt"/>
              </a:rPr>
              <a:t>SQL</a:t>
            </a:r>
            <a:r>
              <a:rPr lang="zh-TW" altLang="en-US" sz="2000" dirty="0" smtClean="0">
                <a:latin typeface="+mj-lt"/>
              </a:rPr>
              <a:t>並回傳受影響筆數</a:t>
            </a:r>
            <a:endParaRPr lang="en-US" altLang="zh-TW" sz="2000" dirty="0" smtClean="0">
              <a:latin typeface="+mj-lt"/>
            </a:endParaRPr>
          </a:p>
          <a:p>
            <a:pPr>
              <a:defRPr/>
            </a:pPr>
            <a:r>
              <a:rPr lang="en-US" altLang="zh-TW" sz="2000" dirty="0" smtClean="0">
                <a:latin typeface="+mj-lt"/>
              </a:rPr>
              <a:t>Transaction</a:t>
            </a:r>
          </a:p>
          <a:p>
            <a:pPr>
              <a:defRPr/>
            </a:pPr>
            <a:r>
              <a:rPr lang="en-US" altLang="zh-TW" sz="2000" dirty="0" smtClean="0">
                <a:latin typeface="+mj-lt"/>
              </a:rPr>
              <a:t>Function &amp; Store Procedure</a:t>
            </a:r>
          </a:p>
          <a:p>
            <a:pPr>
              <a:defRPr/>
            </a:pPr>
            <a:r>
              <a:rPr lang="zh-TW" altLang="en-US" sz="2000" dirty="0" smtClean="0">
                <a:latin typeface="+mj-lt"/>
              </a:rPr>
              <a:t>檢視</a:t>
            </a:r>
            <a:r>
              <a:rPr lang="en-US" altLang="zh-TW" sz="2000" dirty="0" smtClean="0">
                <a:latin typeface="+mj-lt"/>
              </a:rPr>
              <a:t>Entity Framework</a:t>
            </a:r>
            <a:r>
              <a:rPr lang="zh-TW" altLang="en-US" sz="2000" dirty="0" smtClean="0">
                <a:latin typeface="+mj-lt"/>
              </a:rPr>
              <a:t>產生的</a:t>
            </a:r>
            <a:r>
              <a:rPr lang="en-US" altLang="zh-TW" sz="2000" dirty="0" smtClean="0">
                <a:latin typeface="+mj-lt"/>
              </a:rPr>
              <a:t>SQL script</a:t>
            </a:r>
          </a:p>
        </p:txBody>
      </p:sp>
    </p:spTree>
    <p:extLst>
      <p:ext uri="{BB962C8B-B14F-4D97-AF65-F5344CB8AC3E}">
        <p14:creationId xmlns:p14="http://schemas.microsoft.com/office/powerpoint/2010/main" val="184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AutoMapper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從物件的屬性值自動轉換至另一個物件的屬性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定義要忽略的欄位及需要特殊處理的欄位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撰寫定義類別於程式啟動時初始化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69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Log4Net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GetLogger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訊息層級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Debug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Info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Warn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Error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1600" dirty="0" smtClean="0">
                <a:solidFill>
                  <a:srgbClr val="000000"/>
                </a:solidFill>
                <a:latin typeface="Times New Roman"/>
              </a:rPr>
              <a:t>Fatal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Config</a:t>
            </a:r>
            <a:r>
              <a:rPr lang="zh-TW" altLang="en-US" sz="2000" dirty="0" smtClean="0">
                <a:solidFill>
                  <a:srgbClr val="000000"/>
                </a:solidFill>
                <a:latin typeface="Times New Roman"/>
              </a:rPr>
              <a:t>設定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TextBoxAppender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Times New Roman"/>
              </a:rPr>
              <a:t>AdoNetAppender</a:t>
            </a:r>
            <a:endParaRPr lang="en-US" altLang="zh-TW" sz="20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Times New Roman"/>
              </a:rPr>
              <a:t>AsyncForwardingAppender</a:t>
            </a:r>
            <a:endParaRPr lang="en-US" altLang="zh-TW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4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err="1" smtClean="0"/>
              <a:t>LogHelper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使用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Action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及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/>
              </a:rPr>
              <a:t>Func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執行欲監控效能的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以泛型類別</a:t>
            </a:r>
            <a:r>
              <a:rPr lang="en-US" altLang="zh-TW" sz="2400" dirty="0" err="1" smtClean="0">
                <a:latin typeface="+mn-lt"/>
              </a:rPr>
              <a:t>ExecutedResult</a:t>
            </a:r>
            <a:r>
              <a:rPr lang="zh-TW" altLang="en-US" sz="2400" dirty="0" smtClean="0">
                <a:latin typeface="+mn-lt"/>
              </a:rPr>
              <a:t>取得執行結果</a:t>
            </a:r>
            <a:endParaRPr lang="en-US" altLang="zh-TW" sz="2400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400" dirty="0" smtClean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在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/>
              </a:rPr>
              <a:t>config</a:t>
            </a:r>
            <a:r>
              <a:rPr lang="zh-TW" altLang="en-US" sz="2400" dirty="0" smtClean="0">
                <a:solidFill>
                  <a:srgbClr val="000000"/>
                </a:solidFill>
                <a:latin typeface="Times New Roman"/>
              </a:rPr>
              <a:t>中設定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/>
              </a:rPr>
              <a:t>PerformanceBound</a:t>
            </a:r>
            <a:endParaRPr lang="en-US" altLang="zh-TW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5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ORM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400" dirty="0" smtClean="0">
                <a:latin typeface="+mn-lt"/>
              </a:rPr>
              <a:t>ORM: Object Relational Mapping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>
                <a:latin typeface="+mn-lt"/>
              </a:rPr>
              <a:t>將關聯式</a:t>
            </a:r>
            <a:r>
              <a:rPr lang="zh-TW" altLang="en-US" sz="2400" dirty="0" smtClean="0">
                <a:latin typeface="+mn-lt"/>
              </a:rPr>
              <a:t>資料轉為物件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>
                <a:latin typeface="+mn-lt"/>
              </a:rPr>
              <a:t>將</a:t>
            </a:r>
            <a:r>
              <a:rPr lang="zh-TW" altLang="en-US" sz="2400" dirty="0" smtClean="0">
                <a:latin typeface="+mn-lt"/>
              </a:rPr>
              <a:t>對物件的操作轉為</a:t>
            </a:r>
            <a:r>
              <a:rPr lang="en-US" altLang="zh-TW" sz="2400" dirty="0" smtClean="0">
                <a:latin typeface="+mn-lt"/>
              </a:rPr>
              <a:t>SQL</a:t>
            </a:r>
            <a:r>
              <a:rPr lang="zh-TW" altLang="en-US" sz="2400" dirty="0" smtClean="0">
                <a:latin typeface="+mn-lt"/>
              </a:rPr>
              <a:t>送至資料庫執行</a:t>
            </a:r>
            <a:endParaRPr lang="zh-TW" altLang="en-US" sz="2400" dirty="0">
              <a:latin typeface="+mn-lt"/>
            </a:endParaRPr>
          </a:p>
        </p:txBody>
      </p:sp>
      <p:pic>
        <p:nvPicPr>
          <p:cNvPr id="5124" name="Picture 2" descr="http://pic001.cnblogs.com/img/wangfengmadking/201009/2010091621564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788486"/>
            <a:ext cx="5562600" cy="197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0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ORM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優點</a:t>
            </a:r>
            <a:endParaRPr lang="en-US" altLang="zh-TW" sz="24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減少重複的程式碼</a:t>
            </a:r>
            <a:r>
              <a:rPr lang="en-US" altLang="zh-TW" sz="2000" dirty="0" smtClean="0">
                <a:latin typeface="+mn-lt"/>
              </a:rPr>
              <a:t>(INSERT, UPDATE, DELETE)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物件導向的開發方式</a:t>
            </a:r>
            <a:r>
              <a:rPr lang="zh-TW" altLang="en-US" sz="2000" dirty="0"/>
              <a:t>對</a:t>
            </a:r>
            <a:r>
              <a:rPr lang="en-US" altLang="zh-TW" sz="2000" dirty="0" err="1"/>
              <a:t>Linq</a:t>
            </a:r>
            <a:r>
              <a:rPr lang="zh-TW" altLang="en-US" sz="2000" dirty="0"/>
              <a:t>語法有較好的支援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享受強型別的好處，編譯時期即可發現錯誤</a:t>
            </a:r>
            <a:endParaRPr lang="en-US" altLang="zh-TW" sz="20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TW" altLang="en-US" sz="2400" dirty="0" smtClean="0">
                <a:latin typeface="+mn-lt"/>
              </a:rPr>
              <a:t>缺點</a:t>
            </a:r>
            <a:endParaRPr lang="en-US" altLang="zh-TW" sz="24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效能較直接使用</a:t>
            </a:r>
            <a:r>
              <a:rPr lang="en-US" altLang="zh-TW" sz="2000" dirty="0" err="1" smtClean="0">
                <a:latin typeface="+mn-lt"/>
              </a:rPr>
              <a:t>ADO.Net</a:t>
            </a:r>
            <a:r>
              <a:rPr lang="zh-TW" altLang="en-US" sz="2000" dirty="0" smtClean="0">
                <a:latin typeface="+mn-lt"/>
              </a:rPr>
              <a:t>差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須注意產生的</a:t>
            </a:r>
            <a:r>
              <a:rPr lang="en-US" altLang="zh-TW" sz="2000" dirty="0" smtClean="0">
                <a:latin typeface="+mn-lt"/>
              </a:rPr>
              <a:t>SQL</a:t>
            </a:r>
            <a:r>
              <a:rPr lang="zh-TW" altLang="en-US" sz="2000" dirty="0" smtClean="0">
                <a:latin typeface="+mn-lt"/>
              </a:rPr>
              <a:t>是否恰當</a:t>
            </a:r>
            <a:endParaRPr lang="en-US" altLang="zh-TW" sz="2000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+mn-lt"/>
              </a:rPr>
              <a:t>對於複雜查詢的不便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8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pic>
        <p:nvPicPr>
          <p:cNvPr id="7171" name="Picture 2" descr="http://i.msdn.microsoft.com/dynimg/IC31406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676012"/>
            <a:ext cx="5319712" cy="496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2" name="直線單箭頭接點 4"/>
          <p:cNvCxnSpPr>
            <a:cxnSpLocks noChangeShapeType="1"/>
          </p:cNvCxnSpPr>
          <p:nvPr/>
        </p:nvCxnSpPr>
        <p:spPr bwMode="auto">
          <a:xfrm flipH="1">
            <a:off x="1981200" y="4118610"/>
            <a:ext cx="935038" cy="2253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3" name="文字方塊 6"/>
          <p:cNvSpPr txBox="1">
            <a:spLocks noChangeArrowheads="1"/>
          </p:cNvSpPr>
          <p:nvPr/>
        </p:nvSpPr>
        <p:spPr bwMode="auto">
          <a:xfrm>
            <a:off x="828676" y="4112261"/>
            <a:ext cx="1152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u="none">
                <a:latin typeface="Times New Roman" pitchFamily="18" charset="0"/>
                <a:ea typeface="新細明體" pitchFamily="18" charset="-120"/>
              </a:rPr>
              <a:t>*.edmx</a:t>
            </a:r>
            <a:endParaRPr lang="zh-TW" altLang="en-US" u="none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EDMX</a:t>
            </a:r>
          </a:p>
          <a:p>
            <a:pPr marL="628650" indent="-342900"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+mn-lt"/>
              </a:rPr>
              <a:t>CSDL </a:t>
            </a:r>
            <a:r>
              <a:rPr lang="en-US" altLang="zh-TW" sz="2400" dirty="0">
                <a:latin typeface="+mn-lt"/>
              </a:rPr>
              <a:t>- Conceptual schema definition </a:t>
            </a:r>
            <a:r>
              <a:rPr lang="en-US" altLang="zh-TW" sz="2400" dirty="0" smtClean="0">
                <a:latin typeface="+mn-lt"/>
              </a:rPr>
              <a:t>language </a:t>
            </a:r>
            <a:r>
              <a:rPr lang="en-US" altLang="zh-TW" sz="2400" dirty="0">
                <a:latin typeface="+mn-lt"/>
              </a:rPr>
              <a:t> 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r>
              <a:rPr lang="en-US" altLang="zh-TW" sz="2400" dirty="0">
                <a:latin typeface="+mn-lt"/>
              </a:rPr>
              <a:t>	</a:t>
            </a:r>
            <a:r>
              <a:rPr lang="en-US" altLang="zh-TW" sz="2400" dirty="0" smtClean="0">
                <a:latin typeface="+mn-lt"/>
              </a:rPr>
              <a:t>Entity </a:t>
            </a:r>
            <a:r>
              <a:rPr lang="en-US" altLang="zh-TW" sz="2400" dirty="0">
                <a:latin typeface="+mn-lt"/>
              </a:rPr>
              <a:t>(Model</a:t>
            </a:r>
            <a:r>
              <a:rPr lang="en-US" altLang="zh-TW" sz="2400" dirty="0" smtClean="0">
                <a:latin typeface="+mn-lt"/>
              </a:rPr>
              <a:t>)</a:t>
            </a: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  <a:p>
            <a:pPr marL="628650" indent="-342900">
              <a:buFont typeface="Arial" pitchFamily="34" charset="0"/>
              <a:buChar char="•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MSL - Mapping specification language</a:t>
            </a:r>
          </a:p>
          <a:p>
            <a:pPr indent="-285750"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	Entity </a:t>
            </a:r>
            <a:r>
              <a:rPr lang="zh-TW" altLang="en-US" sz="2400" dirty="0">
                <a:solidFill>
                  <a:srgbClr val="000000"/>
                </a:solidFill>
                <a:latin typeface="Times New Roman"/>
              </a:rPr>
              <a:t>和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</a:rPr>
              <a:t>DB</a:t>
            </a:r>
            <a:r>
              <a:rPr lang="zh-TW" altLang="en-US" sz="2400" dirty="0">
                <a:solidFill>
                  <a:srgbClr val="000000"/>
                </a:solidFill>
                <a:latin typeface="Times New Roman"/>
              </a:rPr>
              <a:t>的對應資料</a:t>
            </a:r>
            <a:endParaRPr lang="en-US" altLang="zh-TW" sz="2400" dirty="0">
              <a:solidFill>
                <a:srgbClr val="000000"/>
              </a:solidFill>
              <a:latin typeface="Times New Roman"/>
            </a:endParaRP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  <a:p>
            <a:pPr marL="628650" indent="-342900"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+mn-lt"/>
              </a:rPr>
              <a:t>SSDL </a:t>
            </a:r>
            <a:r>
              <a:rPr lang="en-US" altLang="zh-TW" sz="2400" dirty="0">
                <a:latin typeface="+mn-lt"/>
              </a:rPr>
              <a:t>- Store schema definition language  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r>
              <a:rPr lang="en-US" altLang="zh-TW" sz="2400" dirty="0" smtClean="0">
                <a:latin typeface="+mn-lt"/>
              </a:rPr>
              <a:t>	</a:t>
            </a:r>
            <a:r>
              <a:rPr lang="zh-TW" altLang="en-US" sz="2400" dirty="0" smtClean="0">
                <a:latin typeface="+mn-lt"/>
              </a:rPr>
              <a:t>代表</a:t>
            </a:r>
            <a:r>
              <a:rPr lang="en-US" altLang="zh-TW" sz="2400" dirty="0">
                <a:latin typeface="+mn-lt"/>
              </a:rPr>
              <a:t>DB</a:t>
            </a:r>
            <a:r>
              <a:rPr lang="zh-TW" altLang="en-US" sz="2400" dirty="0">
                <a:latin typeface="+mn-lt"/>
              </a:rPr>
              <a:t>的結構 </a:t>
            </a:r>
            <a:r>
              <a:rPr lang="en-US" altLang="zh-TW" sz="2400" dirty="0">
                <a:latin typeface="+mn-lt"/>
              </a:rPr>
              <a:t>– </a:t>
            </a:r>
            <a:r>
              <a:rPr lang="zh-TW" altLang="en-US" sz="2400" dirty="0">
                <a:latin typeface="+mn-lt"/>
              </a:rPr>
              <a:t>實際的</a:t>
            </a:r>
            <a:r>
              <a:rPr lang="en-US" altLang="zh-TW" sz="2400" dirty="0">
                <a:latin typeface="+mn-lt"/>
              </a:rPr>
              <a:t>Table  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Database First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以資料庫</a:t>
            </a:r>
            <a:r>
              <a:rPr lang="en-US" altLang="zh-TW" sz="2400" dirty="0" smtClean="0">
                <a:latin typeface="+mn-lt"/>
              </a:rPr>
              <a:t>schema</a:t>
            </a:r>
            <a:r>
              <a:rPr lang="zh-TW" altLang="en-US" sz="2400" dirty="0" smtClean="0">
                <a:latin typeface="+mn-lt"/>
              </a:rPr>
              <a:t>產生</a:t>
            </a:r>
            <a:r>
              <a:rPr lang="en-US" altLang="zh-TW" sz="2400" dirty="0" err="1" smtClean="0">
                <a:latin typeface="+mn-lt"/>
              </a:rPr>
              <a:t>edmx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Model First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以</a:t>
            </a:r>
            <a:r>
              <a:rPr lang="en-US" altLang="zh-TW" sz="2400" dirty="0" err="1" smtClean="0">
                <a:latin typeface="+mn-lt"/>
              </a:rPr>
              <a:t>edmx</a:t>
            </a:r>
            <a:r>
              <a:rPr lang="zh-TW" altLang="en-US" sz="2400" dirty="0" smtClean="0">
                <a:latin typeface="+mn-lt"/>
              </a:rPr>
              <a:t>的</a:t>
            </a:r>
            <a:r>
              <a:rPr lang="en-US" altLang="zh-TW" sz="2400" dirty="0" smtClean="0">
                <a:latin typeface="+mn-lt"/>
              </a:rPr>
              <a:t>Model</a:t>
            </a:r>
            <a:r>
              <a:rPr lang="zh-TW" altLang="en-US" sz="2400" dirty="0" smtClean="0">
                <a:latin typeface="+mn-lt"/>
              </a:rPr>
              <a:t>產生資料庫</a:t>
            </a:r>
            <a:endParaRPr lang="en-US" altLang="zh-TW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TW" sz="2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Code First</a:t>
            </a:r>
          </a:p>
          <a:p>
            <a:pPr lvl="1" indent="0">
              <a:buFontTx/>
              <a:buNone/>
              <a:defRPr/>
            </a:pPr>
            <a:r>
              <a:rPr lang="zh-TW" altLang="en-US" sz="2400" dirty="0" smtClean="0">
                <a:latin typeface="+mn-lt"/>
              </a:rPr>
              <a:t>以自己撰寫的</a:t>
            </a:r>
            <a:r>
              <a:rPr lang="en-US" altLang="zh-TW" sz="2400" dirty="0" smtClean="0">
                <a:latin typeface="+mn-lt"/>
              </a:rPr>
              <a:t>Entity</a:t>
            </a:r>
            <a:r>
              <a:rPr lang="zh-TW" altLang="en-US" sz="2400" dirty="0" smtClean="0">
                <a:latin typeface="+mn-lt"/>
              </a:rPr>
              <a:t>程式碼產生資料庫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3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ObjectContext</a:t>
            </a:r>
            <a:endParaRPr lang="en-US" altLang="zh-TW" sz="28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 smtClean="0">
                <a:latin typeface="+mn-lt"/>
              </a:rPr>
              <a:t>提供</a:t>
            </a:r>
            <a:r>
              <a:rPr lang="en-US" altLang="zh-TW" sz="2000" dirty="0" smtClean="0">
                <a:latin typeface="+mn-lt"/>
              </a:rPr>
              <a:t>Entity</a:t>
            </a:r>
            <a:r>
              <a:rPr lang="zh-TW" altLang="en-US" sz="2000" dirty="0" smtClean="0">
                <a:latin typeface="+mn-lt"/>
              </a:rPr>
              <a:t>操作功能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 smtClean="0">
                <a:latin typeface="+mn-lt"/>
              </a:rPr>
              <a:t>追蹤</a:t>
            </a:r>
            <a:r>
              <a:rPr lang="en-US" altLang="zh-TW" sz="2000" dirty="0" smtClean="0">
                <a:latin typeface="+mn-lt"/>
              </a:rPr>
              <a:t>Entity</a:t>
            </a:r>
            <a:r>
              <a:rPr lang="zh-TW" altLang="en-US" sz="2000" dirty="0" smtClean="0">
                <a:latin typeface="+mn-lt"/>
              </a:rPr>
              <a:t>異動並產生</a:t>
            </a:r>
            <a:r>
              <a:rPr lang="en-US" altLang="zh-TW" sz="2000" dirty="0" smtClean="0">
                <a:latin typeface="+mn-lt"/>
              </a:rPr>
              <a:t>SQL</a:t>
            </a:r>
            <a:r>
              <a:rPr lang="zh-TW" altLang="en-US" sz="2000" dirty="0" smtClean="0">
                <a:latin typeface="+mn-lt"/>
              </a:rPr>
              <a:t>以執行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endParaRPr lang="en-US" altLang="zh-TW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DbContext</a:t>
            </a:r>
            <a:endParaRPr lang="en-US" altLang="zh-TW" sz="28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>
                <a:latin typeface="+mn-lt"/>
              </a:rPr>
              <a:t>將</a:t>
            </a:r>
            <a:r>
              <a:rPr lang="en-US" altLang="zh-TW" sz="2000" dirty="0" err="1" smtClean="0">
                <a:latin typeface="+mn-lt"/>
              </a:rPr>
              <a:t>ObjectContext</a:t>
            </a:r>
            <a:r>
              <a:rPr lang="zh-TW" altLang="en-US" sz="2000" dirty="0" smtClean="0">
                <a:latin typeface="+mn-lt"/>
              </a:rPr>
              <a:t>包裝的物件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 smtClean="0">
                <a:latin typeface="+mn-lt"/>
              </a:rPr>
              <a:t>提供更方便的</a:t>
            </a:r>
            <a:r>
              <a:rPr lang="en-US" altLang="zh-TW" sz="2000" dirty="0" smtClean="0">
                <a:latin typeface="+mn-lt"/>
              </a:rPr>
              <a:t>API</a:t>
            </a:r>
          </a:p>
          <a:p>
            <a:pPr lvl="1" indent="0">
              <a:buFontTx/>
              <a:buNone/>
              <a:defRPr/>
            </a:pPr>
            <a:endParaRPr lang="en-US" altLang="zh-TW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err="1" smtClean="0">
                <a:latin typeface="+mn-lt"/>
              </a:rPr>
              <a:t>DbSet</a:t>
            </a:r>
            <a:endParaRPr lang="en-US" altLang="zh-TW" sz="28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en-US" altLang="zh-TW" sz="2000" dirty="0" smtClean="0">
                <a:latin typeface="+mn-lt"/>
              </a:rPr>
              <a:t>Entity</a:t>
            </a:r>
            <a:r>
              <a:rPr lang="zh-TW" altLang="en-US" sz="2000" dirty="0" smtClean="0">
                <a:latin typeface="+mn-lt"/>
              </a:rPr>
              <a:t>的集合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 smtClean="0">
                <a:latin typeface="+mn-lt"/>
              </a:rPr>
              <a:t>可對集合查詢以從</a:t>
            </a:r>
            <a:r>
              <a:rPr lang="en-US" altLang="zh-TW" sz="2000" dirty="0" smtClean="0">
                <a:latin typeface="+mn-lt"/>
              </a:rPr>
              <a:t>DB</a:t>
            </a:r>
            <a:r>
              <a:rPr lang="zh-TW" altLang="en-US" sz="2000" dirty="0" smtClean="0">
                <a:latin typeface="+mn-lt"/>
              </a:rPr>
              <a:t>撈取資料</a:t>
            </a:r>
            <a:endParaRPr lang="en-US" altLang="zh-TW" sz="2000" dirty="0" smtClean="0">
              <a:latin typeface="+mn-lt"/>
            </a:endParaRPr>
          </a:p>
          <a:p>
            <a:pPr lvl="1" indent="0">
              <a:buFontTx/>
              <a:buNone/>
              <a:defRPr/>
            </a:pPr>
            <a:r>
              <a:rPr lang="zh-TW" altLang="en-US" sz="2000" dirty="0">
                <a:latin typeface="+mn-lt"/>
              </a:rPr>
              <a:t>對集合的操作會</a:t>
            </a:r>
            <a:r>
              <a:rPr lang="zh-TW" altLang="en-US" sz="2000" dirty="0" smtClean="0">
                <a:latin typeface="+mn-lt"/>
              </a:rPr>
              <a:t>轉為</a:t>
            </a:r>
            <a:r>
              <a:rPr lang="en-US" altLang="zh-TW" sz="2000" dirty="0" smtClean="0">
                <a:latin typeface="+mn-lt"/>
              </a:rPr>
              <a:t>SQL</a:t>
            </a:r>
            <a:r>
              <a:rPr lang="zh-TW" altLang="en-US" sz="2000" dirty="0" smtClean="0">
                <a:latin typeface="+mn-lt"/>
              </a:rPr>
              <a:t>執行</a:t>
            </a:r>
            <a:endParaRPr lang="en-US" altLang="zh-TW" sz="2000" dirty="0" smtClean="0">
              <a:latin typeface="+mn-lt"/>
            </a:endParaRPr>
          </a:p>
        </p:txBody>
      </p:sp>
      <p:pic>
        <p:nvPicPr>
          <p:cNvPr id="10244" name="Picture 2" descr="http://www.entityframeworktutorial.net/images/EF5/persistance-fg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556978"/>
            <a:ext cx="3332162" cy="259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4" descr="http://www.entityframeworktutorial.net/images/EF5/persistance-fg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99542"/>
            <a:ext cx="3332162" cy="2475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3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847726" y="764998"/>
            <a:ext cx="7972425" cy="791980"/>
          </a:xfrm>
          <a:ln/>
        </p:spPr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550" y="1629986"/>
            <a:ext cx="7975600" cy="46074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TW" sz="2800" dirty="0" smtClean="0">
                <a:latin typeface="+mn-lt"/>
              </a:rPr>
              <a:t>Relationships</a:t>
            </a:r>
            <a:endParaRPr lang="en-US" altLang="zh-TW" sz="2400" dirty="0" smtClean="0">
              <a:latin typeface="+mn-lt"/>
            </a:endParaRPr>
          </a:p>
          <a:p>
            <a:pPr indent="-285750">
              <a:defRPr/>
            </a:pPr>
            <a:endParaRPr lang="en-US" altLang="zh-TW" sz="2400" dirty="0" smtClean="0">
              <a:latin typeface="+mn-lt"/>
            </a:endParaRPr>
          </a:p>
        </p:txBody>
      </p:sp>
      <p:pic>
        <p:nvPicPr>
          <p:cNvPr id="11268" name="Picture 2" descr="http://www.entityframeworktutorial.net/images/entityrelation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4" y="2667970"/>
            <a:ext cx="4060825" cy="2704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4" descr="http://www.entityframeworktutorial.net/images/entityrelation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9" y="2444184"/>
            <a:ext cx="4664075" cy="3091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文字方塊 1"/>
          <p:cNvSpPr txBox="1">
            <a:spLocks noChangeArrowheads="1"/>
          </p:cNvSpPr>
          <p:nvPr/>
        </p:nvSpPr>
        <p:spPr bwMode="auto">
          <a:xfrm>
            <a:off x="1287463" y="5688283"/>
            <a:ext cx="215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u="none">
                <a:latin typeface="Times New Roman" pitchFamily="18" charset="0"/>
                <a:ea typeface="新細明體" pitchFamily="18" charset="-120"/>
              </a:rPr>
              <a:t>DB schema</a:t>
            </a:r>
            <a:endParaRPr lang="zh-TW" altLang="en-US" u="none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71" name="文字方塊 6"/>
          <p:cNvSpPr txBox="1">
            <a:spLocks noChangeArrowheads="1"/>
          </p:cNvSpPr>
          <p:nvPr/>
        </p:nvSpPr>
        <p:spPr bwMode="auto">
          <a:xfrm>
            <a:off x="6011864" y="5688283"/>
            <a:ext cx="2160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u="none">
                <a:latin typeface="Times New Roman" pitchFamily="18" charset="0"/>
                <a:ea typeface="新細明體" pitchFamily="18" charset="-120"/>
              </a:rPr>
              <a:t>Model</a:t>
            </a:r>
            <a:endParaRPr lang="zh-TW" altLang="en-US" u="none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3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930</Words>
  <Application>Microsoft Office PowerPoint</Application>
  <PresentationFormat>如螢幕大小 (4:3)</PresentationFormat>
  <Paragraphs>230</Paragraphs>
  <Slides>24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訓練</vt:lpstr>
      <vt:lpstr>Entity Framework開發</vt:lpstr>
      <vt:lpstr>目 錄</vt:lpstr>
      <vt:lpstr>ORM</vt:lpstr>
      <vt:lpstr>ORM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泛型</vt:lpstr>
      <vt:lpstr>IEnumerable與IQueryable</vt:lpstr>
      <vt:lpstr>匿名型別</vt:lpstr>
      <vt:lpstr>delegate, Action與Func</vt:lpstr>
      <vt:lpstr>delegate, Action與Func</vt:lpstr>
      <vt:lpstr>delegate, Action與Func</vt:lpstr>
      <vt:lpstr>Linq及lambda語法</vt:lpstr>
      <vt:lpstr>Linq及lambda語法</vt:lpstr>
      <vt:lpstr>CRUD API</vt:lpstr>
      <vt:lpstr>AutoMapper</vt:lpstr>
      <vt:lpstr>Log4Net</vt:lpstr>
      <vt:lpstr>LogHelper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2015-02-25T13:50:36Z</dcterms:created>
  <dcterms:modified xsi:type="dcterms:W3CDTF">2015-03-08T13:14:23Z</dcterms:modified>
</cp:coreProperties>
</file>