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74" r:id="rId11"/>
    <p:sldId id="278" r:id="rId12"/>
    <p:sldId id="284" r:id="rId13"/>
    <p:sldId id="279" r:id="rId14"/>
    <p:sldId id="285" r:id="rId15"/>
    <p:sldId id="280" r:id="rId16"/>
    <p:sldId id="286" r:id="rId17"/>
    <p:sldId id="281" r:id="rId18"/>
    <p:sldId id="287" r:id="rId19"/>
    <p:sldId id="282" r:id="rId20"/>
    <p:sldId id="288" r:id="rId21"/>
    <p:sldId id="283" r:id="rId22"/>
    <p:sldId id="289" r:id="rId23"/>
    <p:sldId id="275" r:id="rId24"/>
    <p:sldId id="276" r:id="rId25"/>
    <p:sldId id="290" r:id="rId26"/>
    <p:sldId id="277" r:id="rId27"/>
    <p:sldId id="273" r:id="rId2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86207" autoAdjust="0"/>
  </p:normalViewPr>
  <p:slideViewPr>
    <p:cSldViewPr>
      <p:cViewPr varScale="1">
        <p:scale>
          <a:sx n="100" d="100"/>
          <a:sy n="100" d="100"/>
        </p:scale>
        <p:origin x="19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04" y="-96"/>
      </p:cViewPr>
      <p:guideLst>
        <p:guide orient="horz" pos="2931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61133-B6D3-4465-A6C8-3D8BB1E86C16}" type="datetimeFigureOut">
              <a:rPr lang="en-SG" smtClean="0"/>
              <a:pPr/>
              <a:t>6/7/2017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E976F-4E6E-411E-96D9-7DFA9FFC57BA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057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4" y="0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6A1FE-C69D-4CB0-9DE4-FC2FDBD41C6E}" type="datetimeFigureOut">
              <a:rPr lang="en-SG" smtClean="0"/>
              <a:pPr/>
              <a:t>6/7/2017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4" y="8839014"/>
            <a:ext cx="3041967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DE2AD-658D-4E11-AFAA-8DDC7E0546E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7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680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91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4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DE2AD-658D-4E11-AFAA-8DDC7E0546E0}" type="slidenum">
              <a:rPr lang="en-SG" smtClean="0"/>
              <a:pPr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82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916832"/>
            <a:ext cx="6552728" cy="864096"/>
          </a:xfrm>
          <a:effectLst>
            <a:outerShdw blurRad="800100" dist="1435100" dir="11820000" sx="129000" sy="129000" algn="ctr" rotWithShape="0">
              <a:schemeClr val="tx1">
                <a:alpha val="37000"/>
              </a:schemeClr>
            </a:outerShdw>
          </a:effectLst>
        </p:spPr>
        <p:txBody>
          <a:bodyPr anchor="ctr">
            <a:noAutofit/>
          </a:bodyPr>
          <a:lstStyle>
            <a:lvl1pPr algn="r">
              <a:defRPr sz="3200" b="1" i="0" baseline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63500" dist="63500" dir="2400000" algn="tl">
                    <a:srgbClr val="000000">
                      <a:alpha val="61000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780928"/>
            <a:ext cx="6552728" cy="504056"/>
          </a:xfrm>
        </p:spPr>
        <p:txBody>
          <a:bodyPr>
            <a:norm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44208" y="3284984"/>
            <a:ext cx="230425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None/>
              <a:defRPr sz="2000" i="0" kern="1200" spc="170" baseline="0"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微軟正黑體" pitchFamily="34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B9ED9CC-3102-42FF-95A9-3091577BFD6E}" type="datetime3">
              <a:rPr kumimoji="0" lang="en-US" altLang="zh-TW" sz="1400" b="0" i="0" u="none" strike="noStrike" kern="1200" cap="none" spc="17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6 July 2017</a:t>
            </a:fld>
            <a:endParaRPr kumimoji="0" lang="zh-TW" altLang="en-US" sz="1400" b="0" i="0" u="none" strike="noStrike" kern="1200" cap="none" spc="170" normalizeH="0" baseline="0" noProof="0" dirty="0">
              <a:ln>
                <a:noFill/>
              </a:ln>
              <a:solidFill>
                <a:srgbClr val="FFFFFF"/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96944" cy="4536504"/>
          </a:xfrm>
        </p:spPr>
        <p:txBody>
          <a:bodyPr/>
          <a:lstStyle>
            <a:lvl1pPr>
              <a:defRPr sz="2800">
                <a:solidFill>
                  <a:srgbClr val="0E68BE"/>
                </a:solidFill>
              </a:defRPr>
            </a:lvl1pPr>
            <a:lvl2pPr>
              <a:spcBef>
                <a:spcPts val="600"/>
              </a:spcBef>
              <a:defRPr sz="22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7704856" cy="1008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536" y="1809750"/>
            <a:ext cx="4176464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sz="2400" b="1" baseline="0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16016" y="1809750"/>
            <a:ext cx="4185791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sz="2400" b="1">
                <a:solidFill>
                  <a:srgbClr val="0E68BE"/>
                </a:solidFill>
              </a:defRPr>
            </a:lvl1pPr>
            <a:lvl2pPr eaLnBrk="1" latinLnBrk="0" hangingPunct="1">
              <a:buNone/>
              <a:defRPr kumimoji="0" sz="2000" b="1"/>
            </a:lvl2pPr>
            <a:lvl3pPr eaLnBrk="1" latinLnBrk="0" hangingPunct="1">
              <a:buNone/>
              <a:defRPr kumimoji="0" sz="1800" b="1"/>
            </a:lvl3pPr>
            <a:lvl4pPr eaLnBrk="1" latinLnBrk="0" hangingPunct="1">
              <a:buNone/>
              <a:defRPr kumimoji="0" sz="1600" b="1"/>
            </a:lvl4pPr>
            <a:lvl5pPr eaLnBrk="1" latinLnBrk="0" hangingPunct="1">
              <a:buNone/>
              <a:defRPr kumimoji="0" sz="1600" b="1"/>
            </a:lvl5pPr>
            <a:extLst/>
          </a:lstStyle>
          <a:p>
            <a:pPr lvl="0" eaLnBrk="1" latinLnBrk="1" hangingPunct="1"/>
            <a:r>
              <a:rPr lang="en-US" dirty="0" smtClean="0"/>
              <a:t>Insert section header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395536" y="2459037"/>
            <a:ext cx="4176464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16" y="2459037"/>
            <a:ext cx="4185791" cy="3778275"/>
          </a:xfrm>
        </p:spPr>
        <p:txBody>
          <a:bodyPr/>
          <a:lstStyle>
            <a:lvl1pPr eaLnBrk="1" latinLnBrk="0" hangingPunct="1">
              <a:defRPr kumimoji="0" sz="2200">
                <a:solidFill>
                  <a:schemeClr val="bg2">
                    <a:lumMod val="10000"/>
                  </a:schemeClr>
                </a:solidFill>
              </a:defRPr>
            </a:lvl1pPr>
            <a:lvl2pPr eaLnBrk="1" latinLnBrk="0" hangingPunct="1">
              <a:defRPr kumimoji="0" sz="2000">
                <a:solidFill>
                  <a:schemeClr val="accent1">
                    <a:lumMod val="50000"/>
                  </a:schemeClr>
                </a:solidFill>
              </a:defRPr>
            </a:lvl2pPr>
            <a:lvl3pPr eaLnBrk="1" latinLnBrk="0" hangingPunct="1">
              <a:defRPr kumimoji="0" sz="1800">
                <a:solidFill>
                  <a:schemeClr val="accent1">
                    <a:lumMod val="75000"/>
                  </a:schemeClr>
                </a:solidFill>
              </a:defRPr>
            </a:lvl3pPr>
            <a:lvl4pPr eaLnBrk="1" latinLnBrk="0" hangingPunct="1">
              <a:defRPr kumimoji="0" sz="1600"/>
            </a:lvl4pPr>
            <a:lvl5pPr eaLnBrk="1" latinLnBrk="0" hangingPunct="1">
              <a:defRPr kumimoji="0" sz="1600"/>
            </a:lvl5pPr>
            <a:extLst/>
          </a:lstStyle>
          <a:p>
            <a:pPr lvl="0" eaLnBrk="1" latinLnBrk="1" hangingPunct="1"/>
            <a:r>
              <a:rPr lang="en-US" dirty="0" smtClean="0"/>
              <a:t>First level</a:t>
            </a:r>
          </a:p>
          <a:p>
            <a:pPr lvl="1" eaLnBrk="1" latinLnBrk="1" hangingPunct="1"/>
            <a:r>
              <a:rPr lang="en-US" dirty="0" smtClean="0"/>
              <a:t>Second level</a:t>
            </a:r>
          </a:p>
          <a:p>
            <a:pPr lvl="2" eaLnBrk="1" latinLnBrk="1" hangingPunct="1"/>
            <a:r>
              <a:rPr lang="en-US" dirty="0" smtClean="0"/>
              <a:t>Third level</a:t>
            </a:r>
          </a:p>
          <a:p>
            <a:pPr lvl="3" eaLnBrk="1" latinLnBrk="1" hangingPunct="1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,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51248"/>
            <a:ext cx="8435280" cy="609600"/>
          </a:xfrm>
        </p:spPr>
        <p:txBody>
          <a:bodyPr>
            <a:normAutofit fontScale="90000"/>
          </a:bodyPr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435280" cy="4073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SG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78768"/>
            <a:ext cx="7355160" cy="7620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/>
            </a:lvl1pPr>
          </a:lstStyle>
          <a:p>
            <a:r>
              <a:rPr lang="en-US" dirty="0" smtClean="0"/>
              <a:t>Click to add summary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2376264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0091C4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6150" y="6448251"/>
            <a:ext cx="909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baseline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10C5BFAA-08B7-4FF3-BAC3-29E16FBD8709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400" b="1" kern="1200" baseline="0">
          <a:solidFill>
            <a:schemeClr val="tx2"/>
          </a:solidFill>
          <a:effectLst/>
          <a:latin typeface="Trebuchet MS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spcAft>
          <a:spcPts val="600"/>
        </a:spcAft>
        <a:buFont typeface="Arial" pitchFamily="34" charset="0"/>
        <a:buChar char="•"/>
        <a:defRPr sz="2800" b="1" kern="1200" baseline="0">
          <a:solidFill>
            <a:srgbClr val="0E68BE"/>
          </a:solidFill>
          <a:latin typeface="Trebuchet MS" pitchFamily="34" charset="0"/>
          <a:ea typeface="微軟正黑體" pitchFamily="34" charset="-120"/>
          <a:cs typeface="+mn-cs"/>
        </a:defRPr>
      </a:lvl1pPr>
      <a:lvl2pPr marL="676275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2200" kern="1200" baseline="0">
          <a:solidFill>
            <a:schemeClr val="tx1">
              <a:lumMod val="85000"/>
              <a:lumOff val="15000"/>
            </a:schemeClr>
          </a:solidFill>
          <a:latin typeface="Trebuchet MS" pitchFamily="34" charset="0"/>
          <a:ea typeface="微軟正黑體" pitchFamily="34" charset="-120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lang="en-US" altLang="zh-TW" sz="2000" kern="1200" baseline="0" dirty="0" smtClean="0">
          <a:solidFill>
            <a:schemeClr val="bg2">
              <a:lumMod val="50000"/>
            </a:schemeClr>
          </a:solidFill>
          <a:latin typeface="Trebuchet MS" pitchFamily="34" charset="0"/>
          <a:ea typeface="微軟正黑體" pitchFamily="34" charset="-120"/>
          <a:cs typeface="+mn-cs"/>
        </a:defRPr>
      </a:lvl3pPr>
      <a:lvl4pPr marL="1228725" indent="-22860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Char char="•"/>
        <a:defRPr sz="1800" kern="1200" baseline="0">
          <a:solidFill>
            <a:srgbClr val="028CD9"/>
          </a:solidFill>
          <a:latin typeface="Trebuchet MS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>
              <a:lumMod val="85000"/>
              <a:lumOff val="15000"/>
            </a:schemeClr>
          </a:solidFill>
          <a:latin typeface="Myriad Pro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OOP#1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 - Single </a:t>
            </a:r>
            <a:r>
              <a:rPr lang="en-US" altLang="zh-TW" dirty="0"/>
              <a:t>Responsibility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O - Open </a:t>
            </a:r>
            <a:r>
              <a:rPr lang="en-US" altLang="zh-TW" dirty="0"/>
              <a:t>Closed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</a:t>
            </a:r>
            <a:r>
              <a:rPr lang="en-US" altLang="zh-TW" dirty="0" err="1" smtClean="0"/>
              <a:t>Liskov</a:t>
            </a:r>
            <a:r>
              <a:rPr lang="en-US" altLang="zh-TW" dirty="0" smtClean="0"/>
              <a:t> </a:t>
            </a:r>
            <a:r>
              <a:rPr lang="en-US" altLang="zh-TW" dirty="0"/>
              <a:t>Substitution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L - Least </a:t>
            </a:r>
            <a:r>
              <a:rPr lang="en-US" altLang="zh-TW" dirty="0"/>
              <a:t>Knowledge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I - Interface </a:t>
            </a:r>
            <a:r>
              <a:rPr lang="en-US" altLang="zh-TW" dirty="0"/>
              <a:t>Segregation </a:t>
            </a:r>
            <a:r>
              <a:rPr lang="en-US" altLang="zh-TW" dirty="0" smtClean="0"/>
              <a:t>Principle</a:t>
            </a:r>
          </a:p>
          <a:p>
            <a:r>
              <a:rPr lang="en-US" altLang="zh-TW" dirty="0" smtClean="0"/>
              <a:t>D - Dependency </a:t>
            </a:r>
            <a:r>
              <a:rPr lang="en-US" altLang="zh-TW" dirty="0"/>
              <a:t>Inversion Principle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A </a:t>
            </a:r>
            <a:r>
              <a:rPr lang="en-US" altLang="zh-TW" dirty="0"/>
              <a:t>class should have only a single </a:t>
            </a:r>
            <a:r>
              <a:rPr lang="en-US" altLang="zh-TW" dirty="0" smtClean="0"/>
              <a:t>responsibility.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 descr="C:\Users\bagamoon\Desktop\the-single-responsibility-principle-5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71637"/>
            <a:ext cx="4236613" cy="25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agamoon\Desktop\army-2185_6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3729488" cy="248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5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 </a:t>
            </a:r>
            <a:r>
              <a:rPr lang="en-US" altLang="zh-TW" dirty="0" smtClean="0"/>
              <a:t>Responsibility 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Easy to understand and maintain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Reusable modules</a:t>
            </a:r>
          </a:p>
          <a:p>
            <a:pPr marL="390525" lvl="1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Define the responsibility of each class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Extract </a:t>
            </a:r>
            <a:r>
              <a:rPr lang="en-US" altLang="zh-TW" dirty="0"/>
              <a:t>similar </a:t>
            </a:r>
            <a:r>
              <a:rPr lang="en-US" altLang="zh-TW" dirty="0" smtClean="0"/>
              <a:t>responsibility logic</a:t>
            </a:r>
          </a:p>
        </p:txBody>
      </p:sp>
    </p:spTree>
    <p:extLst>
      <p:ext uri="{BB962C8B-B14F-4D97-AF65-F5344CB8AC3E}">
        <p14:creationId xmlns:p14="http://schemas.microsoft.com/office/powerpoint/2010/main" val="160563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Open </a:t>
            </a:r>
            <a:r>
              <a:rPr lang="en-US" altLang="zh-TW" dirty="0"/>
              <a:t>for extension, </a:t>
            </a:r>
            <a:r>
              <a:rPr lang="en-US" altLang="zh-TW" dirty="0" smtClean="0"/>
              <a:t>closed </a:t>
            </a:r>
            <a:r>
              <a:rPr lang="en-US" altLang="zh-TW" dirty="0"/>
              <a:t>for </a:t>
            </a:r>
            <a:r>
              <a:rPr lang="en-US" altLang="zh-TW" dirty="0" smtClean="0"/>
              <a:t>modification.</a:t>
            </a:r>
          </a:p>
          <a:p>
            <a:pPr lvl="1"/>
            <a:endParaRPr lang="en-US" altLang="zh-TW" dirty="0" smtClean="0"/>
          </a:p>
          <a:p>
            <a:pPr marL="390525" lvl="1" indent="0">
              <a:buNone/>
            </a:pPr>
            <a:endParaRPr lang="zh-TW" altLang="en-US" dirty="0"/>
          </a:p>
        </p:txBody>
      </p:sp>
      <p:pic>
        <p:nvPicPr>
          <p:cNvPr id="2052" name="Picture 4" descr="C:\Users\bagamoon\Desktop\B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0"/>
            <a:ext cx="3780840" cy="26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agamoon\Desktop\2511343_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13794"/>
            <a:ext cx="3475112" cy="34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2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Closed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Easy to </a:t>
            </a:r>
            <a:r>
              <a:rPr lang="en-US" altLang="zh-TW" dirty="0" smtClean="0"/>
              <a:t>extend new feature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Isolate </a:t>
            </a:r>
            <a:r>
              <a:rPr lang="en-US" altLang="zh-TW" dirty="0"/>
              <a:t>the changes from </a:t>
            </a:r>
            <a:r>
              <a:rPr lang="en-US" altLang="zh-TW" dirty="0" smtClean="0"/>
              <a:t>unrelated parts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 smtClean="0"/>
              <a:t>Abstract a group </a:t>
            </a:r>
            <a:r>
              <a:rPr lang="en-US" altLang="zh-TW" dirty="0"/>
              <a:t>of </a:t>
            </a:r>
            <a:r>
              <a:rPr lang="en-US" altLang="zh-TW" dirty="0" smtClean="0"/>
              <a:t>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 smtClean="0"/>
              <a:t>Depend on abstractions</a:t>
            </a:r>
          </a:p>
          <a:p>
            <a:pPr marL="847725" lvl="1" indent="-4572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4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Objects </a:t>
            </a:r>
            <a:r>
              <a:rPr lang="en-US" altLang="zh-TW" dirty="0"/>
              <a:t>in a program should be replaceable with instances of their subtypes without altering the correctness of that </a:t>
            </a:r>
            <a:r>
              <a:rPr lang="en-US" altLang="zh-TW" dirty="0" smtClean="0"/>
              <a:t>program.</a:t>
            </a:r>
          </a:p>
          <a:p>
            <a:pPr lvl="1"/>
            <a:endParaRPr lang="en-US" altLang="zh-TW" dirty="0" smtClean="0"/>
          </a:p>
        </p:txBody>
      </p:sp>
      <p:pic>
        <p:nvPicPr>
          <p:cNvPr id="3074" name="Picture 2" descr="C:\Users\bagamoon\Desktop\LiskovSubtitutionPrinciple_52BB51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43402"/>
            <a:ext cx="3849608" cy="307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agamoon\Desktop\92478009-muzzle-different-breeds-of-dog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2976"/>
            <a:ext cx="3302156" cy="33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Liskov</a:t>
            </a:r>
            <a:r>
              <a:rPr lang="en-US" altLang="zh-TW" dirty="0"/>
              <a:t> Substitution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Meet the client side’s expectation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Use inheritance carefully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Distinguish is-a and has-a relationship</a:t>
            </a:r>
            <a:endParaRPr lang="en-US" altLang="zh-TW" dirty="0"/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947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have only limited knowledge about other units: only units "closely" related to the current unit.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 smtClean="0"/>
              <a:t>Each </a:t>
            </a:r>
            <a:r>
              <a:rPr lang="en-US" altLang="zh-TW" sz="2100" dirty="0"/>
              <a:t>unit should only talk to its friends; don't talk to strangers.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sz="2100" dirty="0"/>
              <a:t>Only talk to your immediate friends</a:t>
            </a:r>
            <a:r>
              <a:rPr lang="en-US" altLang="zh-TW" sz="2100" dirty="0" smtClean="0"/>
              <a:t>.</a:t>
            </a:r>
          </a:p>
          <a:p>
            <a:pPr lvl="1"/>
            <a:endParaRPr lang="en-US" altLang="zh-TW" dirty="0" smtClean="0"/>
          </a:p>
        </p:txBody>
      </p:sp>
      <p:pic>
        <p:nvPicPr>
          <p:cNvPr id="4098" name="Picture 2" descr="C:\Users\bagamoon\Desktop\main-qimg-15abbf688acdf2136a9ddf9577cf7866-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0932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agamoon\Desktop\2164999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95" y="4293096"/>
            <a:ext cx="3877938" cy="229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Knowledge Principle </a:t>
            </a:r>
            <a:r>
              <a:rPr lang="en-US" altLang="zh-TW" dirty="0" smtClean="0"/>
              <a:t>(aka Law </a:t>
            </a:r>
            <a:r>
              <a:rPr lang="en-US" altLang="zh-TW" dirty="0"/>
              <a:t>of </a:t>
            </a:r>
            <a:r>
              <a:rPr lang="en-US" altLang="zh-TW" dirty="0" smtClean="0"/>
              <a:t>Demeter)</a:t>
            </a:r>
            <a:endParaRPr lang="en-US" altLang="zh-TW" dirty="0"/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</a:t>
            </a:r>
            <a:r>
              <a:rPr lang="en-US" altLang="zh-TW" dirty="0" smtClean="0"/>
              <a:t>coupling</a:t>
            </a:r>
          </a:p>
          <a:p>
            <a:pPr marL="847725" lvl="1" indent="-457200">
              <a:buFont typeface="+mj-lt"/>
              <a:buAutoNum type="arabicPeriod"/>
            </a:pPr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Don’t make property public or return objects which are unnecessary to </a:t>
            </a:r>
            <a:r>
              <a:rPr lang="en-US" altLang="zh-TW" dirty="0"/>
              <a:t>client </a:t>
            </a:r>
            <a:r>
              <a:rPr lang="en-US" altLang="zh-TW" dirty="0" smtClean="0"/>
              <a:t>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something only when you have to</a:t>
            </a:r>
          </a:p>
        </p:txBody>
      </p:sp>
    </p:spTree>
    <p:extLst>
      <p:ext uri="{BB962C8B-B14F-4D97-AF65-F5344CB8AC3E}">
        <p14:creationId xmlns:p14="http://schemas.microsoft.com/office/powerpoint/2010/main" val="19284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marL="390525" lvl="1" indent="0">
              <a:buNone/>
            </a:pPr>
            <a:r>
              <a:rPr lang="en-US" altLang="zh-TW" dirty="0" smtClean="0"/>
              <a:t>Many </a:t>
            </a:r>
            <a:r>
              <a:rPr lang="en-US" altLang="zh-TW" dirty="0"/>
              <a:t>client-specific interfaces are better than one general-purpose </a:t>
            </a:r>
            <a:r>
              <a:rPr lang="en-US" altLang="zh-TW" dirty="0" smtClean="0"/>
              <a:t>interface.</a:t>
            </a:r>
          </a:p>
          <a:p>
            <a:pPr lvl="1"/>
            <a:endParaRPr lang="en-US" altLang="zh-TW" dirty="0" smtClean="0"/>
          </a:p>
        </p:txBody>
      </p:sp>
      <p:pic>
        <p:nvPicPr>
          <p:cNvPr id="6148" name="Picture 4" descr="C:\Users\bagamoon\Desktop\spot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50664"/>
            <a:ext cx="3020703" cy="353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bagamoon\Desktop\Kids_mode_ipad-landsca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584" y="3240495"/>
            <a:ext cx="4062232" cy="30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2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Class &amp; Object</a:t>
            </a:r>
          </a:p>
          <a:p>
            <a:r>
              <a:rPr lang="en-US" dirty="0" smtClean="0"/>
              <a:t>Static Class</a:t>
            </a:r>
          </a:p>
          <a:p>
            <a:r>
              <a:rPr lang="en-US" dirty="0" smtClean="0"/>
              <a:t>Three principle</a:t>
            </a:r>
          </a:p>
          <a:p>
            <a:r>
              <a:rPr lang="en-US" dirty="0" smtClean="0"/>
              <a:t>Modifier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SOLID</a:t>
            </a:r>
          </a:p>
          <a:p>
            <a:r>
              <a:rPr lang="en-US" dirty="0" err="1" smtClean="0"/>
              <a:t>IoC</a:t>
            </a:r>
            <a:r>
              <a:rPr lang="en-US" dirty="0"/>
              <a:t> - Inversion of Control</a:t>
            </a:r>
            <a:endParaRPr lang="en-US" dirty="0" smtClean="0"/>
          </a:p>
          <a:p>
            <a:r>
              <a:rPr lang="en-US" dirty="0" smtClean="0"/>
              <a:t>Composite </a:t>
            </a:r>
            <a:r>
              <a:rPr lang="en-US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Inheritance</a:t>
            </a:r>
          </a:p>
          <a:p>
            <a:r>
              <a:rPr lang="en-US" dirty="0" smtClean="0"/>
              <a:t>Trade-off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7170" name="AutoShape 2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Image result for compliance polic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Segregation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Reduce unnecessary coupling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/>
              <a:t>Split specific </a:t>
            </a:r>
            <a:r>
              <a:rPr lang="en-US" altLang="zh-TW" dirty="0" smtClean="0"/>
              <a:t>interface for specific client side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Use wrapper for third party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1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High-level </a:t>
            </a:r>
            <a:r>
              <a:rPr lang="en-US" altLang="zh-TW" dirty="0"/>
              <a:t>modules should not depend on low-level modules. Both should depend on </a:t>
            </a:r>
            <a:r>
              <a:rPr lang="en-US" altLang="zh-TW" dirty="0" smtClean="0"/>
              <a:t>abstractions.</a:t>
            </a:r>
            <a:endParaRPr lang="en-US" altLang="zh-TW" dirty="0"/>
          </a:p>
          <a:p>
            <a:pPr marL="847725" lvl="1" indent="-457200">
              <a:buFont typeface="+mj-lt"/>
              <a:buAutoNum type="arabicParenR"/>
            </a:pPr>
            <a:r>
              <a:rPr lang="en-US" altLang="zh-TW" dirty="0" smtClean="0"/>
              <a:t>Abstractions </a:t>
            </a:r>
            <a:r>
              <a:rPr lang="en-US" altLang="zh-TW" dirty="0"/>
              <a:t>should not depend on details. Details should depend on </a:t>
            </a:r>
            <a:r>
              <a:rPr lang="en-US" altLang="zh-TW" dirty="0" smtClean="0"/>
              <a:t>abstractions.</a:t>
            </a:r>
          </a:p>
        </p:txBody>
      </p:sp>
      <p:pic>
        <p:nvPicPr>
          <p:cNvPr id="5122" name="Picture 2" descr="C:\Users\bagamoon\Desktop\us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42419"/>
            <a:ext cx="2941513" cy="294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agamoon\Desktop\焊接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34659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1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Dependency Inversion </a:t>
            </a:r>
            <a:r>
              <a:rPr lang="en-US" altLang="zh-TW" dirty="0" smtClean="0"/>
              <a:t>Principle</a:t>
            </a:r>
          </a:p>
          <a:p>
            <a:pPr lvl="1"/>
            <a:r>
              <a:rPr lang="en-US" altLang="zh-TW" dirty="0" smtClean="0"/>
              <a:t>Why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Remove </a:t>
            </a:r>
            <a:r>
              <a:rPr lang="en-US" altLang="zh-TW" dirty="0"/>
              <a:t>direct dependency </a:t>
            </a:r>
            <a:r>
              <a:rPr lang="en-US" altLang="zh-TW" dirty="0" smtClean="0"/>
              <a:t>interface</a:t>
            </a:r>
          </a:p>
          <a:p>
            <a:pPr marL="847725" lvl="1" indent="-457200">
              <a:buFont typeface="+mj-lt"/>
              <a:buAutoNum type="arabicPeriod"/>
            </a:pPr>
            <a:r>
              <a:rPr lang="en-US" altLang="zh-TW" dirty="0" smtClean="0"/>
              <a:t>Reduce impact of client side when API modify logic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How</a:t>
            </a:r>
          </a:p>
          <a:p>
            <a:pPr marL="847725" lvl="1" indent="-457200">
              <a:buAutoNum type="arabicPeriod"/>
            </a:pPr>
            <a:r>
              <a:rPr lang="en-US" altLang="zh-TW" dirty="0"/>
              <a:t>Abstract a group of similar methods</a:t>
            </a:r>
          </a:p>
          <a:p>
            <a:pPr marL="847725" lvl="1" indent="-457200">
              <a:buFont typeface="Arial" pitchFamily="34" charset="0"/>
              <a:buAutoNum type="arabicPeriod"/>
            </a:pPr>
            <a:r>
              <a:rPr lang="en-US" altLang="zh-TW" dirty="0"/>
              <a:t>Depend on abstractions</a:t>
            </a:r>
          </a:p>
        </p:txBody>
      </p:sp>
    </p:spTree>
    <p:extLst>
      <p:ext uri="{BB962C8B-B14F-4D97-AF65-F5344CB8AC3E}">
        <p14:creationId xmlns:p14="http://schemas.microsoft.com/office/powerpoint/2010/main" val="20817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IoC</a:t>
            </a:r>
            <a:r>
              <a:rPr lang="en-US" altLang="zh-TW" dirty="0"/>
              <a:t> - Inversion of Control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Dependency Injection</a:t>
            </a:r>
          </a:p>
          <a:p>
            <a:pPr lvl="1"/>
            <a:r>
              <a:rPr lang="en-US" altLang="zh-TW" dirty="0" smtClean="0"/>
              <a:t>Setter</a:t>
            </a:r>
          </a:p>
          <a:p>
            <a:pPr lvl="1"/>
            <a:r>
              <a:rPr lang="en-US" altLang="zh-TW" dirty="0" smtClean="0"/>
              <a:t>Constructor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Pros and Cons</a:t>
            </a:r>
          </a:p>
          <a:p>
            <a:pPr lvl="1"/>
            <a:r>
              <a:rPr lang="en-US" altLang="zh-TW" dirty="0"/>
              <a:t>How to ensure dependencies </a:t>
            </a:r>
            <a:r>
              <a:rPr lang="en-US" altLang="zh-TW" dirty="0" smtClean="0"/>
              <a:t>are injected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 smtClean="0"/>
              <a:t>How many dependencies need to inject?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40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u="sng" dirty="0" smtClean="0"/>
              <a:t>Aggregate</a:t>
            </a:r>
          </a:p>
          <a:p>
            <a:pPr lvl="1"/>
            <a:r>
              <a:rPr lang="en-US" altLang="zh-TW" dirty="0" smtClean="0"/>
              <a:t>A has a B</a:t>
            </a:r>
          </a:p>
          <a:p>
            <a:pPr lvl="1"/>
            <a:r>
              <a:rPr lang="en-US" altLang="zh-TW" dirty="0" smtClean="0"/>
              <a:t>Classroom has a teacher and students</a:t>
            </a:r>
          </a:p>
          <a:p>
            <a:pPr lvl="1"/>
            <a:endParaRPr lang="en-US" altLang="zh-TW" dirty="0" smtClean="0"/>
          </a:p>
          <a:p>
            <a:r>
              <a:rPr lang="en-US" altLang="zh-TW" u="sng" dirty="0" smtClean="0"/>
              <a:t>Composite </a:t>
            </a:r>
          </a:p>
          <a:p>
            <a:pPr lvl="1"/>
            <a:r>
              <a:rPr lang="en-US" altLang="zh-TW" dirty="0" smtClean="0"/>
              <a:t>A contains a B (same life circle)</a:t>
            </a:r>
          </a:p>
          <a:p>
            <a:pPr lvl="1"/>
            <a:r>
              <a:rPr lang="en-US" altLang="zh-TW" dirty="0" smtClean="0"/>
              <a:t>Bird has two wings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Inheritance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is a B</a:t>
            </a:r>
          </a:p>
          <a:p>
            <a:pPr lvl="1"/>
            <a:r>
              <a:rPr lang="en-US" altLang="zh-TW" dirty="0" smtClean="0"/>
              <a:t>Monkey is an animal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426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Composite </a:t>
            </a:r>
            <a:r>
              <a:rPr lang="en-US" altLang="zh-TW" dirty="0" err="1"/>
              <a:t>vs</a:t>
            </a:r>
            <a:r>
              <a:rPr lang="en-US" altLang="zh-TW" dirty="0"/>
              <a:t> Inheritance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92728"/>
              </p:ext>
            </p:extLst>
          </p:nvPr>
        </p:nvGraphicFramePr>
        <p:xfrm>
          <a:off x="395536" y="1412776"/>
          <a:ext cx="7921127" cy="518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51"/>
                <a:gridCol w="3384376"/>
                <a:gridCol w="3600400"/>
              </a:tblGrid>
              <a:tr h="656392"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Composite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Inheritance</a:t>
                      </a:r>
                      <a:endParaRPr lang="zh-TW" altLang="en-US" sz="2800" dirty="0"/>
                    </a:p>
                  </a:txBody>
                  <a:tcPr/>
                </a:tc>
              </a:tr>
              <a:tr h="1939783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Pros</a:t>
                      </a:r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Keeps encapsulation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Low coupling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Better </a:t>
                      </a:r>
                      <a:r>
                        <a:rPr lang="en-SG" altLang="zh-TW" sz="1800" dirty="0" smtClean="0"/>
                        <a:t>scalability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SG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SG" altLang="zh-TW" sz="1800" dirty="0" smtClean="0"/>
                        <a:t>Support dynamic dependency binding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 class obtains signature automatically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Easy to create instances of sub class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2000" dirty="0"/>
                    </a:p>
                  </a:txBody>
                  <a:tcPr/>
                </a:tc>
              </a:tr>
              <a:tr h="1939783">
                <a:tc>
                  <a:txBody>
                    <a:bodyPr/>
                    <a:lstStyle/>
                    <a:p>
                      <a:r>
                        <a:rPr lang="en-US" altLang="zh-TW" sz="2700" dirty="0" smtClean="0"/>
                        <a:t>Cons</a:t>
                      </a:r>
                      <a:endParaRPr lang="zh-TW" altLang="en-US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Cannot obtain signature automatically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kumimoji="0" lang="en-US" altLang="zh-TW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F2F2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F2F2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Need to create sets of instances of interface</a:t>
                      </a:r>
                    </a:p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Breaks encapsulation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High coupling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800" dirty="0" smtClean="0"/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zh-TW" sz="1800" dirty="0" smtClean="0"/>
                        <a:t>Hard to control relationships and complexity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Reusability</a:t>
            </a:r>
            <a:endParaRPr lang="en-SG" dirty="0"/>
          </a:p>
          <a:p>
            <a:r>
              <a:rPr lang="en-SG" dirty="0" smtClean="0"/>
              <a:t>Scalability</a:t>
            </a:r>
          </a:p>
          <a:p>
            <a:r>
              <a:rPr lang="en-SG" dirty="0" smtClean="0"/>
              <a:t>Readability</a:t>
            </a:r>
            <a:endParaRPr lang="en-SG" dirty="0"/>
          </a:p>
          <a:p>
            <a:r>
              <a:rPr lang="en-SG" dirty="0" smtClean="0"/>
              <a:t>Testability</a:t>
            </a:r>
          </a:p>
          <a:p>
            <a:r>
              <a:rPr lang="en-SG" altLang="zh-TW" dirty="0"/>
              <a:t>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3929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Object is a instance of a class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dirty="0" smtClean="0"/>
              <a:t>Class is like a blueprint</a:t>
            </a:r>
          </a:p>
          <a:p>
            <a:pPr lvl="1"/>
            <a:r>
              <a:rPr lang="en-US" dirty="0" smtClean="0"/>
              <a:t>Object is what actually </a:t>
            </a:r>
            <a:r>
              <a:rPr lang="en-US" dirty="0"/>
              <a:t>allocated </a:t>
            </a:r>
            <a:r>
              <a:rPr lang="en-US" dirty="0" smtClean="0"/>
              <a:t>in the memory</a:t>
            </a:r>
            <a:endParaRPr lang="en-US" dirty="0"/>
          </a:p>
        </p:txBody>
      </p:sp>
      <p:pic>
        <p:nvPicPr>
          <p:cNvPr id="6" name="Picture 2" descr="Image result for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25577"/>
            <a:ext cx="3792600" cy="246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自由女神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563" y="3235196"/>
            <a:ext cx="2436359" cy="324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33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They only contain static members.</a:t>
            </a:r>
          </a:p>
          <a:p>
            <a:r>
              <a:rPr lang="en-US" b="0" dirty="0"/>
              <a:t>They cannot be instantiated.</a:t>
            </a:r>
          </a:p>
          <a:p>
            <a:r>
              <a:rPr lang="en-US" b="0" dirty="0"/>
              <a:t>They are sealed.</a:t>
            </a:r>
          </a:p>
          <a:p>
            <a:r>
              <a:rPr lang="en-US" b="0" dirty="0"/>
              <a:t>They cannot </a:t>
            </a:r>
            <a:r>
              <a:rPr lang="en-US" b="0" dirty="0" smtClean="0"/>
              <a:t>contain</a:t>
            </a:r>
            <a:r>
              <a:rPr lang="en-US" dirty="0" smtClean="0"/>
              <a:t> Instance Constructor</a:t>
            </a:r>
          </a:p>
          <a:p>
            <a:pPr marL="0" indent="0">
              <a:buNone/>
            </a:pPr>
            <a:endParaRPr lang="en-US" sz="1600" b="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600" b="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1600" b="0" dirty="0" smtClean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sz="1600" b="0" dirty="0" smtClean="0">
                <a:solidFill>
                  <a:schemeClr val="bg2">
                    <a:lumMod val="90000"/>
                  </a:schemeClr>
                </a:solidFill>
              </a:rPr>
              <a:t>	https</a:t>
            </a:r>
            <a:r>
              <a:rPr lang="en-US" sz="1600" b="0" dirty="0">
                <a:solidFill>
                  <a:schemeClr val="bg2">
                    <a:lumMod val="90000"/>
                  </a:schemeClr>
                </a:solidFill>
              </a:rPr>
              <a:t>://msdn.microsoft.com/en-us/library/79b3xss3(v=vs.80).aspx</a:t>
            </a:r>
            <a:endParaRPr lang="en-US" sz="1600" b="0" dirty="0" smtClean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5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Hiding </a:t>
            </a:r>
            <a:r>
              <a:rPr lang="en-US" altLang="zh-TW" dirty="0" err="1" smtClean="0"/>
              <a:t>informations</a:t>
            </a:r>
            <a:r>
              <a:rPr lang="en-US" altLang="zh-TW" dirty="0" smtClean="0"/>
              <a:t> from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reduce duplicate code.</a:t>
            </a:r>
          </a:p>
          <a:p>
            <a:r>
              <a:rPr lang="en-US" dirty="0" smtClean="0"/>
              <a:t>Make a “Is-A”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duplicate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8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 smtClean="0"/>
              <a:t>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 smtClean="0"/>
              <a:t>Private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 smtClean="0"/>
              <a:t>Internal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 smtClean="0"/>
              <a:t>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6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https://docs.microsoft.com/en-us/dotnet/csharp/language-reference/keywords/modifiers</a:t>
            </a:r>
          </a:p>
        </p:txBody>
      </p:sp>
    </p:spTree>
    <p:extLst>
      <p:ext uri="{BB962C8B-B14F-4D97-AF65-F5344CB8AC3E}">
        <p14:creationId xmlns:p14="http://schemas.microsoft.com/office/powerpoint/2010/main" val="279750378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 - Gray style">
  <a:themeElements>
    <a:clrScheme name="ppt color">
      <a:dk1>
        <a:srgbClr val="2F2F2F"/>
      </a:dk1>
      <a:lt1>
        <a:srgbClr val="F2F2F2"/>
      </a:lt1>
      <a:dk2>
        <a:srgbClr val="434343"/>
      </a:dk2>
      <a:lt2>
        <a:srgbClr val="EAEAE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0091FE"/>
      </a:folHlink>
    </a:clrScheme>
    <a:fontScheme name="ppt fonts">
      <a:majorFont>
        <a:latin typeface="Myriad Pro"/>
        <a:ea typeface="微軟正黑體"/>
        <a:cs typeface=""/>
      </a:majorFont>
      <a:minorFont>
        <a:latin typeface="Myriad Pro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GMOF-PowerPoint Template-v2.0-20130628</Template>
  <TotalTime>6270</TotalTime>
  <Words>556</Words>
  <Application>Microsoft Office PowerPoint</Application>
  <PresentationFormat>On-screen Show (4:3)</PresentationFormat>
  <Paragraphs>172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Myriad Pro</vt:lpstr>
      <vt:lpstr>微軟正黑體</vt:lpstr>
      <vt:lpstr>Arial</vt:lpstr>
      <vt:lpstr>Calibri</vt:lpstr>
      <vt:lpstr>Trebuchet MS</vt:lpstr>
      <vt:lpstr>Master slide - Gray style</vt:lpstr>
      <vt:lpstr>OOP#1</vt:lpstr>
      <vt:lpstr>Agenda</vt:lpstr>
      <vt:lpstr>Class &amp; Object</vt:lpstr>
      <vt:lpstr>Static class</vt:lpstr>
      <vt:lpstr>Encapsulation</vt:lpstr>
      <vt:lpstr>Inheritance</vt:lpstr>
      <vt:lpstr>Polymorphism</vt:lpstr>
      <vt:lpstr>Access Modifier</vt:lpstr>
      <vt:lpstr>Other Modifier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SOLID</vt:lpstr>
      <vt:lpstr>IoC - Inversion of Control</vt:lpstr>
      <vt:lpstr>Composite vs Inheritance</vt:lpstr>
      <vt:lpstr>Composite vs Inheritance</vt:lpstr>
      <vt:lpstr>Trade-Off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/>
  <cp:lastModifiedBy>Eric Chen Hwan Wen</cp:lastModifiedBy>
  <cp:revision>447</cp:revision>
  <dcterms:created xsi:type="dcterms:W3CDTF">2012-08-08T06:27:18Z</dcterms:created>
  <dcterms:modified xsi:type="dcterms:W3CDTF">2017-07-06T08:10:57Z</dcterms:modified>
</cp:coreProperties>
</file>