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4" r:id="rId4"/>
    <p:sldId id="278" r:id="rId5"/>
    <p:sldId id="284" r:id="rId6"/>
    <p:sldId id="279" r:id="rId7"/>
    <p:sldId id="285" r:id="rId8"/>
    <p:sldId id="280" r:id="rId9"/>
    <p:sldId id="286" r:id="rId10"/>
    <p:sldId id="281" r:id="rId11"/>
    <p:sldId id="287" r:id="rId12"/>
    <p:sldId id="282" r:id="rId13"/>
    <p:sldId id="288" r:id="rId14"/>
    <p:sldId id="283" r:id="rId15"/>
    <p:sldId id="289" r:id="rId16"/>
    <p:sldId id="275" r:id="rId17"/>
    <p:sldId id="276" r:id="rId18"/>
    <p:sldId id="290" r:id="rId19"/>
    <p:sldId id="277" r:id="rId20"/>
    <p:sldId id="273" r:id="rId21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207" autoAdjust="0"/>
  </p:normalViewPr>
  <p:slideViewPr>
    <p:cSldViewPr>
      <p:cViewPr varScale="1">
        <p:scale>
          <a:sx n="62" d="100"/>
          <a:sy n="62" d="100"/>
        </p:scale>
        <p:origin x="-16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04" y="-96"/>
      </p:cViewPr>
      <p:guideLst>
        <p:guide orient="horz" pos="2931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1133-B6D3-4465-A6C8-3D8BB1E86C16}" type="datetimeFigureOut">
              <a:rPr lang="en-SG" smtClean="0"/>
              <a:pPr/>
              <a:t>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E976F-4E6E-411E-96D9-7DFA9FFC57B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A1FE-C69D-4CB0-9DE4-FC2FDBD41C6E}" type="datetimeFigureOut">
              <a:rPr lang="en-SG" smtClean="0"/>
              <a:pPr/>
              <a:t>3/7/2017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E2AD-658D-4E11-AFAA-8DDC7E0546E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7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916832"/>
            <a:ext cx="6552728" cy="864096"/>
          </a:xfrm>
          <a:effectLst>
            <a:outerShdw blurRad="800100" dist="1435100" dir="11820000" sx="129000" sy="129000" algn="ctr" rotWithShape="0">
              <a:schemeClr val="tx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algn="r">
              <a:defRPr sz="3200" b="1" i="0" baseline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3500" dist="63500" dir="2400000" algn="tl">
                    <a:srgbClr val="000000">
                      <a:alpha val="61000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780928"/>
            <a:ext cx="6552728" cy="504056"/>
          </a:xfrm>
        </p:spPr>
        <p:txBody>
          <a:bodyPr>
            <a:norm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44208" y="3284984"/>
            <a:ext cx="230425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B9ED9CC-3102-42FF-95A9-3091577BFD6E}" type="datetime3">
              <a:rPr kumimoji="0" lang="en-US" altLang="zh-TW" sz="1400" b="0" i="0" u="none" strike="noStrike" kern="120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 July 2017</a:t>
            </a:fld>
            <a:endParaRPr kumimoji="0" lang="zh-TW" altLang="en-US" sz="1400" b="0" i="0" u="none" strike="noStrike" kern="1200" cap="none" spc="17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36504"/>
          </a:xfrm>
        </p:spPr>
        <p:txBody>
          <a:bodyPr/>
          <a:lstStyle>
            <a:lvl1pPr>
              <a:defRPr sz="2800">
                <a:solidFill>
                  <a:srgbClr val="0E68BE"/>
                </a:solidFill>
              </a:defRPr>
            </a:lvl1pPr>
            <a:lvl2pPr>
              <a:spcBef>
                <a:spcPts val="600"/>
              </a:spcBef>
              <a:defRPr sz="22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6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536" y="1809750"/>
            <a:ext cx="4176464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 baseline="0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16016" y="1809750"/>
            <a:ext cx="4185791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395536" y="2459037"/>
            <a:ext cx="4176464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16" y="2459037"/>
            <a:ext cx="4185791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51248"/>
            <a:ext cx="8435280" cy="609600"/>
          </a:xfrm>
        </p:spPr>
        <p:txBody>
          <a:bodyPr>
            <a:normAutofit fontScale="90000"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4073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SG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8768"/>
            <a:ext cx="7355160" cy="762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dirty="0" smtClean="0"/>
              <a:t>Click to add summary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2376264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91C4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 baseline="0">
          <a:solidFill>
            <a:schemeClr val="tx2"/>
          </a:solidFill>
          <a:effectLst/>
          <a:latin typeface="Trebuchet MS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spcAft>
          <a:spcPts val="600"/>
        </a:spcAft>
        <a:buFont typeface="Arial" pitchFamily="34" charset="0"/>
        <a:buChar char="•"/>
        <a:defRPr sz="2800" b="1" kern="1200" baseline="0">
          <a:solidFill>
            <a:srgbClr val="0E68BE"/>
          </a:solidFill>
          <a:latin typeface="Trebuchet MS" pitchFamily="34" charset="0"/>
          <a:ea typeface="微軟正黑體" pitchFamily="34" charset="-120"/>
          <a:cs typeface="+mn-cs"/>
        </a:defRPr>
      </a:lvl1pPr>
      <a:lvl2pPr marL="676275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200" kern="1200" baseline="0">
          <a:solidFill>
            <a:schemeClr val="tx1">
              <a:lumMod val="85000"/>
              <a:lumOff val="15000"/>
            </a:schemeClr>
          </a:solidFill>
          <a:latin typeface="Trebuchet MS" pitchFamily="34" charset="0"/>
          <a:ea typeface="微軟正黑體" pitchFamily="34" charset="-120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lang="en-US" altLang="zh-TW" sz="2000" kern="1200" baseline="0" dirty="0" smtClean="0">
          <a:solidFill>
            <a:schemeClr val="bg2">
              <a:lumMod val="50000"/>
            </a:schemeClr>
          </a:solidFill>
          <a:latin typeface="Trebuchet MS" pitchFamily="34" charset="0"/>
          <a:ea typeface="微軟正黑體" pitchFamily="34" charset="-120"/>
          <a:cs typeface="+mn-cs"/>
        </a:defRPr>
      </a:lvl3pPr>
      <a:lvl4pPr marL="1228725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028CD9"/>
          </a:solidFill>
          <a:latin typeface="Trebuchet MS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>
              <a:lumMod val="85000"/>
              <a:lumOff val="15000"/>
            </a:schemeClr>
          </a:solidFill>
          <a:latin typeface="Myriad Pro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OOP#1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have only limited knowledge about other units: only units "closely" related to the current unit.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only talk to its friends; don't talk to strangers.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/>
              <a:t>Only talk to your immediate friends</a:t>
            </a:r>
            <a:r>
              <a:rPr lang="en-US" altLang="zh-TW" sz="2100" dirty="0" smtClean="0"/>
              <a:t>.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 descr="C:\Users\bagamoon\Desktop\main-qimg-15abbf688acdf2136a9ddf9577cf7866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0932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agamoon\Desktop\2164999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5" y="4293096"/>
            <a:ext cx="3877938" cy="22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</a:t>
            </a:r>
            <a:r>
              <a:rPr lang="en-US" altLang="zh-TW" dirty="0" smtClean="0"/>
              <a:t>coupling</a:t>
            </a:r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Don’t make property public or return objects which are unnecessary to </a:t>
            </a:r>
            <a:r>
              <a:rPr lang="en-US" altLang="zh-TW" dirty="0"/>
              <a:t>client </a:t>
            </a:r>
            <a:r>
              <a:rPr lang="en-US" altLang="zh-TW" dirty="0" smtClean="0"/>
              <a:t>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something only when you have to</a:t>
            </a:r>
          </a:p>
        </p:txBody>
      </p:sp>
    </p:spTree>
    <p:extLst>
      <p:ext uri="{BB962C8B-B14F-4D97-AF65-F5344CB8AC3E}">
        <p14:creationId xmlns:p14="http://schemas.microsoft.com/office/powerpoint/2010/main" val="1928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Many </a:t>
            </a:r>
            <a:r>
              <a:rPr lang="en-US" altLang="zh-TW" dirty="0"/>
              <a:t>client-specific interfaces are better than one general-purpose </a:t>
            </a:r>
            <a:r>
              <a:rPr lang="en-US" altLang="zh-TW" dirty="0" smtClean="0"/>
              <a:t>interface.</a:t>
            </a:r>
          </a:p>
          <a:p>
            <a:pPr lvl="1"/>
            <a:endParaRPr lang="en-US" altLang="zh-TW" dirty="0" smtClean="0"/>
          </a:p>
        </p:txBody>
      </p:sp>
      <p:pic>
        <p:nvPicPr>
          <p:cNvPr id="6148" name="Picture 4" descr="C:\Users\bagamoon\Desktop\spot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50664"/>
            <a:ext cx="3020703" cy="353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agamoon\Desktop\Kids_mode_ipad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84" y="3240495"/>
            <a:ext cx="4062232" cy="30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coupling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Split specific </a:t>
            </a:r>
            <a:r>
              <a:rPr lang="en-US" altLang="zh-TW" dirty="0" smtClean="0"/>
              <a:t>interface for specific client 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wrapper for third party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1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High-level </a:t>
            </a:r>
            <a:r>
              <a:rPr lang="en-US" altLang="zh-TW" dirty="0"/>
              <a:t>modules should not depend on low-level modules. Both should depend on </a:t>
            </a:r>
            <a:r>
              <a:rPr lang="en-US" altLang="zh-TW" dirty="0" smtClean="0"/>
              <a:t>abstractions.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Abstractions </a:t>
            </a:r>
            <a:r>
              <a:rPr lang="en-US" altLang="zh-TW" dirty="0"/>
              <a:t>should not depend on details. Details should depend on </a:t>
            </a:r>
            <a:r>
              <a:rPr lang="en-US" altLang="zh-TW" dirty="0" smtClean="0"/>
              <a:t>abstractions.</a:t>
            </a:r>
          </a:p>
        </p:txBody>
      </p:sp>
      <p:pic>
        <p:nvPicPr>
          <p:cNvPr id="5122" name="Picture 2" descr="C:\Users\bagamoon\Desktop\u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42419"/>
            <a:ext cx="2941513" cy="2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gamoon\Desktop\焊接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465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Remove </a:t>
            </a:r>
            <a:r>
              <a:rPr lang="en-US" altLang="zh-TW" dirty="0"/>
              <a:t>direct dependency </a:t>
            </a:r>
            <a:r>
              <a:rPr lang="en-US" altLang="zh-TW" dirty="0" smtClean="0"/>
              <a:t>interface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Reduce impact of client side when API modify logic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/>
              <a:t>Abstract a group of 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/>
              <a:t>Depend 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81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/>
              <a:t> - Inversion of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Dependency </a:t>
            </a:r>
            <a:r>
              <a:rPr lang="en-US" altLang="zh-TW" dirty="0" smtClean="0"/>
              <a:t>Injection</a:t>
            </a:r>
          </a:p>
          <a:p>
            <a:pPr lvl="1"/>
            <a:r>
              <a:rPr lang="en-US" altLang="zh-TW" dirty="0" smtClean="0"/>
              <a:t>Setter</a:t>
            </a:r>
          </a:p>
          <a:p>
            <a:pPr lvl="1"/>
            <a:r>
              <a:rPr lang="en-US" altLang="zh-TW" dirty="0" smtClean="0"/>
              <a:t>Constructor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Pros </a:t>
            </a:r>
            <a:r>
              <a:rPr lang="en-US" altLang="zh-TW" dirty="0" smtClean="0"/>
              <a:t>and Cons</a:t>
            </a:r>
          </a:p>
          <a:p>
            <a:pPr lvl="1"/>
            <a:r>
              <a:rPr lang="en-US" altLang="zh-TW" dirty="0"/>
              <a:t>How to ensure dependencies were injected?</a:t>
            </a:r>
          </a:p>
          <a:p>
            <a:pPr lvl="1"/>
            <a:r>
              <a:rPr lang="en-US" altLang="zh-TW" dirty="0" smtClean="0"/>
              <a:t>How many dependencies need to inject?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4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u="sng" dirty="0" smtClean="0"/>
              <a:t>Aggregate</a:t>
            </a:r>
          </a:p>
          <a:p>
            <a:pPr lvl="1"/>
            <a:r>
              <a:rPr lang="en-US" altLang="zh-TW" dirty="0" smtClean="0"/>
              <a:t>A has a </a:t>
            </a:r>
            <a:r>
              <a:rPr lang="en-US" altLang="zh-TW" dirty="0" smtClean="0"/>
              <a:t>B</a:t>
            </a:r>
          </a:p>
          <a:p>
            <a:pPr lvl="1"/>
            <a:r>
              <a:rPr lang="en-US" altLang="zh-TW" dirty="0" smtClean="0"/>
              <a:t>Classroom has a teacher and students</a:t>
            </a:r>
          </a:p>
          <a:p>
            <a:pPr lvl="1"/>
            <a:endParaRPr lang="en-US" altLang="zh-TW" dirty="0" smtClean="0"/>
          </a:p>
          <a:p>
            <a:r>
              <a:rPr lang="en-US" altLang="zh-TW" u="sng" dirty="0" smtClean="0"/>
              <a:t>Composite </a:t>
            </a:r>
          </a:p>
          <a:p>
            <a:pPr lvl="1"/>
            <a:r>
              <a:rPr lang="en-US" altLang="zh-TW" dirty="0" smtClean="0"/>
              <a:t>A contains a B (same life circle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Bird has two wings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Inheritance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is a </a:t>
            </a:r>
            <a:r>
              <a:rPr lang="en-US" altLang="zh-TW" dirty="0" smtClean="0"/>
              <a:t>B</a:t>
            </a:r>
          </a:p>
          <a:p>
            <a:pPr lvl="1"/>
            <a:r>
              <a:rPr lang="en-US" altLang="zh-TW" dirty="0" smtClean="0"/>
              <a:t>Monkey is an animal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26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1692"/>
              </p:ext>
            </p:extLst>
          </p:nvPr>
        </p:nvGraphicFramePr>
        <p:xfrm>
          <a:off x="395289" y="1557338"/>
          <a:ext cx="7921127" cy="498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1"/>
                <a:gridCol w="3384376"/>
                <a:gridCol w="3600400"/>
              </a:tblGrid>
              <a:tr h="656392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Composite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Inheritance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Keeps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Low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Better </a:t>
                      </a:r>
                      <a:r>
                        <a:rPr lang="en-SG" altLang="zh-TW" sz="1800" dirty="0" smtClean="0"/>
                        <a:t>scalability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altLang="zh-TW" sz="1800" dirty="0" smtClean="0"/>
                        <a:t>Support dynamic dependency binding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 class obtains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Easy to create instances of sub class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20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Cons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Cannot obtain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 to create sets of instances</a:t>
                      </a:r>
                    </a:p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Breaks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High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Hard to control relationships and complexity</a:t>
                      </a:r>
                      <a:endParaRPr lang="zh-TW" altLang="en-US" sz="1800" dirty="0" smtClean="0"/>
                    </a:p>
                    <a:p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Reusability</a:t>
            </a:r>
            <a:endParaRPr lang="en-SG" dirty="0"/>
          </a:p>
          <a:p>
            <a:r>
              <a:rPr lang="en-SG" dirty="0" smtClean="0"/>
              <a:t>Scalability</a:t>
            </a:r>
          </a:p>
          <a:p>
            <a:r>
              <a:rPr lang="en-SG" dirty="0" smtClean="0"/>
              <a:t>Readability</a:t>
            </a:r>
            <a:endParaRPr lang="en-SG" dirty="0"/>
          </a:p>
          <a:p>
            <a:r>
              <a:rPr lang="en-SG" dirty="0" smtClean="0"/>
              <a:t>Testability</a:t>
            </a:r>
          </a:p>
          <a:p>
            <a:r>
              <a:rPr lang="en-SG" altLang="zh-TW" dirty="0"/>
              <a:t>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92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</a:p>
          <a:p>
            <a:r>
              <a:rPr lang="en-US" dirty="0" err="1" smtClean="0"/>
              <a:t>IoC</a:t>
            </a:r>
            <a:r>
              <a:rPr lang="en-US" dirty="0"/>
              <a:t> - Inversion of Control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Trade-off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7170" name="AutoShape 2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- Single </a:t>
            </a:r>
            <a:r>
              <a:rPr lang="en-US" altLang="zh-TW" dirty="0"/>
              <a:t>Responsibility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O - Open </a:t>
            </a:r>
            <a:r>
              <a:rPr lang="en-US" altLang="zh-TW" dirty="0"/>
              <a:t>Closed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</a:t>
            </a:r>
            <a:r>
              <a:rPr lang="en-US" altLang="zh-TW" dirty="0" err="1" smtClean="0"/>
              <a:t>Liskov</a:t>
            </a:r>
            <a:r>
              <a:rPr lang="en-US" altLang="zh-TW" dirty="0" smtClean="0"/>
              <a:t> </a:t>
            </a:r>
            <a:r>
              <a:rPr lang="en-US" altLang="zh-TW" dirty="0"/>
              <a:t>Substitution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Least </a:t>
            </a:r>
            <a:r>
              <a:rPr lang="en-US" altLang="zh-TW" dirty="0"/>
              <a:t>Knowledge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I - Interface </a:t>
            </a:r>
            <a:r>
              <a:rPr lang="en-US" altLang="zh-TW" dirty="0"/>
              <a:t>Segregation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D - Dependency </a:t>
            </a:r>
            <a:r>
              <a:rPr lang="en-US" altLang="zh-TW" dirty="0"/>
              <a:t>Inversion Principle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class should have only a single </a:t>
            </a:r>
            <a:r>
              <a:rPr lang="en-US" altLang="zh-TW" dirty="0" smtClean="0"/>
              <a:t>responsibility.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C:\Users\bagamoon\Desktop\the-single-responsibility-principle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1637"/>
            <a:ext cx="4236613" cy="2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gamoon\Desktop\army-2185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729488" cy="24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Easy to understand and maintain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Reusable modules</a:t>
            </a:r>
          </a:p>
          <a:p>
            <a:pPr marL="390525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Define the responsibility of each class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Extract </a:t>
            </a:r>
            <a:r>
              <a:rPr lang="en-US" altLang="zh-TW" dirty="0"/>
              <a:t>similar </a:t>
            </a:r>
            <a:r>
              <a:rPr lang="en-US" altLang="zh-TW" dirty="0" smtClean="0"/>
              <a:t>responsibility logic</a:t>
            </a:r>
          </a:p>
        </p:txBody>
      </p:sp>
    </p:spTree>
    <p:extLst>
      <p:ext uri="{BB962C8B-B14F-4D97-AF65-F5344CB8AC3E}">
        <p14:creationId xmlns:p14="http://schemas.microsoft.com/office/powerpoint/2010/main" val="16056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Open </a:t>
            </a:r>
            <a:r>
              <a:rPr lang="en-US" altLang="zh-TW" dirty="0"/>
              <a:t>for extension, </a:t>
            </a:r>
            <a:r>
              <a:rPr lang="en-US" altLang="zh-TW" dirty="0" smtClean="0"/>
              <a:t>closed </a:t>
            </a:r>
            <a:r>
              <a:rPr lang="en-US" altLang="zh-TW" dirty="0"/>
              <a:t>for </a:t>
            </a:r>
            <a:r>
              <a:rPr lang="en-US" altLang="zh-TW" dirty="0" smtClean="0"/>
              <a:t>modification.</a:t>
            </a:r>
          </a:p>
          <a:p>
            <a:pPr lvl="1"/>
            <a:endParaRPr lang="en-US" altLang="zh-TW" dirty="0" smtClean="0"/>
          </a:p>
          <a:p>
            <a:pPr marL="390525" lvl="1" indent="0">
              <a:buNone/>
            </a:pPr>
            <a:endParaRPr lang="zh-TW" altLang="en-US" dirty="0"/>
          </a:p>
        </p:txBody>
      </p:sp>
      <p:pic>
        <p:nvPicPr>
          <p:cNvPr id="2052" name="Picture 4" descr="C:\Users\bagamoon\Desktop\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80840" cy="26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gamoon\Desktop\2511343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3794"/>
            <a:ext cx="3475112" cy="34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Easy to </a:t>
            </a:r>
            <a:r>
              <a:rPr lang="en-US" altLang="zh-TW" dirty="0" smtClean="0"/>
              <a:t>extend new feature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Isolate </a:t>
            </a:r>
            <a:r>
              <a:rPr lang="en-US" altLang="zh-TW" dirty="0"/>
              <a:t>the changes from </a:t>
            </a:r>
            <a:r>
              <a:rPr lang="en-US" altLang="zh-TW" dirty="0" smtClean="0"/>
              <a:t>unrelated parts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 smtClean="0"/>
              <a:t>Abstract a group </a:t>
            </a:r>
            <a:r>
              <a:rPr lang="en-US" altLang="zh-TW" dirty="0"/>
              <a:t>of </a:t>
            </a:r>
            <a:r>
              <a:rPr lang="en-US" altLang="zh-TW" dirty="0" smtClean="0"/>
              <a:t>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 smtClean="0"/>
              <a:t>Depend on abstractions</a:t>
            </a:r>
          </a:p>
          <a:p>
            <a:pPr marL="847725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4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Objects </a:t>
            </a:r>
            <a:r>
              <a:rPr lang="en-US" altLang="zh-TW" dirty="0"/>
              <a:t>in a program should be replaceable with instances of their subtypes without altering the correctness of that </a:t>
            </a:r>
            <a:r>
              <a:rPr lang="en-US" altLang="zh-TW" dirty="0" smtClean="0"/>
              <a:t>program.</a:t>
            </a:r>
          </a:p>
          <a:p>
            <a:pPr lvl="1"/>
            <a:endParaRPr lang="en-US" altLang="zh-TW" dirty="0" smtClean="0"/>
          </a:p>
        </p:txBody>
      </p:sp>
      <p:pic>
        <p:nvPicPr>
          <p:cNvPr id="3074" name="Picture 2" descr="C:\Users\bagamoon\Desktop\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3402"/>
            <a:ext cx="3849608" cy="30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gamoon\Desktop\92478009-muzzle-different-breeds-of-do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3302156" cy="33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Meet the client side’s expectation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Use inheritance carefully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Distinguish is-a and has-a relationship</a:t>
            </a:r>
            <a:endParaRPr lang="en-US" altLang="zh-TW" dirty="0"/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 - Gray style">
  <a:themeElements>
    <a:clrScheme name="ppt color">
      <a:dk1>
        <a:srgbClr val="2F2F2F"/>
      </a:dk1>
      <a:lt1>
        <a:srgbClr val="F2F2F2"/>
      </a:lt1>
      <a:dk2>
        <a:srgbClr val="434343"/>
      </a:dk2>
      <a:lt2>
        <a:srgbClr val="EAEA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0091FE"/>
      </a:folHlink>
    </a:clrScheme>
    <a:fontScheme name="ppt fonts">
      <a:majorFont>
        <a:latin typeface="Myriad Pro"/>
        <a:ea typeface="微軟正黑體"/>
        <a:cs typeface=""/>
      </a:majorFont>
      <a:minorFont>
        <a:latin typeface="Myriad Pro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GMOF-PowerPoint Template-v2.0-20130628</Template>
  <TotalTime>6235</TotalTime>
  <Words>468</Words>
  <Application>Microsoft Office PowerPoint</Application>
  <PresentationFormat>如螢幕大小 (4:3)</PresentationFormat>
  <Paragraphs>140</Paragraphs>
  <Slides>20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Master slide - Gray style</vt:lpstr>
      <vt:lpstr>OOP#1</vt:lpstr>
      <vt:lpstr>Agenda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IoC - Inversion of Control</vt:lpstr>
      <vt:lpstr>Composite vs Inheritance</vt:lpstr>
      <vt:lpstr>Composite vs Inheritance</vt:lpstr>
      <vt:lpstr>Trade-Off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/>
  <cp:lastModifiedBy>bagamoon</cp:lastModifiedBy>
  <cp:revision>441</cp:revision>
  <dcterms:created xsi:type="dcterms:W3CDTF">2012-08-08T06:27:18Z</dcterms:created>
  <dcterms:modified xsi:type="dcterms:W3CDTF">2017-07-03T16:43:10Z</dcterms:modified>
</cp:coreProperties>
</file>