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9"/>
  </p:notesMasterIdLst>
  <p:sldIdLst>
    <p:sldId id="256" r:id="rId2"/>
    <p:sldId id="283" r:id="rId3"/>
    <p:sldId id="269" r:id="rId4"/>
    <p:sldId id="270" r:id="rId5"/>
    <p:sldId id="275" r:id="rId6"/>
    <p:sldId id="273" r:id="rId7"/>
    <p:sldId id="274" r:id="rId8"/>
    <p:sldId id="276" r:id="rId9"/>
    <p:sldId id="271" r:id="rId10"/>
    <p:sldId id="278" r:id="rId11"/>
    <p:sldId id="280" r:id="rId12"/>
    <p:sldId id="281" r:id="rId13"/>
    <p:sldId id="279" r:id="rId14"/>
    <p:sldId id="282" r:id="rId15"/>
    <p:sldId id="285" r:id="rId16"/>
    <p:sldId id="284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4" autoAdjust="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AADC0-F719-458B-806E-BB661BCF77D7}" type="datetimeFigureOut">
              <a:rPr lang="zh-TW" altLang="en-US" smtClean="0"/>
              <a:t>2018/4/30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789E1-55BE-4008-B3B8-D4DB8FF082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46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789E1-55BE-4008-B3B8-D4DB8FF0827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177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https://docs.microsoft.com/en-us/dotnet/framework/data/adonet/ef/overview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789E1-55BE-4008-B3B8-D4DB8FF0827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423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呼叫</a:t>
            </a:r>
            <a:r>
              <a:rPr lang="en-US" altLang="zh-TW" dirty="0"/>
              <a:t>Get()</a:t>
            </a:r>
            <a:r>
              <a:rPr lang="zh-TW" altLang="en-US" dirty="0"/>
              <a:t>及</a:t>
            </a:r>
            <a:r>
              <a:rPr lang="en-US" altLang="zh-TW" dirty="0" err="1"/>
              <a:t>GetAll</a:t>
            </a:r>
            <a:r>
              <a:rPr lang="en-US" altLang="zh-TW" dirty="0"/>
              <a:t>()</a:t>
            </a:r>
            <a:r>
              <a:rPr lang="zh-TW" altLang="en-US" dirty="0"/>
              <a:t>時</a:t>
            </a:r>
            <a:r>
              <a:rPr lang="en-US" altLang="zh-TW" dirty="0"/>
              <a:t>, </a:t>
            </a:r>
            <a:r>
              <a:rPr lang="zh-TW" altLang="en-US" dirty="0"/>
              <a:t>當</a:t>
            </a:r>
            <a:r>
              <a:rPr lang="en-US" altLang="zh-TW" dirty="0"/>
              <a:t>Entity</a:t>
            </a:r>
            <a:r>
              <a:rPr lang="zh-TW" altLang="en-US" dirty="0"/>
              <a:t>傳入</a:t>
            </a:r>
            <a:r>
              <a:rPr lang="en-US" altLang="zh-TW" dirty="0"/>
              <a:t>type</a:t>
            </a:r>
            <a:r>
              <a:rPr lang="zh-TW" altLang="en-US" dirty="0"/>
              <a:t>為</a:t>
            </a:r>
            <a:r>
              <a:rPr lang="en-US" altLang="zh-TW" dirty="0"/>
              <a:t>interface, Write = false</a:t>
            </a:r>
            <a:r>
              <a:rPr lang="zh-TW" altLang="en-US" dirty="0"/>
              <a:t>的欄位不會被讀取</a:t>
            </a:r>
            <a:r>
              <a:rPr lang="en-US" altLang="zh-TW" dirty="0"/>
              <a:t>, </a:t>
            </a:r>
            <a:r>
              <a:rPr lang="zh-TW" altLang="en-US" dirty="0"/>
              <a:t>但</a:t>
            </a:r>
            <a:r>
              <a:rPr lang="en-US" altLang="zh-TW" dirty="0"/>
              <a:t>Computed</a:t>
            </a:r>
            <a:r>
              <a:rPr lang="zh-TW" altLang="en-US" dirty="0"/>
              <a:t>則會被讀取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789E1-55BE-4008-B3B8-D4DB8FF0827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26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http://benchmarkdotnet.org/index.htm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789E1-55BE-4008-B3B8-D4DB8FF0827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638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90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19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6910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60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3460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28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955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19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69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09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66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44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70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61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46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CCD3-627B-468E-B64C-BDCCDCEFD60D}" type="datetimeFigureOut">
              <a:rPr lang="zh-TW" altLang="en-US" smtClean="0"/>
              <a:t>2018/4/30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04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8CCD3-627B-468E-B64C-BDCCDCEFD60D}" type="datetimeFigureOut">
              <a:rPr lang="zh-TW" altLang="en-US" smtClean="0"/>
              <a:t>2018/4/30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DCFD36-04DF-4862-8114-11B8A149D1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988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tblogs.com.tw/stanley14/2016/01/28/131740" TargetMode="External"/><Relationship Id="rId2" Type="http://schemas.openxmlformats.org/officeDocument/2006/relationships/hyperlink" Target="https://technet.microsoft.com/zh-tw/library/ms190309(v=sql.110).asp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a/13026708" TargetMode="External"/><Relationship Id="rId2" Type="http://schemas.openxmlformats.org/officeDocument/2006/relationships/hyperlink" Target="http://dapper-tutorial.net/buffere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apper-tutorial.net/dapper" TargetMode="External"/><Relationship Id="rId2" Type="http://schemas.openxmlformats.org/officeDocument/2006/relationships/hyperlink" Target="https://github.com/StackExchange/Dapp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knews.cc/zh-tw/other/mmkr4x6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/>
              <a:t>Dapper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Brett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614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用 </a:t>
            </a:r>
            <a:r>
              <a:rPr lang="en-US" altLang="zh-TW" dirty="0" err="1"/>
              <a:t>IsAnsi</a:t>
            </a:r>
            <a:r>
              <a:rPr lang="en-US" altLang="zh-TW" dirty="0"/>
              <a:t> </a:t>
            </a:r>
            <a:r>
              <a:rPr lang="zh-TW" altLang="en-US" dirty="0"/>
              <a:t>控制查詢參數型別</a:t>
            </a:r>
            <a:endParaRPr lang="en-US" altLang="zh-TW" dirty="0"/>
          </a:p>
          <a:p>
            <a:pPr lvl="1"/>
            <a:r>
              <a:rPr lang="en-US" altLang="zh-TW" dirty="0"/>
              <a:t>True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varchar</a:t>
            </a:r>
          </a:p>
          <a:p>
            <a:pPr lvl="1"/>
            <a:r>
              <a:rPr lang="en-US" altLang="zh-TW" dirty="0"/>
              <a:t>False (default)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</a:t>
            </a:r>
            <a:r>
              <a:rPr lang="en-US" altLang="zh-TW" dirty="0" err="1"/>
              <a:t>nvarchar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當</a:t>
            </a:r>
            <a:r>
              <a:rPr lang="en-US" altLang="zh-TW" dirty="0"/>
              <a:t> MSSQL column</a:t>
            </a:r>
            <a:r>
              <a:rPr lang="zh-TW" altLang="en-US" dirty="0"/>
              <a:t> 為</a:t>
            </a:r>
            <a:r>
              <a:rPr lang="en-US" altLang="zh-TW" dirty="0"/>
              <a:t> varchar </a:t>
            </a:r>
            <a:r>
              <a:rPr lang="zh-TW" altLang="en-US" dirty="0"/>
              <a:t>時</a:t>
            </a:r>
            <a:r>
              <a:rPr lang="en-US" altLang="zh-TW" dirty="0"/>
              <a:t>, </a:t>
            </a:r>
            <a:r>
              <a:rPr lang="zh-TW" altLang="en-US" dirty="0"/>
              <a:t>使用</a:t>
            </a:r>
            <a:r>
              <a:rPr lang="en-US" altLang="zh-TW" dirty="0"/>
              <a:t> </a:t>
            </a:r>
            <a:r>
              <a:rPr lang="en-US" altLang="zh-TW" dirty="0" err="1"/>
              <a:t>sql</a:t>
            </a:r>
            <a:r>
              <a:rPr lang="en-US" altLang="zh-TW" dirty="0"/>
              <a:t> script </a:t>
            </a:r>
            <a:r>
              <a:rPr lang="zh-TW" altLang="en-US" dirty="0"/>
              <a:t>查詢參數且型別為</a:t>
            </a:r>
            <a:r>
              <a:rPr lang="en-US" altLang="zh-TW" dirty="0"/>
              <a:t> </a:t>
            </a:r>
            <a:r>
              <a:rPr lang="en-US" altLang="zh-TW" dirty="0" err="1"/>
              <a:t>nvarchar</a:t>
            </a:r>
            <a:r>
              <a:rPr lang="en-US" altLang="zh-TW" dirty="0"/>
              <a:t> , </a:t>
            </a:r>
            <a:r>
              <a:rPr lang="zh-TW" altLang="en-US" dirty="0"/>
              <a:t>會造成隱含轉型並影響效能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(</a:t>
            </a:r>
            <a:r>
              <a:rPr lang="zh-TW" altLang="en-US" dirty="0"/>
              <a:t>若使用</a:t>
            </a:r>
            <a:r>
              <a:rPr lang="en-US" altLang="zh-TW" dirty="0"/>
              <a:t> SP </a:t>
            </a:r>
            <a:r>
              <a:rPr lang="zh-TW" altLang="en-US" dirty="0"/>
              <a:t>且有宣告 </a:t>
            </a:r>
            <a:r>
              <a:rPr lang="en-US" altLang="zh-TW" dirty="0"/>
              <a:t>SP </a:t>
            </a:r>
            <a:r>
              <a:rPr lang="zh-TW" altLang="en-US" dirty="0"/>
              <a:t>參數為</a:t>
            </a:r>
            <a:r>
              <a:rPr lang="en-US" altLang="zh-TW" dirty="0"/>
              <a:t> varchar, </a:t>
            </a:r>
            <a:r>
              <a:rPr lang="zh-TW" altLang="en-US" dirty="0"/>
              <a:t>則沒有影響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參考文章</a:t>
            </a:r>
            <a:r>
              <a:rPr lang="en-US" altLang="zh-TW" dirty="0"/>
              <a:t>: </a:t>
            </a:r>
          </a:p>
          <a:p>
            <a:pPr marL="0" indent="0">
              <a:buNone/>
            </a:pPr>
            <a:r>
              <a:rPr lang="en-US" altLang="zh-TW" sz="1400" dirty="0">
                <a:hlinkClick r:id="rId2"/>
              </a:rPr>
              <a:t>https://technet.microsoft.com/zh-tw/library/ms190309(v=sql.110).aspx</a:t>
            </a:r>
            <a:endParaRPr lang="en-US" altLang="zh-TW" sz="1400" dirty="0"/>
          </a:p>
          <a:p>
            <a:pPr marL="0" indent="0">
              <a:buNone/>
            </a:pPr>
            <a:r>
              <a:rPr lang="en-US" altLang="zh-TW" sz="1400" dirty="0">
                <a:hlinkClick r:id="rId3"/>
              </a:rPr>
              <a:t>https://dotblogs.com.tw/stanley14/2016/01/28/131740</a:t>
            </a:r>
            <a:endParaRPr lang="en-US" altLang="zh-TW" sz="1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4925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用</a:t>
            </a:r>
            <a:r>
              <a:rPr lang="en-US" altLang="zh-TW" dirty="0"/>
              <a:t> Buffered </a:t>
            </a:r>
            <a:r>
              <a:rPr lang="zh-TW" altLang="en-US" dirty="0"/>
              <a:t>控制</a:t>
            </a:r>
            <a:r>
              <a:rPr lang="en-US" altLang="zh-TW" dirty="0"/>
              <a:t> reader </a:t>
            </a:r>
            <a:r>
              <a:rPr lang="zh-TW" altLang="en-US" dirty="0"/>
              <a:t>讀取行為</a:t>
            </a:r>
            <a:endParaRPr lang="en-US" altLang="zh-TW" dirty="0"/>
          </a:p>
          <a:p>
            <a:pPr lvl="1"/>
            <a:r>
              <a:rPr lang="en-US" altLang="zh-TW" dirty="0"/>
              <a:t>True (default) 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zh-TW" altLang="en-US" dirty="0">
                <a:sym typeface="Wingdings" panose="05000000000000000000" pitchFamily="2" charset="2"/>
              </a:rPr>
              <a:t>一次將所有資料讀進記憶體</a:t>
            </a:r>
            <a:r>
              <a:rPr lang="en-US" altLang="zh-TW" dirty="0">
                <a:sym typeface="Wingdings" panose="05000000000000000000" pitchFamily="2" charset="2"/>
              </a:rPr>
              <a:t>, </a:t>
            </a:r>
            <a:r>
              <a:rPr lang="zh-TW" altLang="en-US" dirty="0">
                <a:sym typeface="Wingdings" panose="05000000000000000000" pitchFamily="2" charset="2"/>
              </a:rPr>
              <a:t>讀完</a:t>
            </a:r>
            <a:r>
              <a:rPr lang="en-US" altLang="zh-TW" dirty="0">
                <a:sym typeface="Wingdings" panose="05000000000000000000" pitchFamily="2" charset="2"/>
              </a:rPr>
              <a:t> connection </a:t>
            </a:r>
            <a:r>
              <a:rPr lang="zh-TW" altLang="en-US" dirty="0">
                <a:sym typeface="Wingdings" panose="05000000000000000000" pitchFamily="2" charset="2"/>
              </a:rPr>
              <a:t>就會關起來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False </a:t>
            </a:r>
          </a:p>
          <a:p>
            <a:pPr marL="457200" lvl="1" indent="0">
              <a:buNone/>
            </a:pPr>
            <a:r>
              <a:rPr lang="zh-TW" altLang="en-US" dirty="0">
                <a:sym typeface="Wingdings" panose="05000000000000000000" pitchFamily="2" charset="2"/>
              </a:rPr>
              <a:t>逐筆讀取</a:t>
            </a:r>
            <a:r>
              <a:rPr lang="en-US" altLang="zh-TW" dirty="0">
                <a:sym typeface="Wingdings" panose="05000000000000000000" pitchFamily="2" charset="2"/>
              </a:rPr>
              <a:t>, </a:t>
            </a:r>
            <a:r>
              <a:rPr lang="zh-TW" altLang="en-US" dirty="0">
                <a:sym typeface="Wingdings" panose="05000000000000000000" pitchFamily="2" charset="2"/>
              </a:rPr>
              <a:t>記憶體用量較小</a:t>
            </a:r>
            <a:r>
              <a:rPr lang="en-US" altLang="zh-TW" dirty="0">
                <a:sym typeface="Wingdings" panose="05000000000000000000" pitchFamily="2" charset="2"/>
              </a:rPr>
              <a:t>, </a:t>
            </a:r>
            <a:r>
              <a:rPr lang="zh-TW" altLang="en-US" dirty="0">
                <a:sym typeface="Wingdings" panose="05000000000000000000" pitchFamily="2" charset="2"/>
              </a:rPr>
              <a:t>會占用</a:t>
            </a:r>
            <a:r>
              <a:rPr lang="en-US" altLang="zh-TW" dirty="0">
                <a:sym typeface="Wingdings" panose="05000000000000000000" pitchFamily="2" charset="2"/>
              </a:rPr>
              <a:t> connection</a:t>
            </a:r>
            <a:r>
              <a:rPr lang="zh-TW" altLang="en-US" dirty="0">
                <a:sym typeface="Wingdings" panose="05000000000000000000" pitchFamily="2" charset="2"/>
              </a:rPr>
              <a:t> 直到全部讀取完成</a:t>
            </a:r>
            <a:r>
              <a:rPr lang="en-US" altLang="zh-TW" dirty="0">
                <a:sym typeface="Wingdings" panose="05000000000000000000" pitchFamily="2" charset="2"/>
              </a:rPr>
              <a:t>, </a:t>
            </a:r>
            <a:r>
              <a:rPr lang="zh-TW" altLang="en-US" dirty="0">
                <a:sym typeface="Wingdings" panose="05000000000000000000" pitchFamily="2" charset="2"/>
              </a:rPr>
              <a:t>通常是讀取非常巨量的資料才會使用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/>
              <a:t>參考文章</a:t>
            </a:r>
            <a:r>
              <a:rPr lang="en-US" altLang="zh-TW" dirty="0"/>
              <a:t>: </a:t>
            </a:r>
          </a:p>
          <a:p>
            <a:pPr marL="457200" lvl="1" indent="0">
              <a:buNone/>
            </a:pPr>
            <a:r>
              <a:rPr lang="en-US" altLang="zh-TW" dirty="0">
                <a:hlinkClick r:id="rId2"/>
              </a:rPr>
              <a:t>http://dapper-tutorial.net/buffered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>
                <a:hlinkClick r:id="rId3"/>
              </a:rPr>
              <a:t>https://stackoverflow.com/a/13026708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83174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CRUD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GetAll</a:t>
            </a:r>
            <a:r>
              <a:rPr lang="en-US" altLang="zh-TW" dirty="0"/>
              <a:t>&lt;T&gt;</a:t>
            </a:r>
          </a:p>
          <a:p>
            <a:r>
              <a:rPr lang="en-US" altLang="zh-TW" dirty="0"/>
              <a:t>Execute</a:t>
            </a:r>
          </a:p>
          <a:p>
            <a:r>
              <a:rPr lang="en-US" altLang="zh-TW" dirty="0"/>
              <a:t>Update</a:t>
            </a:r>
          </a:p>
          <a:p>
            <a:r>
              <a:rPr lang="en-US" altLang="zh-TW" dirty="0"/>
              <a:t>Insert</a:t>
            </a:r>
          </a:p>
          <a:p>
            <a:r>
              <a:rPr lang="en-US" altLang="zh-TW" dirty="0"/>
              <a:t>Transaction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85171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Dapper.Contrib</a:t>
            </a:r>
            <a:r>
              <a:rPr lang="en-US" altLang="zh-TW" dirty="0"/>
              <a:t> - Attributes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916832"/>
            <a:ext cx="6626698" cy="4580778"/>
          </a:xfrm>
        </p:spPr>
        <p:txBody>
          <a:bodyPr>
            <a:noAutofit/>
          </a:bodyPr>
          <a:lstStyle/>
          <a:p>
            <a:r>
              <a:rPr lang="en-US" altLang="zh-TW" dirty="0"/>
              <a:t>Table</a:t>
            </a:r>
          </a:p>
          <a:p>
            <a:pPr lvl="1"/>
            <a:r>
              <a:rPr lang="zh-TW" altLang="en-US" sz="1400" dirty="0"/>
              <a:t>指定</a:t>
            </a:r>
            <a:r>
              <a:rPr lang="en-US" altLang="zh-TW" sz="1400" dirty="0"/>
              <a:t> Table </a:t>
            </a:r>
            <a:r>
              <a:rPr lang="zh-TW" altLang="en-US" sz="1400" dirty="0"/>
              <a:t>名稱</a:t>
            </a:r>
            <a:endParaRPr lang="en-US" altLang="zh-TW" sz="1400" dirty="0"/>
          </a:p>
          <a:p>
            <a:r>
              <a:rPr lang="en-US" altLang="zh-TW" dirty="0"/>
              <a:t>Key</a:t>
            </a:r>
          </a:p>
          <a:p>
            <a:pPr lvl="1"/>
            <a:r>
              <a:rPr lang="zh-TW" altLang="en-US" sz="1400" dirty="0"/>
              <a:t>標記此屬性為</a:t>
            </a:r>
            <a:r>
              <a:rPr lang="en-US" altLang="zh-TW" sz="1400" dirty="0"/>
              <a:t> PK , </a:t>
            </a:r>
            <a:r>
              <a:rPr lang="zh-TW" altLang="en-US" sz="1400" dirty="0"/>
              <a:t>並會使用資料庫自動編號</a:t>
            </a:r>
            <a:r>
              <a:rPr lang="en-US" altLang="zh-TW" sz="1400" dirty="0"/>
              <a:t>, </a:t>
            </a:r>
            <a:r>
              <a:rPr lang="zh-TW" altLang="en-US" sz="1400" dirty="0"/>
              <a:t>故</a:t>
            </a:r>
            <a:r>
              <a:rPr lang="en-US" altLang="zh-TW" sz="1400" dirty="0"/>
              <a:t>Insert()</a:t>
            </a:r>
            <a:r>
              <a:rPr lang="zh-TW" altLang="en-US" sz="1400" dirty="0"/>
              <a:t>不會包含此欄位</a:t>
            </a:r>
            <a:endParaRPr lang="en-US" altLang="zh-TW" sz="1400" dirty="0"/>
          </a:p>
          <a:p>
            <a:r>
              <a:rPr lang="en-US" altLang="zh-TW" dirty="0" err="1"/>
              <a:t>ExplicitKey</a:t>
            </a:r>
            <a:endParaRPr lang="en-US" altLang="zh-TW" dirty="0"/>
          </a:p>
          <a:p>
            <a:pPr lvl="1"/>
            <a:r>
              <a:rPr lang="zh-TW" altLang="en-US" sz="1400" dirty="0"/>
              <a:t>標記此屬性為</a:t>
            </a:r>
            <a:r>
              <a:rPr lang="en-US" altLang="zh-TW" sz="1400" dirty="0"/>
              <a:t> PK , </a:t>
            </a:r>
            <a:r>
              <a:rPr lang="zh-TW" altLang="en-US" sz="1400" dirty="0"/>
              <a:t>但不使用資料庫自動編號</a:t>
            </a:r>
            <a:r>
              <a:rPr lang="en-US" altLang="zh-TW" sz="1400" dirty="0"/>
              <a:t>, </a:t>
            </a:r>
            <a:r>
              <a:rPr lang="zh-TW" altLang="en-US" sz="1400" dirty="0"/>
              <a:t>會由程式賦予值</a:t>
            </a:r>
            <a:endParaRPr lang="en-US" altLang="zh-TW" sz="1400" dirty="0"/>
          </a:p>
          <a:p>
            <a:r>
              <a:rPr lang="en-US" altLang="zh-TW" dirty="0"/>
              <a:t>Write</a:t>
            </a:r>
          </a:p>
          <a:p>
            <a:pPr lvl="1"/>
            <a:r>
              <a:rPr lang="zh-TW" altLang="en-US" sz="1400" dirty="0"/>
              <a:t>標記此屬性不寫入資料庫</a:t>
            </a:r>
            <a:endParaRPr lang="en-US" altLang="zh-TW" sz="1400" dirty="0"/>
          </a:p>
          <a:p>
            <a:pPr lvl="1"/>
            <a:r>
              <a:rPr lang="zh-TW" altLang="en-US" sz="1400" dirty="0"/>
              <a:t>為 </a:t>
            </a:r>
            <a:r>
              <a:rPr lang="en-US" altLang="zh-TW" sz="1400" dirty="0"/>
              <a:t>false </a:t>
            </a:r>
            <a:r>
              <a:rPr lang="zh-TW" altLang="en-US" sz="1400" dirty="0"/>
              <a:t>時不會被存入</a:t>
            </a:r>
            <a:r>
              <a:rPr lang="en-US" altLang="zh-TW" sz="1400" dirty="0"/>
              <a:t> Dapper cache</a:t>
            </a:r>
          </a:p>
          <a:p>
            <a:r>
              <a:rPr lang="en-US" altLang="zh-TW" dirty="0"/>
              <a:t>Computed</a:t>
            </a:r>
          </a:p>
          <a:p>
            <a:pPr lvl="1"/>
            <a:r>
              <a:rPr lang="zh-TW" altLang="en-US" sz="1400" dirty="0"/>
              <a:t>標記此屬性為計算出來的屬性，不寫入資料庫</a:t>
            </a:r>
            <a:endParaRPr lang="en-US" altLang="zh-TW" sz="1400" dirty="0"/>
          </a:p>
          <a:p>
            <a:pPr marL="514350" lvl="1" indent="0">
              <a:buNone/>
            </a:pPr>
            <a:endParaRPr lang="en-US" altLang="zh-TW" sz="1400" dirty="0"/>
          </a:p>
          <a:p>
            <a:pPr marL="514350" lvl="1" indent="0">
              <a:buNone/>
            </a:pPr>
            <a:r>
              <a:rPr lang="zh-TW" altLang="en-US" sz="1400" b="1" dirty="0"/>
              <a:t>注意</a:t>
            </a:r>
            <a:r>
              <a:rPr lang="en-US" altLang="zh-TW" sz="1400" b="1" dirty="0"/>
              <a:t> namespace </a:t>
            </a:r>
            <a:r>
              <a:rPr lang="zh-TW" altLang="en-US" sz="1400" b="1" dirty="0"/>
              <a:t>是 </a:t>
            </a:r>
            <a:r>
              <a:rPr lang="en-US" altLang="zh-TW" sz="1400" b="1" dirty="0" err="1"/>
              <a:t>Dapper.Contrib.Extensions</a:t>
            </a:r>
            <a:r>
              <a:rPr lang="en-US" altLang="zh-TW" sz="14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19897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Dapper.Contrib</a:t>
            </a:r>
            <a:r>
              <a:rPr lang="en-US" altLang="zh-TW" dirty="0"/>
              <a:t> - Assumptions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932706"/>
          </a:xfrm>
        </p:spPr>
        <p:txBody>
          <a:bodyPr>
            <a:noAutofit/>
          </a:bodyPr>
          <a:lstStyle/>
          <a:p>
            <a:r>
              <a:rPr lang="en-US" altLang="zh-TW" b="1" dirty="0" err="1"/>
              <a:t>TableName</a:t>
            </a:r>
            <a:endParaRPr lang="en-US" altLang="zh-TW" b="1" dirty="0"/>
          </a:p>
          <a:p>
            <a:pPr lvl="1"/>
            <a:r>
              <a:rPr lang="en-US" altLang="zh-TW" b="1" dirty="0"/>
              <a:t>If no </a:t>
            </a:r>
            <a:r>
              <a:rPr lang="en-US" altLang="zh-TW" b="1" dirty="0" err="1"/>
              <a:t>TableAttibute</a:t>
            </a:r>
            <a:r>
              <a:rPr lang="en-US" altLang="zh-TW" b="1" dirty="0"/>
              <a:t> found</a:t>
            </a:r>
          </a:p>
          <a:p>
            <a:pPr lvl="1"/>
            <a:r>
              <a:rPr lang="en-US" altLang="zh-TW" b="1" dirty="0" err="1"/>
              <a:t>ClassName</a:t>
            </a:r>
            <a:r>
              <a:rPr lang="en-US" altLang="zh-TW" b="1" dirty="0"/>
              <a:t> + “s”</a:t>
            </a:r>
          </a:p>
          <a:p>
            <a:pPr lvl="1"/>
            <a:endParaRPr lang="en-US" altLang="zh-TW" b="1" dirty="0"/>
          </a:p>
          <a:p>
            <a:r>
              <a:rPr lang="en-US" altLang="zh-TW" b="1" dirty="0"/>
              <a:t>PK</a:t>
            </a:r>
          </a:p>
          <a:p>
            <a:pPr lvl="1"/>
            <a:r>
              <a:rPr lang="en-US" altLang="zh-TW" b="1" dirty="0"/>
              <a:t>If no any </a:t>
            </a:r>
            <a:r>
              <a:rPr lang="en-US" altLang="zh-TW" b="1" dirty="0" err="1"/>
              <a:t>KeyAttribute</a:t>
            </a:r>
            <a:r>
              <a:rPr lang="en-US" altLang="zh-TW" b="1" dirty="0"/>
              <a:t> found</a:t>
            </a:r>
          </a:p>
          <a:p>
            <a:pPr lvl="1"/>
            <a:r>
              <a:rPr lang="en-US" altLang="zh-TW" b="1" dirty="0"/>
              <a:t>Property name == “id” (</a:t>
            </a:r>
            <a:r>
              <a:rPr lang="zh-TW" altLang="en-US" b="1" dirty="0"/>
              <a:t>不分大小寫</a:t>
            </a:r>
            <a:r>
              <a:rPr lang="en-US" altLang="zh-TW" b="1" dirty="0"/>
              <a:t>)</a:t>
            </a:r>
          </a:p>
          <a:p>
            <a:pPr lvl="1"/>
            <a:r>
              <a:rPr lang="zh-TW" altLang="en-US" b="1" dirty="0"/>
              <a:t>將此 </a:t>
            </a:r>
            <a:r>
              <a:rPr lang="en-US" altLang="zh-TW" b="1" dirty="0"/>
              <a:t>id property </a:t>
            </a:r>
            <a:r>
              <a:rPr lang="zh-TW" altLang="en-US" b="1" dirty="0"/>
              <a:t>視為 </a:t>
            </a:r>
            <a:r>
              <a:rPr lang="en-US" altLang="zh-TW" b="1" dirty="0"/>
              <a:t>[Key]</a:t>
            </a:r>
          </a:p>
        </p:txBody>
      </p:sp>
    </p:spTree>
    <p:extLst>
      <p:ext uri="{BB962C8B-B14F-4D97-AF65-F5344CB8AC3E}">
        <p14:creationId xmlns:p14="http://schemas.microsoft.com/office/powerpoint/2010/main" val="2431967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Benchmark with EF Core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8" y="1488613"/>
            <a:ext cx="6347714" cy="3880773"/>
          </a:xfrm>
        </p:spPr>
        <p:txBody>
          <a:bodyPr/>
          <a:lstStyle/>
          <a:p>
            <a:r>
              <a:rPr lang="en-US" altLang="zh-TW" dirty="0"/>
              <a:t>Dapper 1.50.4</a:t>
            </a:r>
          </a:p>
          <a:p>
            <a:r>
              <a:rPr lang="en-US" altLang="zh-TW" dirty="0"/>
              <a:t>EF Core 2.0.2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04834"/>
            <a:ext cx="7934948" cy="3942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017669"/>
              </p:ext>
            </p:extLst>
          </p:nvPr>
        </p:nvGraphicFramePr>
        <p:xfrm>
          <a:off x="193579" y="6309320"/>
          <a:ext cx="1506537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封裝程式殼層物件" showAsIcon="1" r:id="rId4" imgW="1506240" imgH="388440" progId="Package">
                  <p:embed/>
                </p:oleObj>
              </mc:Choice>
              <mc:Fallback>
                <p:oleObj name="封裝程式殼層物件" showAsIcon="1" r:id="rId4" imgW="1506240" imgH="388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579" y="6309320"/>
                        <a:ext cx="1506537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4716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Benchmark with EF Core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932706"/>
          </a:xfrm>
        </p:spPr>
        <p:txBody>
          <a:bodyPr>
            <a:noAutofit/>
          </a:bodyPr>
          <a:lstStyle/>
          <a:p>
            <a:r>
              <a:rPr lang="en-US" altLang="zh-TW" sz="2000" dirty="0"/>
              <a:t>Mean : Arithmetic mean of all measurements </a:t>
            </a:r>
          </a:p>
          <a:p>
            <a:r>
              <a:rPr lang="en-US" altLang="zh-TW" sz="2000" dirty="0"/>
              <a:t>Error : Half of 99.9% confidence interval </a:t>
            </a:r>
          </a:p>
          <a:p>
            <a:r>
              <a:rPr lang="en-US" altLang="zh-TW" sz="2000" dirty="0" err="1"/>
              <a:t>StdDev</a:t>
            </a:r>
            <a:r>
              <a:rPr lang="en-US" altLang="zh-TW" sz="2000" dirty="0"/>
              <a:t> : Standard deviation of all measurements </a:t>
            </a:r>
          </a:p>
          <a:p>
            <a:r>
              <a:rPr lang="en-US" altLang="zh-TW" sz="2000" dirty="0"/>
              <a:t>Gen 0 : GC Generation 0 collects per 1k Operations </a:t>
            </a:r>
          </a:p>
          <a:p>
            <a:r>
              <a:rPr lang="en-US" altLang="zh-TW" sz="2000" dirty="0"/>
              <a:t>Allocated : Allocated memory per single operation (managed only, inclusive, 1KB = 1024B)</a:t>
            </a:r>
            <a:endParaRPr lang="en-US" altLang="zh-TW" sz="2000" b="1" dirty="0"/>
          </a:p>
        </p:txBody>
      </p:sp>
    </p:spTree>
    <p:extLst>
      <p:ext uri="{BB962C8B-B14F-4D97-AF65-F5344CB8AC3E}">
        <p14:creationId xmlns:p14="http://schemas.microsoft.com/office/powerpoint/2010/main" val="4078067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Dapper source code</a:t>
            </a:r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https://github.com/StackExchange/Dapper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lvl="0">
              <a:buClr>
                <a:srgbClr val="90C226"/>
              </a:buClr>
            </a:pPr>
            <a:r>
              <a:rPr lang="en-US" altLang="zh-TW" dirty="0">
                <a:solidFill>
                  <a:prstClr val="white">
                    <a:lumMod val="75000"/>
                    <a:lumOff val="25000"/>
                  </a:prstClr>
                </a:solidFill>
              </a:rPr>
              <a:t>Dapper tutorial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http://dapper-tutorial.net/dapper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為什麼 </a:t>
            </a:r>
            <a:r>
              <a:rPr lang="en-US" altLang="zh-TW" dirty="0"/>
              <a:t>Dapper </a:t>
            </a:r>
            <a:r>
              <a:rPr lang="zh-TW" altLang="en-US" dirty="0"/>
              <a:t>效能高</a:t>
            </a:r>
            <a:endParaRPr lang="en-US" altLang="zh-TW" dirty="0"/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US" altLang="zh-TW" dirty="0">
                <a:hlinkClick r:id="rId4"/>
              </a:rPr>
              <a:t>https://kknews.cc/zh-tw/other/mmkr4x6.html</a:t>
            </a:r>
            <a:endParaRPr lang="en-US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058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What is Dapper</a:t>
            </a:r>
          </a:p>
          <a:p>
            <a:r>
              <a:rPr lang="en-US" altLang="zh-TW" dirty="0"/>
              <a:t>Why Dapper</a:t>
            </a:r>
          </a:p>
          <a:p>
            <a:r>
              <a:rPr lang="en-US" altLang="zh-TW" dirty="0"/>
              <a:t>Sample Code</a:t>
            </a:r>
          </a:p>
          <a:p>
            <a:pPr lvl="1"/>
            <a:r>
              <a:rPr lang="en-US" altLang="zh-TW" dirty="0"/>
              <a:t>Query</a:t>
            </a:r>
          </a:p>
          <a:p>
            <a:pPr lvl="1"/>
            <a:r>
              <a:rPr lang="en-US" altLang="zh-TW" dirty="0"/>
              <a:t>CRUD</a:t>
            </a:r>
          </a:p>
          <a:p>
            <a:r>
              <a:rPr lang="en-US" altLang="zh-TW" dirty="0" err="1"/>
              <a:t>Dapper.Contrib</a:t>
            </a:r>
            <a:endParaRPr lang="en-US" altLang="zh-TW" dirty="0"/>
          </a:p>
          <a:p>
            <a:pPr lvl="1"/>
            <a:r>
              <a:rPr lang="en-US" altLang="zh-TW" dirty="0"/>
              <a:t>Attributes</a:t>
            </a:r>
          </a:p>
          <a:p>
            <a:pPr lvl="1"/>
            <a:r>
              <a:rPr lang="en-US" altLang="zh-TW" dirty="0"/>
              <a:t>Assumptions</a:t>
            </a:r>
          </a:p>
          <a:p>
            <a:r>
              <a:rPr lang="en-US" altLang="zh-TW" dirty="0"/>
              <a:t>Benchmark with EF Core</a:t>
            </a:r>
          </a:p>
          <a:p>
            <a:r>
              <a:rPr lang="en-US" altLang="zh-TW" dirty="0"/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446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Dapper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簡單、快速、輕量化的 </a:t>
            </a:r>
            <a:r>
              <a:rPr lang="en-US" altLang="zh-TW" sz="2400" dirty="0"/>
              <a:t>ORM Library</a:t>
            </a:r>
          </a:p>
          <a:p>
            <a:r>
              <a:rPr lang="zh-TW" altLang="en-US" sz="2400" dirty="0"/>
              <a:t>直接擴充於 </a:t>
            </a:r>
            <a:r>
              <a:rPr lang="en-US" altLang="zh-TW" sz="2400" dirty="0" err="1"/>
              <a:t>ADO.Net</a:t>
            </a:r>
            <a:r>
              <a:rPr lang="en-US" altLang="zh-TW" sz="2400" dirty="0"/>
              <a:t> </a:t>
            </a:r>
            <a:r>
              <a:rPr lang="zh-TW" altLang="en-US" sz="2400" dirty="0"/>
              <a:t>的</a:t>
            </a:r>
            <a:r>
              <a:rPr lang="en-US" altLang="zh-TW" sz="2400" dirty="0"/>
              <a:t>API</a:t>
            </a:r>
          </a:p>
          <a:p>
            <a:r>
              <a:rPr lang="zh-TW" altLang="en-US" sz="2400" dirty="0"/>
              <a:t>支援各種</a:t>
            </a:r>
            <a:r>
              <a:rPr lang="en-US" altLang="zh-TW" sz="2400" dirty="0"/>
              <a:t> Database</a:t>
            </a:r>
          </a:p>
          <a:p>
            <a:pPr marL="0" indent="0">
              <a:buNone/>
            </a:pPr>
            <a:endParaRPr lang="en-US" altLang="zh-TW" sz="2400" dirty="0"/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17792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Dapper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6950075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997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Dapper</a:t>
            </a:r>
            <a:endParaRPr lang="zh-TW" altLang="en-US" dirty="0"/>
          </a:p>
        </p:txBody>
      </p:sp>
      <p:pic>
        <p:nvPicPr>
          <p:cNvPr id="4" name="Picture 2" descr="http://i.msdn.microsoft.com/dynimg/IC31406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05028"/>
            <a:ext cx="4855368" cy="453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單箭頭接點 4"/>
          <p:cNvCxnSpPr>
            <a:cxnSpLocks noChangeShapeType="1"/>
          </p:cNvCxnSpPr>
          <p:nvPr/>
        </p:nvCxnSpPr>
        <p:spPr bwMode="auto">
          <a:xfrm flipH="1">
            <a:off x="1404714" y="4214146"/>
            <a:ext cx="935038" cy="22537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6"/>
          <p:cNvSpPr txBox="1">
            <a:spLocks noChangeArrowheads="1"/>
          </p:cNvSpPr>
          <p:nvPr/>
        </p:nvSpPr>
        <p:spPr bwMode="auto">
          <a:xfrm>
            <a:off x="562000" y="4254853"/>
            <a:ext cx="10519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zh-TW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u="none" dirty="0">
                <a:latin typeface="Times New Roman" pitchFamily="18" charset="0"/>
                <a:ea typeface="新細明體" pitchFamily="18" charset="-120"/>
              </a:rPr>
              <a:t>*.</a:t>
            </a:r>
            <a:r>
              <a:rPr lang="en-US" altLang="zh-TW" u="none" dirty="0" err="1">
                <a:latin typeface="Times New Roman" pitchFamily="18" charset="0"/>
                <a:ea typeface="新細明體" pitchFamily="18" charset="-120"/>
              </a:rPr>
              <a:t>edmx</a:t>
            </a:r>
            <a:endParaRPr lang="zh-TW" altLang="en-US" u="none" dirty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880773"/>
          </a:xfrm>
        </p:spPr>
        <p:txBody>
          <a:bodyPr/>
          <a:lstStyle/>
          <a:p>
            <a:r>
              <a:rPr lang="en-US" altLang="zh-TW" dirty="0"/>
              <a:t>Entity Framework overview</a:t>
            </a:r>
          </a:p>
        </p:txBody>
      </p:sp>
    </p:spTree>
    <p:extLst>
      <p:ext uri="{BB962C8B-B14F-4D97-AF65-F5344CB8AC3E}">
        <p14:creationId xmlns:p14="http://schemas.microsoft.com/office/powerpoint/2010/main" val="4119000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Dapper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優點</a:t>
            </a:r>
            <a:endParaRPr lang="en-US" altLang="zh-TW" dirty="0"/>
          </a:p>
          <a:p>
            <a:pPr lvl="1"/>
            <a:r>
              <a:rPr lang="zh-TW" altLang="en-US" dirty="0"/>
              <a:t>容易監控與調校</a:t>
            </a:r>
            <a:r>
              <a:rPr lang="en-US" altLang="zh-TW" dirty="0"/>
              <a:t> SQL command </a:t>
            </a:r>
            <a:r>
              <a:rPr lang="zh-TW" altLang="en-US" dirty="0"/>
              <a:t>效能</a:t>
            </a:r>
            <a:endParaRPr lang="en-US" altLang="zh-TW" dirty="0"/>
          </a:p>
          <a:p>
            <a:pPr lvl="1"/>
            <a:r>
              <a:rPr lang="zh-TW" altLang="en-US" dirty="0"/>
              <a:t>輕量化，不須維護 </a:t>
            </a:r>
            <a:r>
              <a:rPr lang="en-US" altLang="zh-TW" dirty="0"/>
              <a:t>Mapping </a:t>
            </a:r>
            <a:r>
              <a:rPr lang="zh-TW" altLang="en-US" dirty="0"/>
              <a:t>設定檔</a:t>
            </a:r>
            <a:endParaRPr lang="en-US" altLang="zh-TW" dirty="0"/>
          </a:p>
          <a:p>
            <a:pPr lvl="1"/>
            <a:r>
              <a:rPr lang="zh-TW" altLang="en-US" dirty="0"/>
              <a:t>使用 </a:t>
            </a:r>
            <a:r>
              <a:rPr lang="en-US" altLang="zh-TW" dirty="0"/>
              <a:t>Emit </a:t>
            </a:r>
            <a:r>
              <a:rPr lang="zh-TW" altLang="en-US" dirty="0"/>
              <a:t>及 </a:t>
            </a:r>
            <a:r>
              <a:rPr lang="en-US" altLang="zh-TW" dirty="0"/>
              <a:t>Cache </a:t>
            </a:r>
            <a:r>
              <a:rPr lang="zh-TW" altLang="en-US" dirty="0"/>
              <a:t>機制實作</a:t>
            </a:r>
            <a:r>
              <a:rPr lang="en-US" altLang="zh-TW" dirty="0"/>
              <a:t> (</a:t>
            </a:r>
            <a:r>
              <a:rPr lang="en-US" altLang="zh-TW" dirty="0" err="1"/>
              <a:t>ConcurrentDictionary</a:t>
            </a:r>
            <a:r>
              <a:rPr lang="en-US" altLang="zh-TW" dirty="0"/>
              <a:t>) </a:t>
            </a:r>
            <a:r>
              <a:rPr lang="zh-TW" altLang="en-US" dirty="0"/>
              <a:t>加快反射速度，效能較佳</a:t>
            </a:r>
            <a:endParaRPr lang="en-US" altLang="zh-TW" dirty="0"/>
          </a:p>
          <a:p>
            <a:pPr lvl="1"/>
            <a:r>
              <a:rPr lang="zh-TW" altLang="en-US" dirty="0"/>
              <a:t>支援</a:t>
            </a:r>
            <a:r>
              <a:rPr lang="en-US" altLang="zh-TW" dirty="0"/>
              <a:t> CRUD </a:t>
            </a:r>
            <a:r>
              <a:rPr lang="zh-TW" altLang="en-US" dirty="0"/>
              <a:t>操作</a:t>
            </a:r>
            <a:endParaRPr lang="en-US" altLang="zh-TW" dirty="0"/>
          </a:p>
          <a:p>
            <a:pPr lvl="1"/>
            <a:r>
              <a:rPr lang="zh-TW" altLang="en-US" dirty="0"/>
              <a:t>支援 </a:t>
            </a:r>
            <a:r>
              <a:rPr lang="en-US" altLang="zh-TW" dirty="0" err="1"/>
              <a:t>async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1725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Dapper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2212523"/>
            <a:ext cx="6347714" cy="3880773"/>
          </a:xfrm>
        </p:spPr>
        <p:txBody>
          <a:bodyPr/>
          <a:lstStyle/>
          <a:p>
            <a:r>
              <a:rPr lang="zh-TW" altLang="en-US" dirty="0"/>
              <a:t>缺點 </a:t>
            </a:r>
            <a:endParaRPr lang="en-US" altLang="zh-TW" dirty="0"/>
          </a:p>
          <a:p>
            <a:pPr lvl="1"/>
            <a:r>
              <a:rPr lang="zh-TW" altLang="en-US" dirty="0"/>
              <a:t>無法直接使用</a:t>
            </a:r>
            <a:r>
              <a:rPr lang="en-US" altLang="zh-TW" dirty="0"/>
              <a:t> </a:t>
            </a:r>
            <a:r>
              <a:rPr lang="en-US" altLang="zh-TW" dirty="0" err="1"/>
              <a:t>Linq</a:t>
            </a:r>
            <a:r>
              <a:rPr lang="en-US" altLang="zh-TW" dirty="0"/>
              <a:t> </a:t>
            </a:r>
            <a:r>
              <a:rPr lang="zh-TW" altLang="en-US" dirty="0"/>
              <a:t>對資料庫查詢</a:t>
            </a:r>
            <a:endParaRPr lang="en-US" altLang="zh-TW" dirty="0"/>
          </a:p>
          <a:p>
            <a:pPr lvl="1"/>
            <a:r>
              <a:rPr lang="zh-TW" altLang="en-US" dirty="0"/>
              <a:t>需要自行處理 </a:t>
            </a:r>
            <a:r>
              <a:rPr lang="en-US" altLang="zh-TW" dirty="0"/>
              <a:t>Entity</a:t>
            </a:r>
            <a:r>
              <a:rPr lang="zh-TW" altLang="en-US" dirty="0"/>
              <a:t> 之間的關係 </a:t>
            </a:r>
            <a:r>
              <a:rPr lang="en-US" altLang="zh-TW" dirty="0"/>
              <a:t>( 1:1, 1:n)</a:t>
            </a:r>
          </a:p>
          <a:p>
            <a:pPr lvl="1"/>
            <a:r>
              <a:rPr lang="en-US" altLang="zh-TW" dirty="0" err="1"/>
              <a:t>Dapper.Contrib</a:t>
            </a:r>
            <a:r>
              <a:rPr lang="en-US" altLang="zh-TW" dirty="0"/>
              <a:t> </a:t>
            </a:r>
            <a:r>
              <a:rPr lang="zh-TW" altLang="en-US" dirty="0"/>
              <a:t>相關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無法判斷出</a:t>
            </a:r>
            <a:r>
              <a:rPr lang="en-US" altLang="zh-TW" dirty="0"/>
              <a:t> Entity object </a:t>
            </a:r>
            <a:r>
              <a:rPr lang="zh-TW" altLang="en-US" dirty="0"/>
              <a:t>有異動的屬性</a:t>
            </a:r>
            <a:endParaRPr lang="en-US" altLang="zh-TW" dirty="0"/>
          </a:p>
          <a:p>
            <a:pPr lvl="2"/>
            <a:r>
              <a:rPr lang="zh-TW" altLang="en-US" dirty="0"/>
              <a:t>無法自動在寫入資料庫前進行欄位值驗證</a:t>
            </a:r>
            <a:endParaRPr lang="en-US" altLang="zh-TW" dirty="0"/>
          </a:p>
          <a:p>
            <a:pPr lvl="2"/>
            <a:r>
              <a:rPr lang="zh-TW" altLang="en-US" dirty="0"/>
              <a:t>無法動態指定要更新的 </a:t>
            </a:r>
            <a:r>
              <a:rPr lang="en-US" altLang="zh-TW" dirty="0"/>
              <a:t>Table Columns</a:t>
            </a:r>
          </a:p>
          <a:p>
            <a:pPr lvl="2"/>
            <a:r>
              <a:rPr lang="en-US" altLang="zh-TW" dirty="0"/>
              <a:t>Get()</a:t>
            </a:r>
            <a:r>
              <a:rPr lang="zh-TW" altLang="en-US" dirty="0"/>
              <a:t> 及</a:t>
            </a:r>
            <a:r>
              <a:rPr lang="en-US" altLang="zh-TW" dirty="0"/>
              <a:t> </a:t>
            </a:r>
            <a:r>
              <a:rPr lang="en-US" altLang="zh-TW" dirty="0" err="1"/>
              <a:t>GetAll</a:t>
            </a:r>
            <a:r>
              <a:rPr lang="en-US" altLang="zh-TW" dirty="0"/>
              <a:t>()</a:t>
            </a:r>
            <a:r>
              <a:rPr lang="zh-TW" altLang="en-US" dirty="0"/>
              <a:t> 方法僅支援單一 </a:t>
            </a:r>
            <a:r>
              <a:rPr lang="en-US" altLang="zh-TW" dirty="0"/>
              <a:t>PK </a:t>
            </a:r>
            <a:r>
              <a:rPr lang="zh-TW" altLang="en-US" dirty="0"/>
              <a:t>欄位</a:t>
            </a:r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55420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err="1"/>
              <a:t>Dotnet</a:t>
            </a:r>
            <a:r>
              <a:rPr lang="en-US" altLang="zh-TW" dirty="0"/>
              <a:t> Core 2.0 Test Project (Sample)</a:t>
            </a:r>
          </a:p>
          <a:p>
            <a:r>
              <a:rPr lang="en-US" altLang="zh-TW" dirty="0" err="1"/>
              <a:t>Sql</a:t>
            </a:r>
            <a:r>
              <a:rPr lang="en-US" altLang="zh-TW" dirty="0"/>
              <a:t> Server Database Project (DB schema)</a:t>
            </a:r>
          </a:p>
          <a:p>
            <a:r>
              <a:rPr lang="en-US" altLang="zh-TW" dirty="0" err="1"/>
              <a:t>Dotnet</a:t>
            </a:r>
            <a:r>
              <a:rPr lang="en-US" altLang="zh-TW" dirty="0"/>
              <a:t> Core 2.0 Console Project (Benchmark)</a:t>
            </a:r>
          </a:p>
          <a:p>
            <a:r>
              <a:rPr lang="en-US" altLang="zh-TW" dirty="0" err="1"/>
              <a:t>Nuget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Dapper (Core Lib)</a:t>
            </a:r>
          </a:p>
          <a:p>
            <a:pPr lvl="1"/>
            <a:r>
              <a:rPr lang="en-US" altLang="zh-TW" dirty="0" err="1"/>
              <a:t>Dapper.Contrib</a:t>
            </a:r>
            <a:r>
              <a:rPr lang="en-US" altLang="zh-TW" dirty="0"/>
              <a:t> (support CRUD)</a:t>
            </a:r>
          </a:p>
          <a:p>
            <a:pPr lvl="1"/>
            <a:r>
              <a:rPr lang="en-US" altLang="zh-TW" dirty="0" err="1"/>
              <a:t>Dapper.SqlBuilder</a:t>
            </a:r>
            <a:r>
              <a:rPr lang="en-US" altLang="zh-TW" dirty="0"/>
              <a:t> (support dynamic </a:t>
            </a:r>
            <a:r>
              <a:rPr lang="en-US" altLang="zh-TW" dirty="0" err="1"/>
              <a:t>sql</a:t>
            </a:r>
            <a:r>
              <a:rPr lang="en-US" altLang="zh-TW" dirty="0"/>
              <a:t> command)</a:t>
            </a:r>
          </a:p>
          <a:p>
            <a:pPr lvl="1"/>
            <a:r>
              <a:rPr lang="en-US" altLang="zh-TW" dirty="0" err="1"/>
              <a:t>MSTest</a:t>
            </a:r>
            <a:endParaRPr lang="en-US" altLang="zh-TW" dirty="0"/>
          </a:p>
          <a:p>
            <a:pPr lvl="1"/>
            <a:r>
              <a:rPr lang="en-US" altLang="zh-TW" dirty="0" err="1"/>
              <a:t>FluentAssertions</a:t>
            </a:r>
            <a:r>
              <a:rPr lang="en-US" altLang="zh-TW" dirty="0"/>
              <a:t> (extension of test assertions)</a:t>
            </a:r>
          </a:p>
          <a:p>
            <a:pPr lvl="1"/>
            <a:r>
              <a:rPr lang="en-US" altLang="zh-TW" dirty="0" err="1"/>
              <a:t>BenchmarkDotnet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/>
              <a:t>免責聲明：範例程式僅供參考，並非良好的單元測試結構</a:t>
            </a:r>
          </a:p>
        </p:txBody>
      </p:sp>
    </p:spTree>
    <p:extLst>
      <p:ext uri="{BB962C8B-B14F-4D97-AF65-F5344CB8AC3E}">
        <p14:creationId xmlns:p14="http://schemas.microsoft.com/office/powerpoint/2010/main" val="2741521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Query&lt;T&gt;</a:t>
            </a:r>
          </a:p>
          <a:p>
            <a:r>
              <a:rPr lang="en-US" altLang="zh-TW" dirty="0" err="1"/>
              <a:t>QueryFirst</a:t>
            </a:r>
            <a:r>
              <a:rPr lang="en-US" altLang="zh-TW" dirty="0"/>
              <a:t>&lt;T&gt;</a:t>
            </a:r>
          </a:p>
          <a:p>
            <a:r>
              <a:rPr lang="en-US" altLang="zh-TW" dirty="0"/>
              <a:t>Query with parameter</a:t>
            </a:r>
          </a:p>
          <a:p>
            <a:r>
              <a:rPr lang="en-US" altLang="zh-TW" dirty="0" err="1"/>
              <a:t>SqlBuilder</a:t>
            </a:r>
            <a:endParaRPr lang="en-US" altLang="zh-TW" dirty="0"/>
          </a:p>
          <a:p>
            <a:r>
              <a:rPr lang="en-US" altLang="zh-TW" dirty="0"/>
              <a:t>Dynamic return type</a:t>
            </a:r>
          </a:p>
          <a:p>
            <a:r>
              <a:rPr lang="en-US" altLang="zh-TW" dirty="0"/>
              <a:t>One to many entity (with </a:t>
            </a:r>
            <a:r>
              <a:rPr lang="en-US" altLang="zh-TW" dirty="0" err="1"/>
              <a:t>sql</a:t>
            </a:r>
            <a:r>
              <a:rPr lang="en-US" altLang="zh-TW" dirty="0"/>
              <a:t> join)</a:t>
            </a:r>
          </a:p>
          <a:p>
            <a:r>
              <a:rPr lang="en-US" altLang="zh-TW" dirty="0" err="1"/>
              <a:t>RowParser</a:t>
            </a:r>
            <a:r>
              <a:rPr lang="en-US" altLang="zh-TW" dirty="0"/>
              <a:t> (Multiple types in one </a:t>
            </a:r>
            <a:r>
              <a:rPr lang="en-US" altLang="zh-TW" dirty="0" err="1"/>
              <a:t>recordset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QueryMultiple</a:t>
            </a:r>
            <a:r>
              <a:rPr lang="en-US" altLang="zh-TW" dirty="0"/>
              <a:t> (Multiple </a:t>
            </a:r>
            <a:r>
              <a:rPr lang="en-US" altLang="zh-TW" dirty="0" err="1"/>
              <a:t>recordsets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3224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7841</TotalTime>
  <Words>729</Words>
  <Application>Microsoft Office PowerPoint</Application>
  <PresentationFormat>On-screen Show (4:3)</PresentationFormat>
  <Paragraphs>134</Paragraphs>
  <Slides>17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微軟正黑體</vt:lpstr>
      <vt:lpstr>新細明體</vt:lpstr>
      <vt:lpstr>Arial</vt:lpstr>
      <vt:lpstr>Calibri</vt:lpstr>
      <vt:lpstr>Times New Roman</vt:lpstr>
      <vt:lpstr>Trebuchet MS</vt:lpstr>
      <vt:lpstr>Wingdings</vt:lpstr>
      <vt:lpstr>Wingdings 3</vt:lpstr>
      <vt:lpstr>Facet</vt:lpstr>
      <vt:lpstr>封裝程式殼層物件</vt:lpstr>
      <vt:lpstr>Dapper</vt:lpstr>
      <vt:lpstr>Agenda</vt:lpstr>
      <vt:lpstr>What is Dapper</vt:lpstr>
      <vt:lpstr>What is Dapper</vt:lpstr>
      <vt:lpstr>Why Dapper</vt:lpstr>
      <vt:lpstr>Why Dapper</vt:lpstr>
      <vt:lpstr>Why Dapper</vt:lpstr>
      <vt:lpstr>Sample Code</vt:lpstr>
      <vt:lpstr>Query</vt:lpstr>
      <vt:lpstr>Query</vt:lpstr>
      <vt:lpstr>Query</vt:lpstr>
      <vt:lpstr>CRUD</vt:lpstr>
      <vt:lpstr>Dapper.Contrib - Attributes</vt:lpstr>
      <vt:lpstr>Dapper.Contrib - Assumptions</vt:lpstr>
      <vt:lpstr>Benchmark with EF Core</vt:lpstr>
      <vt:lpstr>Benchmark with EF Core</vt:lpstr>
      <vt:lpstr>Reference</vt:lpstr>
    </vt:vector>
  </TitlesOfParts>
  <Company>workgroup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User</dc:creator>
  <cp:lastModifiedBy>Brett Yu</cp:lastModifiedBy>
  <cp:revision>177</cp:revision>
  <dcterms:created xsi:type="dcterms:W3CDTF">2018-03-29T11:52:27Z</dcterms:created>
  <dcterms:modified xsi:type="dcterms:W3CDTF">2018-04-29T17:00:25Z</dcterms:modified>
</cp:coreProperties>
</file>