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287000" cy="18288000"/>
  <p:notesSz cx="6858000" cy="9144000"/>
  <p:embeddedFontLst>
    <p:embeddedFont>
      <p:font typeface="Rubik Bold" charset="1" panose="00000800000000000000"/>
      <p:regular r:id="rId26"/>
    </p:embeddedFont>
    <p:embeddedFont>
      <p:font typeface="Rubik Light" charset="1" panose="00000400000000000000"/>
      <p:regular r:id="rId27"/>
    </p:embeddedFont>
    <p:embeddedFont>
      <p:font typeface="Rubik Light Bold" charset="1" panose="00000500000000000000"/>
      <p:regular r:id="rId28"/>
    </p:embeddedFont>
    <p:embeddedFont>
      <p:font typeface="Rubik Medium" charset="1" panose="00000600000000000000"/>
      <p:regular r:id="rId29"/>
    </p:embeddedFont>
    <p:embeddedFont>
      <p:font typeface="Arimo" charset="1" panose="020B06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8.png" Type="http://schemas.openxmlformats.org/officeDocument/2006/relationships/image"/><Relationship Id="rId6" Target="https://support.system76.com/articles/window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0">
            <a:off x="1529173" y="11163506"/>
            <a:ext cx="7539147" cy="7124494"/>
          </a:xfrm>
          <a:custGeom>
            <a:avLst/>
            <a:gdLst/>
            <a:ahLst/>
            <a:cxnLst/>
            <a:rect r="r" b="b" t="t" l="l"/>
            <a:pathLst>
              <a:path h="7124494" w="7539147">
                <a:moveTo>
                  <a:pt x="0" y="0"/>
                </a:moveTo>
                <a:lnTo>
                  <a:pt x="7539147" y="0"/>
                </a:lnTo>
                <a:lnTo>
                  <a:pt x="7539147" y="7124494"/>
                </a:lnTo>
                <a:lnTo>
                  <a:pt x="0" y="7124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12419" y="1336032"/>
            <a:ext cx="7172654" cy="9480654"/>
            <a:chOff x="0" y="0"/>
            <a:chExt cx="9563539" cy="12640872"/>
          </a:xfrm>
        </p:grpSpPr>
        <p:sp>
          <p:nvSpPr>
            <p:cNvPr name="TextBox 4" id="4"/>
            <p:cNvSpPr txBox="true"/>
            <p:nvPr/>
          </p:nvSpPr>
          <p:spPr>
            <a:xfrm rot="0">
              <a:off x="0" y="167081"/>
              <a:ext cx="9563539" cy="3623417"/>
            </a:xfrm>
            <a:prstGeom prst="rect">
              <a:avLst/>
            </a:prstGeom>
          </p:spPr>
          <p:txBody>
            <a:bodyPr anchor="t" rtlCol="false" tIns="0" lIns="0" bIns="0" rIns="0">
              <a:spAutoFit/>
            </a:bodyPr>
            <a:lstStyle/>
            <a:p>
              <a:pPr algn="ctr">
                <a:lnSpc>
                  <a:spcPts val="10399"/>
                </a:lnSpc>
              </a:pPr>
              <a:r>
                <a:rPr lang="en-US" sz="9904" spc="-99">
                  <a:solidFill>
                    <a:srgbClr val="FFFFFF"/>
                  </a:solidFill>
                  <a:latin typeface="Rubik Bold"/>
                </a:rPr>
                <a:t>SISTEM KOMPUTER</a:t>
              </a:r>
            </a:p>
          </p:txBody>
        </p:sp>
        <p:sp>
          <p:nvSpPr>
            <p:cNvPr name="TextBox 5" id="5"/>
            <p:cNvSpPr txBox="true"/>
            <p:nvPr/>
          </p:nvSpPr>
          <p:spPr>
            <a:xfrm rot="0">
              <a:off x="715834" y="4264327"/>
              <a:ext cx="8131871" cy="8336068"/>
            </a:xfrm>
            <a:prstGeom prst="rect">
              <a:avLst/>
            </a:prstGeom>
          </p:spPr>
          <p:txBody>
            <a:bodyPr anchor="t" rtlCol="false" tIns="0" lIns="0" bIns="0" rIns="0">
              <a:spAutoFit/>
            </a:bodyPr>
            <a:lstStyle/>
            <a:p>
              <a:pPr algn="ctr">
                <a:lnSpc>
                  <a:spcPts val="5018"/>
                </a:lnSpc>
              </a:pPr>
              <a:r>
                <a:rPr lang="en-US" sz="3534" spc="-35">
                  <a:solidFill>
                    <a:srgbClr val="171717"/>
                  </a:solidFill>
                  <a:latin typeface="Rubik Light"/>
                </a:rPr>
                <a:t>Sistem komputer adalah hubungan atau interaksi antara komponen perangkat keras, perangkat lunak, dan pengguna yang mana dirancang untuk saling menerima, mengelola dan menyajikan informasi yang diinginkan oleh penggunanya.</a:t>
              </a:r>
            </a:p>
            <a:p>
              <a:pPr algn="ctr" marL="0" indent="0" lvl="0">
                <a:lnSpc>
                  <a:spcPts val="5018"/>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9E64"/>
        </a:solidFill>
      </p:bgPr>
    </p:bg>
    <p:spTree>
      <p:nvGrpSpPr>
        <p:cNvPr id="1" name=""/>
        <p:cNvGrpSpPr/>
        <p:nvPr/>
      </p:nvGrpSpPr>
      <p:grpSpPr>
        <a:xfrm>
          <a:off x="0" y="0"/>
          <a:ext cx="0" cy="0"/>
          <a:chOff x="0" y="0"/>
          <a:chExt cx="0" cy="0"/>
        </a:xfrm>
      </p:grpSpPr>
      <p:sp>
        <p:nvSpPr>
          <p:cNvPr name="Freeform 2" id="2"/>
          <p:cNvSpPr/>
          <p:nvPr/>
        </p:nvSpPr>
        <p:spPr>
          <a:xfrm flipH="false" flipV="false" rot="7892915">
            <a:off x="-1533917" y="-8517688"/>
            <a:ext cx="13354834" cy="13354834"/>
          </a:xfrm>
          <a:custGeom>
            <a:avLst/>
            <a:gdLst/>
            <a:ahLst/>
            <a:cxnLst/>
            <a:rect r="r" b="b" t="t" l="l"/>
            <a:pathLst>
              <a:path h="13354834" w="13354834">
                <a:moveTo>
                  <a:pt x="0" y="0"/>
                </a:moveTo>
                <a:lnTo>
                  <a:pt x="13354834" y="0"/>
                </a:lnTo>
                <a:lnTo>
                  <a:pt x="13354834" y="13354834"/>
                </a:lnTo>
                <a:lnTo>
                  <a:pt x="0" y="13354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727055"/>
            <a:ext cx="8229600" cy="1813215"/>
            <a:chOff x="0" y="0"/>
            <a:chExt cx="10972800" cy="2417620"/>
          </a:xfrm>
        </p:grpSpPr>
        <p:sp>
          <p:nvSpPr>
            <p:cNvPr name="TextBox 4" id="4"/>
            <p:cNvSpPr txBox="true"/>
            <p:nvPr/>
          </p:nvSpPr>
          <p:spPr>
            <a:xfrm rot="0">
              <a:off x="0" y="-30944"/>
              <a:ext cx="10972800" cy="1331702"/>
            </a:xfrm>
            <a:prstGeom prst="rect">
              <a:avLst/>
            </a:prstGeom>
          </p:spPr>
          <p:txBody>
            <a:bodyPr anchor="t" rtlCol="false" tIns="0" lIns="0" bIns="0" rIns="0">
              <a:spAutoFit/>
            </a:bodyPr>
            <a:lstStyle/>
            <a:p>
              <a:pPr algn="l" marL="0" indent="0" lvl="0">
                <a:lnSpc>
                  <a:spcPts val="4038"/>
                </a:lnSpc>
                <a:spcBef>
                  <a:spcPct val="0"/>
                </a:spcBef>
              </a:pPr>
              <a:r>
                <a:rPr lang="en-US" sz="3106" spc="-31">
                  <a:solidFill>
                    <a:srgbClr val="FFFFFF"/>
                  </a:solidFill>
                  <a:latin typeface="Rubik Medium"/>
                </a:rPr>
                <a:t>Langkah -langkah persiapan Instalasi sistem operasi window 10</a:t>
              </a:r>
            </a:p>
          </p:txBody>
        </p:sp>
        <p:sp>
          <p:nvSpPr>
            <p:cNvPr name="TextBox 5" id="5"/>
            <p:cNvSpPr txBox="true"/>
            <p:nvPr/>
          </p:nvSpPr>
          <p:spPr>
            <a:xfrm rot="0">
              <a:off x="0" y="1613262"/>
              <a:ext cx="10972800" cy="804358"/>
            </a:xfrm>
            <a:prstGeom prst="rect">
              <a:avLst/>
            </a:prstGeom>
          </p:spPr>
          <p:txBody>
            <a:bodyPr anchor="t" rtlCol="false" tIns="0" lIns="0" bIns="0" rIns="0">
              <a:spAutoFit/>
            </a:bodyPr>
            <a:lstStyle/>
            <a:p>
              <a:pPr algn="l" marL="0" indent="0" lvl="0">
                <a:lnSpc>
                  <a:spcPts val="5112"/>
                </a:lnSpc>
                <a:spcBef>
                  <a:spcPct val="0"/>
                </a:spcBef>
              </a:pPr>
            </a:p>
          </p:txBody>
        </p:sp>
      </p:grpSp>
      <p:sp>
        <p:nvSpPr>
          <p:cNvPr name="Freeform 6" id="6"/>
          <p:cNvSpPr/>
          <p:nvPr/>
        </p:nvSpPr>
        <p:spPr>
          <a:xfrm flipH="false" flipV="false" rot="0">
            <a:off x="7970703" y="15963880"/>
            <a:ext cx="1287597" cy="1334298"/>
          </a:xfrm>
          <a:custGeom>
            <a:avLst/>
            <a:gdLst/>
            <a:ahLst/>
            <a:cxnLst/>
            <a:rect r="r" b="b" t="t" l="l"/>
            <a:pathLst>
              <a:path h="1334298" w="1287597">
                <a:moveTo>
                  <a:pt x="0" y="0"/>
                </a:moveTo>
                <a:lnTo>
                  <a:pt x="1287597" y="0"/>
                </a:lnTo>
                <a:lnTo>
                  <a:pt x="1287597" y="1334298"/>
                </a:lnTo>
                <a:lnTo>
                  <a:pt x="0" y="1334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263579" y="16299618"/>
            <a:ext cx="701844" cy="662822"/>
            <a:chOff x="0" y="0"/>
            <a:chExt cx="6350000" cy="5996940"/>
          </a:xfrm>
        </p:grpSpPr>
        <p:sp>
          <p:nvSpPr>
            <p:cNvPr name="Freeform 8" id="8"/>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F69E64"/>
            </a:solidFill>
          </p:spPr>
        </p:sp>
      </p:grpSp>
      <p:sp>
        <p:nvSpPr>
          <p:cNvPr name="TextBox 9" id="9"/>
          <p:cNvSpPr txBox="true"/>
          <p:nvPr/>
        </p:nvSpPr>
        <p:spPr>
          <a:xfrm rot="0">
            <a:off x="1028700" y="4913165"/>
            <a:ext cx="8925590" cy="9937986"/>
          </a:xfrm>
          <a:prstGeom prst="rect">
            <a:avLst/>
          </a:prstGeom>
        </p:spPr>
        <p:txBody>
          <a:bodyPr anchor="t" rtlCol="false" tIns="0" lIns="0" bIns="0" rIns="0">
            <a:spAutoFit/>
          </a:bodyPr>
          <a:lstStyle/>
          <a:p>
            <a:pPr algn="l">
              <a:lnSpc>
                <a:spcPts val="4183"/>
              </a:lnSpc>
            </a:pPr>
            <a:r>
              <a:rPr lang="en-US" sz="2946">
                <a:solidFill>
                  <a:srgbClr val="000000"/>
                </a:solidFill>
                <a:latin typeface="Rubik Light"/>
              </a:rPr>
              <a:t>5. Terima Perjanjian Lisensi: Bacalah dan terima  </a:t>
            </a:r>
          </a:p>
          <a:p>
            <a:pPr algn="l">
              <a:lnSpc>
                <a:spcPts val="4183"/>
              </a:lnSpc>
            </a:pPr>
            <a:r>
              <a:rPr lang="en-US" sz="2946">
                <a:solidFill>
                  <a:srgbClr val="000000"/>
                </a:solidFill>
                <a:latin typeface="Rubik Light"/>
              </a:rPr>
              <a:t>     </a:t>
            </a:r>
            <a:r>
              <a:rPr lang="en-US" sz="2946">
                <a:solidFill>
                  <a:srgbClr val="000000"/>
                </a:solidFill>
                <a:latin typeface="Rubik Light"/>
              </a:rPr>
              <a:t>Perjanjian Lisensi Pengguna Akhir Microsoft.</a:t>
            </a:r>
          </a:p>
          <a:p>
            <a:pPr algn="l">
              <a:lnSpc>
                <a:spcPts val="4183"/>
              </a:lnSpc>
            </a:pPr>
            <a:r>
              <a:rPr lang="en-US" sz="2946">
                <a:solidFill>
                  <a:srgbClr val="000000"/>
                </a:solidFill>
                <a:latin typeface="Rubik Light"/>
              </a:rPr>
              <a:t>6. </a:t>
            </a:r>
            <a:r>
              <a:rPr lang="en-US" sz="2946">
                <a:solidFill>
                  <a:srgbClr val="000000"/>
                </a:solidFill>
                <a:latin typeface="Rubik Light"/>
              </a:rPr>
              <a:t>Pilih Jenis Instalasi: Pilih jenis instalasi yang</a:t>
            </a:r>
          </a:p>
          <a:p>
            <a:pPr algn="l">
              <a:lnSpc>
                <a:spcPts val="4183"/>
              </a:lnSpc>
            </a:pPr>
            <a:r>
              <a:rPr lang="en-US" sz="2946">
                <a:solidFill>
                  <a:srgbClr val="000000"/>
                </a:solidFill>
                <a:latin typeface="Rubik Light"/>
              </a:rPr>
              <a:t>    diinginkan, biasanya "Kustom: Instal</a:t>
            </a:r>
          </a:p>
          <a:p>
            <a:pPr algn="l">
              <a:lnSpc>
                <a:spcPts val="4183"/>
              </a:lnSpc>
            </a:pPr>
            <a:r>
              <a:rPr lang="en-US" sz="2946">
                <a:solidFill>
                  <a:srgbClr val="000000"/>
                </a:solidFill>
                <a:latin typeface="Rubik Light"/>
              </a:rPr>
              <a:t>    Windows dan hanya item yang saya pilih".</a:t>
            </a:r>
          </a:p>
          <a:p>
            <a:pPr algn="l">
              <a:lnSpc>
                <a:spcPts val="4183"/>
              </a:lnSpc>
            </a:pPr>
            <a:r>
              <a:rPr lang="en-US" sz="2946">
                <a:solidFill>
                  <a:srgbClr val="000000"/>
                </a:solidFill>
                <a:latin typeface="Rubik Light"/>
              </a:rPr>
              <a:t>7. </a:t>
            </a:r>
            <a:r>
              <a:rPr lang="en-US" sz="2946">
                <a:solidFill>
                  <a:srgbClr val="000000"/>
                </a:solidFill>
                <a:latin typeface="Rubik Light"/>
              </a:rPr>
              <a:t>Pilih Partisi: Pilih partisi hard disk tempat  </a:t>
            </a:r>
          </a:p>
          <a:p>
            <a:pPr algn="l">
              <a:lnSpc>
                <a:spcPts val="4183"/>
              </a:lnSpc>
            </a:pPr>
            <a:r>
              <a:rPr lang="en-US" sz="2946">
                <a:solidFill>
                  <a:srgbClr val="000000"/>
                </a:solidFill>
                <a:latin typeface="Rubik Light"/>
              </a:rPr>
              <a:t>    ingin menginstal Windows 10.</a:t>
            </a:r>
          </a:p>
          <a:p>
            <a:pPr algn="l">
              <a:lnSpc>
                <a:spcPts val="4183"/>
              </a:lnSpc>
            </a:pPr>
            <a:r>
              <a:rPr lang="en-US" sz="2946">
                <a:solidFill>
                  <a:srgbClr val="000000"/>
                </a:solidFill>
                <a:latin typeface="Rubik Light"/>
              </a:rPr>
              <a:t>8. </a:t>
            </a:r>
            <a:r>
              <a:rPr lang="en-US" sz="2946">
                <a:solidFill>
                  <a:srgbClr val="000000"/>
                </a:solidFill>
                <a:latin typeface="Rubik Light"/>
              </a:rPr>
              <a:t>Proses Instalasi: Ikuti petunjuk di layar untuk</a:t>
            </a:r>
          </a:p>
          <a:p>
            <a:pPr algn="l">
              <a:lnSpc>
                <a:spcPts val="4183"/>
              </a:lnSpc>
            </a:pPr>
            <a:r>
              <a:rPr lang="en-US" sz="2946">
                <a:solidFill>
                  <a:srgbClr val="000000"/>
                </a:solidFill>
                <a:latin typeface="Rubik Light"/>
              </a:rPr>
              <a:t>     menyelesaikan proses instalasi. Ini mungkin</a:t>
            </a:r>
          </a:p>
          <a:p>
            <a:pPr algn="l">
              <a:lnSpc>
                <a:spcPts val="4183"/>
              </a:lnSpc>
            </a:pPr>
            <a:r>
              <a:rPr lang="en-US" sz="2946">
                <a:solidFill>
                  <a:srgbClr val="000000"/>
                </a:solidFill>
                <a:latin typeface="Rubik Light"/>
              </a:rPr>
              <a:t>     memakan waktu beberapa menit.</a:t>
            </a:r>
          </a:p>
          <a:p>
            <a:pPr algn="l">
              <a:lnSpc>
                <a:spcPts val="4183"/>
              </a:lnSpc>
            </a:pPr>
            <a:r>
              <a:rPr lang="en-US" sz="2946">
                <a:solidFill>
                  <a:srgbClr val="000000"/>
                </a:solidFill>
                <a:latin typeface="Rubik Light"/>
              </a:rPr>
              <a:t>9. </a:t>
            </a:r>
            <a:r>
              <a:rPr lang="en-US" sz="2946">
                <a:solidFill>
                  <a:srgbClr val="000000"/>
                </a:solidFill>
                <a:latin typeface="Rubik Light"/>
              </a:rPr>
              <a:t>Konfigurasi Pengaturan Awal: Setelah instalasi</a:t>
            </a:r>
          </a:p>
          <a:p>
            <a:pPr algn="l">
              <a:lnSpc>
                <a:spcPts val="4183"/>
              </a:lnSpc>
            </a:pPr>
            <a:r>
              <a:rPr lang="en-US" sz="2946">
                <a:solidFill>
                  <a:srgbClr val="000000"/>
                </a:solidFill>
                <a:latin typeface="Rubik Light"/>
              </a:rPr>
              <a:t>    selesai, akan diminta untuk</a:t>
            </a:r>
          </a:p>
          <a:p>
            <a:pPr algn="l">
              <a:lnSpc>
                <a:spcPts val="4183"/>
              </a:lnSpc>
            </a:pPr>
            <a:r>
              <a:rPr lang="en-US" sz="2946">
                <a:solidFill>
                  <a:srgbClr val="000000"/>
                </a:solidFill>
                <a:latin typeface="Rubik Light"/>
              </a:rPr>
              <a:t>    mengonfigurasi pengaturan awal seperti nama</a:t>
            </a:r>
          </a:p>
          <a:p>
            <a:pPr algn="l">
              <a:lnSpc>
                <a:spcPts val="4183"/>
              </a:lnSpc>
            </a:pPr>
            <a:r>
              <a:rPr lang="en-US" sz="2946">
                <a:solidFill>
                  <a:srgbClr val="000000"/>
                </a:solidFill>
                <a:latin typeface="Rubik Light"/>
              </a:rPr>
              <a:t>    pengguna, kata sandi, dan zona waktu.</a:t>
            </a:r>
          </a:p>
          <a:p>
            <a:pPr algn="l">
              <a:lnSpc>
                <a:spcPts val="4183"/>
              </a:lnSpc>
            </a:pPr>
            <a:r>
              <a:rPr lang="en-US" sz="2946">
                <a:solidFill>
                  <a:srgbClr val="000000"/>
                </a:solidFill>
                <a:latin typeface="Rubik Light"/>
              </a:rPr>
              <a:t>10. </a:t>
            </a:r>
            <a:r>
              <a:rPr lang="en-US" sz="2946">
                <a:solidFill>
                  <a:srgbClr val="000000"/>
                </a:solidFill>
                <a:latin typeface="Rubik Light"/>
              </a:rPr>
              <a:t>Pembaruan dan Instalasi Driver: Windows 10</a:t>
            </a:r>
          </a:p>
          <a:p>
            <a:pPr algn="l">
              <a:lnSpc>
                <a:spcPts val="4183"/>
              </a:lnSpc>
            </a:pPr>
            <a:r>
              <a:rPr lang="en-US" sz="2946">
                <a:solidFill>
                  <a:srgbClr val="000000"/>
                </a:solidFill>
                <a:latin typeface="Rubik Light"/>
              </a:rPr>
              <a:t>     akan secara otomatis mengunduh dan</a:t>
            </a:r>
          </a:p>
          <a:p>
            <a:pPr algn="l">
              <a:lnSpc>
                <a:spcPts val="4183"/>
              </a:lnSpc>
            </a:pPr>
            <a:r>
              <a:rPr lang="en-US" sz="2946">
                <a:solidFill>
                  <a:srgbClr val="000000"/>
                </a:solidFill>
                <a:latin typeface="Rubik Light"/>
              </a:rPr>
              <a:t>     menginstal pembaruan terbaru serta driver</a:t>
            </a:r>
          </a:p>
          <a:p>
            <a:pPr algn="l">
              <a:lnSpc>
                <a:spcPts val="4183"/>
              </a:lnSpc>
            </a:pPr>
            <a:r>
              <a:rPr lang="en-US" sz="2946">
                <a:solidFill>
                  <a:srgbClr val="000000"/>
                </a:solidFill>
                <a:latin typeface="Rubik Light"/>
              </a:rPr>
              <a:t>    untuk perangkat keras </a:t>
            </a:r>
          </a:p>
          <a:p>
            <a:pPr algn="l">
              <a:lnSpc>
                <a:spcPts val="4183"/>
              </a:lnSpc>
            </a:pPr>
          </a:p>
        </p:txBody>
      </p:sp>
    </p:spTree>
  </p:cSld>
  <p:clrMapOvr>
    <a:masterClrMapping/>
  </p:clrMapOvr>
  <p:transition spd="fast">
    <p:wipe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23845" y="3512552"/>
            <a:ext cx="7039309" cy="5631448"/>
          </a:xfrm>
          <a:custGeom>
            <a:avLst/>
            <a:gdLst/>
            <a:ahLst/>
            <a:cxnLst/>
            <a:rect r="r" b="b" t="t" l="l"/>
            <a:pathLst>
              <a:path h="5631448" w="7039309">
                <a:moveTo>
                  <a:pt x="0" y="0"/>
                </a:moveTo>
                <a:lnTo>
                  <a:pt x="7039310" y="0"/>
                </a:lnTo>
                <a:lnTo>
                  <a:pt x="7039310" y="5631448"/>
                </a:lnTo>
                <a:lnTo>
                  <a:pt x="0" y="5631448"/>
                </a:lnTo>
                <a:lnTo>
                  <a:pt x="0" y="0"/>
                </a:lnTo>
                <a:close/>
              </a:path>
            </a:pathLst>
          </a:custGeom>
          <a:blipFill>
            <a:blip r:embed="rId5"/>
            <a:stretch>
              <a:fillRect l="0" t="0" r="0" b="0"/>
            </a:stretch>
          </a:blipFill>
        </p:spPr>
      </p:sp>
      <p:sp>
        <p:nvSpPr>
          <p:cNvPr name="TextBox 5" id="5"/>
          <p:cNvSpPr txBox="true"/>
          <p:nvPr/>
        </p:nvSpPr>
        <p:spPr>
          <a:xfrm rot="0">
            <a:off x="3233019" y="14349290"/>
            <a:ext cx="3282434" cy="681609"/>
          </a:xfrm>
          <a:prstGeom prst="rect">
            <a:avLst/>
          </a:prstGeom>
        </p:spPr>
        <p:txBody>
          <a:bodyPr anchor="t" rtlCol="false" tIns="0" lIns="0" bIns="0" rIns="0">
            <a:spAutoFit/>
          </a:bodyPr>
          <a:lstStyle/>
          <a:p>
            <a:pPr algn="ctr">
              <a:lnSpc>
                <a:spcPts val="5538"/>
              </a:lnSpc>
              <a:spcBef>
                <a:spcPct val="0"/>
              </a:spcBef>
            </a:pPr>
            <a:r>
              <a:rPr lang="en-US" sz="3900">
                <a:solidFill>
                  <a:srgbClr val="171717"/>
                </a:solidFill>
                <a:latin typeface="Rubik Light"/>
              </a:rPr>
              <a:t>Media Instalasi</a:t>
            </a:r>
          </a:p>
        </p:txBody>
      </p:sp>
    </p:spTree>
  </p:cSld>
  <p:clrMapOvr>
    <a:masterClrMapping/>
  </p:clrMapOvr>
  <p:transition spd="fast">
    <p:wipe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80894" y="3578443"/>
            <a:ext cx="8277406" cy="6621925"/>
          </a:xfrm>
          <a:custGeom>
            <a:avLst/>
            <a:gdLst/>
            <a:ahLst/>
            <a:cxnLst/>
            <a:rect r="r" b="b" t="t" l="l"/>
            <a:pathLst>
              <a:path h="6621925" w="8277406">
                <a:moveTo>
                  <a:pt x="0" y="0"/>
                </a:moveTo>
                <a:lnTo>
                  <a:pt x="8277406" y="0"/>
                </a:lnTo>
                <a:lnTo>
                  <a:pt x="8277406" y="6621925"/>
                </a:lnTo>
                <a:lnTo>
                  <a:pt x="0" y="6621925"/>
                </a:lnTo>
                <a:lnTo>
                  <a:pt x="0" y="0"/>
                </a:lnTo>
                <a:close/>
              </a:path>
            </a:pathLst>
          </a:custGeom>
          <a:blipFill>
            <a:blip r:embed="rId5"/>
            <a:stretch>
              <a:fillRect l="0" t="0" r="0" b="0"/>
            </a:stretch>
          </a:blipFill>
        </p:spPr>
      </p:sp>
      <p:sp>
        <p:nvSpPr>
          <p:cNvPr name="TextBox 5" id="5"/>
          <p:cNvSpPr txBox="true"/>
          <p:nvPr/>
        </p:nvSpPr>
        <p:spPr>
          <a:xfrm rot="0">
            <a:off x="272888" y="14622847"/>
            <a:ext cx="9645611" cy="714121"/>
          </a:xfrm>
          <a:prstGeom prst="rect">
            <a:avLst/>
          </a:prstGeom>
        </p:spPr>
        <p:txBody>
          <a:bodyPr anchor="t" rtlCol="false" tIns="0" lIns="0" bIns="0" rIns="0">
            <a:spAutoFit/>
          </a:bodyPr>
          <a:lstStyle/>
          <a:p>
            <a:pPr algn="ctr">
              <a:lnSpc>
                <a:spcPts val="5821"/>
              </a:lnSpc>
              <a:spcBef>
                <a:spcPct val="0"/>
              </a:spcBef>
            </a:pPr>
            <a:r>
              <a:rPr lang="en-US" sz="4099">
                <a:solidFill>
                  <a:srgbClr val="171717"/>
                </a:solidFill>
                <a:latin typeface="Rubik Light"/>
              </a:rPr>
              <a:t>Memilih Bahasa dan Tata Letak Keyboard</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83900" y="3081725"/>
            <a:ext cx="9338597" cy="7470878"/>
          </a:xfrm>
          <a:custGeom>
            <a:avLst/>
            <a:gdLst/>
            <a:ahLst/>
            <a:cxnLst/>
            <a:rect r="r" b="b" t="t" l="l"/>
            <a:pathLst>
              <a:path h="7470878" w="9338597">
                <a:moveTo>
                  <a:pt x="0" y="0"/>
                </a:moveTo>
                <a:lnTo>
                  <a:pt x="9338597" y="0"/>
                </a:lnTo>
                <a:lnTo>
                  <a:pt x="9338597" y="7470878"/>
                </a:lnTo>
                <a:lnTo>
                  <a:pt x="0" y="7470878"/>
                </a:lnTo>
                <a:lnTo>
                  <a:pt x="0" y="0"/>
                </a:lnTo>
                <a:close/>
              </a:path>
            </a:pathLst>
          </a:custGeom>
          <a:blipFill>
            <a:blip r:embed="rId5"/>
            <a:stretch>
              <a:fillRect l="0" t="0" r="0" b="0"/>
            </a:stretch>
          </a:blipFill>
        </p:spPr>
      </p:sp>
      <p:sp>
        <p:nvSpPr>
          <p:cNvPr name="TextBox 5" id="5"/>
          <p:cNvSpPr txBox="true"/>
          <p:nvPr/>
        </p:nvSpPr>
        <p:spPr>
          <a:xfrm rot="0">
            <a:off x="1549665" y="14613322"/>
            <a:ext cx="7007066" cy="772414"/>
          </a:xfrm>
          <a:prstGeom prst="rect">
            <a:avLst/>
          </a:prstGeom>
        </p:spPr>
        <p:txBody>
          <a:bodyPr anchor="t" rtlCol="false" tIns="0" lIns="0" bIns="0" rIns="0">
            <a:spAutoFit/>
          </a:bodyPr>
          <a:lstStyle/>
          <a:p>
            <a:pPr algn="ctr">
              <a:lnSpc>
                <a:spcPts val="6247"/>
              </a:lnSpc>
              <a:spcBef>
                <a:spcPct val="0"/>
              </a:spcBef>
            </a:pPr>
            <a:r>
              <a:rPr lang="en-US" sz="4399">
                <a:solidFill>
                  <a:srgbClr val="171717"/>
                </a:solidFill>
                <a:latin typeface="Rubik Light"/>
              </a:rPr>
              <a:t>Menerima Perjanjian Lisensi</a:t>
            </a:r>
          </a:p>
        </p:txBody>
      </p:sp>
    </p:spTree>
  </p:cSld>
  <p:clrMapOvr>
    <a:masterClrMapping/>
  </p:clrMapOvr>
  <p:transition spd="fast">
    <p:wipe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0652" y="3239127"/>
            <a:ext cx="9125697" cy="7300558"/>
          </a:xfrm>
          <a:custGeom>
            <a:avLst/>
            <a:gdLst/>
            <a:ahLst/>
            <a:cxnLst/>
            <a:rect r="r" b="b" t="t" l="l"/>
            <a:pathLst>
              <a:path h="7300558" w="9125697">
                <a:moveTo>
                  <a:pt x="0" y="0"/>
                </a:moveTo>
                <a:lnTo>
                  <a:pt x="9125696" y="0"/>
                </a:lnTo>
                <a:lnTo>
                  <a:pt x="9125696" y="7300557"/>
                </a:lnTo>
                <a:lnTo>
                  <a:pt x="0" y="7300557"/>
                </a:lnTo>
                <a:lnTo>
                  <a:pt x="0" y="0"/>
                </a:lnTo>
                <a:close/>
              </a:path>
            </a:pathLst>
          </a:custGeom>
          <a:blipFill>
            <a:blip r:embed="rId5"/>
            <a:stretch>
              <a:fillRect l="0" t="0" r="0" b="0"/>
            </a:stretch>
          </a:blipFill>
        </p:spPr>
      </p:sp>
      <p:sp>
        <p:nvSpPr>
          <p:cNvPr name="TextBox 5" id="5"/>
          <p:cNvSpPr txBox="true"/>
          <p:nvPr/>
        </p:nvSpPr>
        <p:spPr>
          <a:xfrm rot="0">
            <a:off x="2201004" y="14075732"/>
            <a:ext cx="5287566" cy="714121"/>
          </a:xfrm>
          <a:prstGeom prst="rect">
            <a:avLst/>
          </a:prstGeom>
        </p:spPr>
        <p:txBody>
          <a:bodyPr anchor="t" rtlCol="false" tIns="0" lIns="0" bIns="0" rIns="0">
            <a:spAutoFit/>
          </a:bodyPr>
          <a:lstStyle/>
          <a:p>
            <a:pPr algn="ctr">
              <a:lnSpc>
                <a:spcPts val="5821"/>
              </a:lnSpc>
              <a:spcBef>
                <a:spcPct val="0"/>
              </a:spcBef>
            </a:pPr>
            <a:r>
              <a:rPr lang="en-US" sz="4099">
                <a:solidFill>
                  <a:srgbClr val="171717"/>
                </a:solidFill>
                <a:latin typeface="Rubik Light"/>
              </a:rPr>
              <a:t>Memilih Jenis Instalasi</a:t>
            </a:r>
          </a:p>
        </p:txBody>
      </p:sp>
    </p:spTree>
  </p:cSld>
  <p:clrMapOvr>
    <a:masterClrMapping/>
  </p:clrMapOvr>
  <p:transition spd="fast">
    <p:wipe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23845" y="3512552"/>
            <a:ext cx="7039309" cy="5631448"/>
          </a:xfrm>
          <a:custGeom>
            <a:avLst/>
            <a:gdLst/>
            <a:ahLst/>
            <a:cxnLst/>
            <a:rect r="r" b="b" t="t" l="l"/>
            <a:pathLst>
              <a:path h="5631448" w="7039309">
                <a:moveTo>
                  <a:pt x="0" y="0"/>
                </a:moveTo>
                <a:lnTo>
                  <a:pt x="7039310" y="0"/>
                </a:lnTo>
                <a:lnTo>
                  <a:pt x="7039310" y="5631448"/>
                </a:lnTo>
                <a:lnTo>
                  <a:pt x="0" y="5631448"/>
                </a:lnTo>
                <a:lnTo>
                  <a:pt x="0" y="0"/>
                </a:lnTo>
                <a:close/>
              </a:path>
            </a:pathLst>
          </a:custGeom>
          <a:blipFill>
            <a:blip r:embed="rId5"/>
            <a:stretch>
              <a:fillRect l="0" t="0" r="0" b="0"/>
            </a:stretch>
          </a:blipFill>
        </p:spPr>
      </p:sp>
      <p:sp>
        <p:nvSpPr>
          <p:cNvPr name="TextBox 5" id="5"/>
          <p:cNvSpPr txBox="true"/>
          <p:nvPr/>
        </p:nvSpPr>
        <p:spPr>
          <a:xfrm rot="0">
            <a:off x="2971906" y="13864403"/>
            <a:ext cx="4123730" cy="853695"/>
          </a:xfrm>
          <a:prstGeom prst="rect">
            <a:avLst/>
          </a:prstGeom>
        </p:spPr>
        <p:txBody>
          <a:bodyPr anchor="t" rtlCol="false" tIns="0" lIns="0" bIns="0" rIns="0">
            <a:spAutoFit/>
          </a:bodyPr>
          <a:lstStyle/>
          <a:p>
            <a:pPr algn="ctr">
              <a:lnSpc>
                <a:spcPts val="6957"/>
              </a:lnSpc>
              <a:spcBef>
                <a:spcPct val="0"/>
              </a:spcBef>
            </a:pPr>
            <a:r>
              <a:rPr lang="en-US" sz="4899">
                <a:solidFill>
                  <a:srgbClr val="171717"/>
                </a:solidFill>
                <a:latin typeface="Rubik Light"/>
              </a:rPr>
              <a:t>Media Instalasi</a:t>
            </a:r>
          </a:p>
        </p:txBody>
      </p:sp>
    </p:spTree>
  </p:cSld>
  <p:clrMapOvr>
    <a:masterClrMapping/>
  </p:clrMapOvr>
  <p:transition spd="fast">
    <p:wipe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34521" y="3078168"/>
            <a:ext cx="8723779" cy="6979023"/>
          </a:xfrm>
          <a:custGeom>
            <a:avLst/>
            <a:gdLst/>
            <a:ahLst/>
            <a:cxnLst/>
            <a:rect r="r" b="b" t="t" l="l"/>
            <a:pathLst>
              <a:path h="6979023" w="8723779">
                <a:moveTo>
                  <a:pt x="0" y="0"/>
                </a:moveTo>
                <a:lnTo>
                  <a:pt x="8723779" y="0"/>
                </a:lnTo>
                <a:lnTo>
                  <a:pt x="8723779" y="6979024"/>
                </a:lnTo>
                <a:lnTo>
                  <a:pt x="0" y="6979024"/>
                </a:lnTo>
                <a:lnTo>
                  <a:pt x="0" y="0"/>
                </a:lnTo>
                <a:close/>
              </a:path>
            </a:pathLst>
          </a:custGeom>
          <a:blipFill>
            <a:blip r:embed="rId5"/>
            <a:stretch>
              <a:fillRect l="0" t="0" r="0" b="0"/>
            </a:stretch>
          </a:blipFill>
        </p:spPr>
      </p:sp>
      <p:sp>
        <p:nvSpPr>
          <p:cNvPr name="TextBox 5" id="5"/>
          <p:cNvSpPr txBox="true"/>
          <p:nvPr/>
        </p:nvSpPr>
        <p:spPr>
          <a:xfrm rot="0">
            <a:off x="3001135" y="13864403"/>
            <a:ext cx="4065270" cy="853695"/>
          </a:xfrm>
          <a:prstGeom prst="rect">
            <a:avLst/>
          </a:prstGeom>
        </p:spPr>
        <p:txBody>
          <a:bodyPr anchor="t" rtlCol="false" tIns="0" lIns="0" bIns="0" rIns="0">
            <a:spAutoFit/>
          </a:bodyPr>
          <a:lstStyle/>
          <a:p>
            <a:pPr algn="ctr">
              <a:lnSpc>
                <a:spcPts val="6957"/>
              </a:lnSpc>
              <a:spcBef>
                <a:spcPct val="0"/>
              </a:spcBef>
            </a:pPr>
            <a:r>
              <a:rPr lang="en-US" sz="4899">
                <a:solidFill>
                  <a:srgbClr val="FFFFFF"/>
                </a:solidFill>
                <a:latin typeface="Rubik Light"/>
              </a:rPr>
              <a:t>Memilih Partisi</a:t>
            </a:r>
          </a:p>
        </p:txBody>
      </p:sp>
    </p:spTree>
  </p:cSld>
  <p:clrMapOvr>
    <a:masterClrMapping/>
  </p:clrMapOvr>
  <p:transition spd="fast">
    <p:wipe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6231" y="2987937"/>
            <a:ext cx="7695079" cy="6156063"/>
          </a:xfrm>
          <a:custGeom>
            <a:avLst/>
            <a:gdLst/>
            <a:ahLst/>
            <a:cxnLst/>
            <a:rect r="r" b="b" t="t" l="l"/>
            <a:pathLst>
              <a:path h="6156063" w="7695079">
                <a:moveTo>
                  <a:pt x="0" y="0"/>
                </a:moveTo>
                <a:lnTo>
                  <a:pt x="7695079" y="0"/>
                </a:lnTo>
                <a:lnTo>
                  <a:pt x="7695079" y="6156063"/>
                </a:lnTo>
                <a:lnTo>
                  <a:pt x="0" y="6156063"/>
                </a:lnTo>
                <a:lnTo>
                  <a:pt x="0" y="0"/>
                </a:lnTo>
                <a:close/>
              </a:path>
            </a:pathLst>
          </a:custGeom>
          <a:blipFill>
            <a:blip r:embed="rId5"/>
            <a:stretch>
              <a:fillRect l="0" t="0" r="0" b="0"/>
            </a:stretch>
          </a:blipFill>
        </p:spPr>
      </p:sp>
      <p:sp>
        <p:nvSpPr>
          <p:cNvPr name="TextBox 5" id="5"/>
          <p:cNvSpPr txBox="true"/>
          <p:nvPr/>
        </p:nvSpPr>
        <p:spPr>
          <a:xfrm rot="0">
            <a:off x="2847783" y="13864403"/>
            <a:ext cx="4371975" cy="853695"/>
          </a:xfrm>
          <a:prstGeom prst="rect">
            <a:avLst/>
          </a:prstGeom>
        </p:spPr>
        <p:txBody>
          <a:bodyPr anchor="t" rtlCol="false" tIns="0" lIns="0" bIns="0" rIns="0">
            <a:spAutoFit/>
          </a:bodyPr>
          <a:lstStyle/>
          <a:p>
            <a:pPr algn="ctr">
              <a:lnSpc>
                <a:spcPts val="6957"/>
              </a:lnSpc>
              <a:spcBef>
                <a:spcPct val="0"/>
              </a:spcBef>
            </a:pPr>
            <a:r>
              <a:rPr lang="en-US" sz="4899">
                <a:solidFill>
                  <a:srgbClr val="171717"/>
                </a:solidFill>
                <a:latin typeface="Rubik Light"/>
              </a:rPr>
              <a:t>Proses Instalasi</a:t>
            </a:r>
          </a:p>
        </p:txBody>
      </p:sp>
    </p:spTree>
  </p:cSld>
  <p:clrMapOvr>
    <a:masterClrMapping/>
  </p:clrMapOvr>
  <p:transition spd="fast">
    <p:wipe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3685349"/>
            <a:ext cx="7667636" cy="6134109"/>
          </a:xfrm>
          <a:custGeom>
            <a:avLst/>
            <a:gdLst/>
            <a:ahLst/>
            <a:cxnLst/>
            <a:rect r="r" b="b" t="t" l="l"/>
            <a:pathLst>
              <a:path h="6134109" w="7667636">
                <a:moveTo>
                  <a:pt x="0" y="0"/>
                </a:moveTo>
                <a:lnTo>
                  <a:pt x="7667636" y="0"/>
                </a:lnTo>
                <a:lnTo>
                  <a:pt x="7667636" y="6134109"/>
                </a:lnTo>
                <a:lnTo>
                  <a:pt x="0" y="6134109"/>
                </a:lnTo>
                <a:lnTo>
                  <a:pt x="0" y="0"/>
                </a:lnTo>
                <a:close/>
              </a:path>
            </a:pathLst>
          </a:custGeom>
          <a:blipFill>
            <a:blip r:embed="rId5"/>
            <a:stretch>
              <a:fillRect l="0" t="0" r="0" b="0"/>
            </a:stretch>
          </a:blipFill>
        </p:spPr>
      </p:sp>
      <p:sp>
        <p:nvSpPr>
          <p:cNvPr name="TextBox 5" id="5"/>
          <p:cNvSpPr txBox="true"/>
          <p:nvPr/>
        </p:nvSpPr>
        <p:spPr>
          <a:xfrm rot="0">
            <a:off x="813660" y="13864403"/>
            <a:ext cx="8440221" cy="853695"/>
          </a:xfrm>
          <a:prstGeom prst="rect">
            <a:avLst/>
          </a:prstGeom>
        </p:spPr>
        <p:txBody>
          <a:bodyPr anchor="t" rtlCol="false" tIns="0" lIns="0" bIns="0" rIns="0">
            <a:spAutoFit/>
          </a:bodyPr>
          <a:lstStyle/>
          <a:p>
            <a:pPr algn="ctr">
              <a:lnSpc>
                <a:spcPts val="6957"/>
              </a:lnSpc>
              <a:spcBef>
                <a:spcPct val="0"/>
              </a:spcBef>
            </a:pPr>
            <a:r>
              <a:rPr lang="en-US" sz="4899">
                <a:solidFill>
                  <a:srgbClr val="171717"/>
                </a:solidFill>
                <a:latin typeface="Rubik Light"/>
              </a:rPr>
              <a:t>Konfigurasi Pengaturan Awal i</a:t>
            </a:r>
          </a:p>
        </p:txBody>
      </p:sp>
    </p:spTree>
  </p:cSld>
  <p:clrMapOvr>
    <a:masterClrMapping/>
  </p:clrMapOvr>
  <p:transition spd="fast">
    <p:wipe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5320186">
            <a:off x="-560018" y="-653283"/>
            <a:ext cx="15311307" cy="15085377"/>
          </a:xfrm>
          <a:custGeom>
            <a:avLst/>
            <a:gdLst/>
            <a:ahLst/>
            <a:cxnLst/>
            <a:rect r="r" b="b" t="t" l="l"/>
            <a:pathLst>
              <a:path h="15085377" w="15311307">
                <a:moveTo>
                  <a:pt x="0" y="0"/>
                </a:moveTo>
                <a:lnTo>
                  <a:pt x="15311307" y="0"/>
                </a:lnTo>
                <a:lnTo>
                  <a:pt x="15311307" y="15085377"/>
                </a:lnTo>
                <a:lnTo>
                  <a:pt x="0" y="15085377"/>
                </a:lnTo>
                <a:lnTo>
                  <a:pt x="0" y="0"/>
                </a:lnTo>
                <a:close/>
              </a:path>
            </a:pathLst>
          </a:custGeom>
          <a:blipFill>
            <a:blip r:embed="rId2"/>
            <a:stretch>
              <a:fillRect l="0" t="-17552" r="0" b="-17552"/>
            </a:stretch>
          </a:blipFill>
        </p:spPr>
      </p:sp>
      <p:sp>
        <p:nvSpPr>
          <p:cNvPr name="Freeform 3" id="3"/>
          <p:cNvSpPr/>
          <p:nvPr/>
        </p:nvSpPr>
        <p:spPr>
          <a:xfrm flipH="false" flipV="false" rot="-206523">
            <a:off x="7247941" y="11488420"/>
            <a:ext cx="2957386" cy="2809517"/>
          </a:xfrm>
          <a:custGeom>
            <a:avLst/>
            <a:gdLst/>
            <a:ahLst/>
            <a:cxnLst/>
            <a:rect r="r" b="b" t="t" l="l"/>
            <a:pathLst>
              <a:path h="2809517" w="2957386">
                <a:moveTo>
                  <a:pt x="0" y="0"/>
                </a:moveTo>
                <a:lnTo>
                  <a:pt x="2957386" y="0"/>
                </a:lnTo>
                <a:lnTo>
                  <a:pt x="2957386" y="2809517"/>
                </a:lnTo>
                <a:lnTo>
                  <a:pt x="0" y="2809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3027111"/>
            <a:ext cx="7637063" cy="6116889"/>
          </a:xfrm>
          <a:custGeom>
            <a:avLst/>
            <a:gdLst/>
            <a:ahLst/>
            <a:cxnLst/>
            <a:rect r="r" b="b" t="t" l="l"/>
            <a:pathLst>
              <a:path h="6116889" w="7637063">
                <a:moveTo>
                  <a:pt x="0" y="0"/>
                </a:moveTo>
                <a:lnTo>
                  <a:pt x="7637063" y="0"/>
                </a:lnTo>
                <a:lnTo>
                  <a:pt x="7637063" y="6116889"/>
                </a:lnTo>
                <a:lnTo>
                  <a:pt x="0" y="6116889"/>
                </a:lnTo>
                <a:lnTo>
                  <a:pt x="0" y="0"/>
                </a:lnTo>
                <a:close/>
              </a:path>
            </a:pathLst>
          </a:custGeom>
          <a:blipFill>
            <a:blip r:embed="rId5"/>
            <a:stretch>
              <a:fillRect l="0" t="0" r="0" b="0"/>
            </a:stretch>
          </a:blipFill>
        </p:spPr>
      </p:sp>
      <p:sp>
        <p:nvSpPr>
          <p:cNvPr name="TextBox 5" id="5"/>
          <p:cNvSpPr txBox="true"/>
          <p:nvPr/>
        </p:nvSpPr>
        <p:spPr>
          <a:xfrm rot="0">
            <a:off x="372414" y="13864403"/>
            <a:ext cx="9322713" cy="853695"/>
          </a:xfrm>
          <a:prstGeom prst="rect">
            <a:avLst/>
          </a:prstGeom>
        </p:spPr>
        <p:txBody>
          <a:bodyPr anchor="t" rtlCol="false" tIns="0" lIns="0" bIns="0" rIns="0">
            <a:spAutoFit/>
          </a:bodyPr>
          <a:lstStyle/>
          <a:p>
            <a:pPr algn="ctr">
              <a:lnSpc>
                <a:spcPts val="6957"/>
              </a:lnSpc>
              <a:spcBef>
                <a:spcPct val="0"/>
              </a:spcBef>
            </a:pPr>
            <a:r>
              <a:rPr lang="en-US" sz="4899">
                <a:solidFill>
                  <a:srgbClr val="171717"/>
                </a:solidFill>
                <a:latin typeface="Rubik Light"/>
              </a:rPr>
              <a:t>Pembaharuan dan Intalasi Driver </a:t>
            </a:r>
          </a:p>
        </p:txBody>
      </p:sp>
      <p:sp>
        <p:nvSpPr>
          <p:cNvPr name="TextBox 6" id="6"/>
          <p:cNvSpPr txBox="true"/>
          <p:nvPr/>
        </p:nvSpPr>
        <p:spPr>
          <a:xfrm rot="0">
            <a:off x="1028700" y="9407582"/>
            <a:ext cx="9100769" cy="1616710"/>
          </a:xfrm>
          <a:prstGeom prst="rect">
            <a:avLst/>
          </a:prstGeom>
        </p:spPr>
        <p:txBody>
          <a:bodyPr anchor="t" rtlCol="false" tIns="0" lIns="0" bIns="0" rIns="0">
            <a:spAutoFit/>
          </a:bodyPr>
          <a:lstStyle/>
          <a:p>
            <a:pPr algn="l">
              <a:lnSpc>
                <a:spcPts val="6439"/>
              </a:lnSpc>
            </a:pPr>
            <a:r>
              <a:rPr lang="en-US" sz="4599" u="sng">
                <a:solidFill>
                  <a:srgbClr val="5271FF"/>
                </a:solidFill>
                <a:latin typeface="Arimo"/>
                <a:hlinkClick r:id="rId6" tooltip="https://support.system76.com/articles/windows/"/>
              </a:rPr>
              <a:t>https://support.system76.com/articles/windows/</a:t>
            </a:r>
          </a:p>
        </p:txBody>
      </p:sp>
    </p:spTree>
  </p:cSld>
  <p:clrMapOvr>
    <a:masterClrMapping/>
  </p:clrMapOvr>
  <p:transition spd="fast">
    <p:wipe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2986120">
            <a:off x="-765569" y="12553252"/>
            <a:ext cx="12980125" cy="12980125"/>
          </a:xfrm>
          <a:custGeom>
            <a:avLst/>
            <a:gdLst/>
            <a:ahLst/>
            <a:cxnLst/>
            <a:rect r="r" b="b" t="t" l="l"/>
            <a:pathLst>
              <a:path h="12980125" w="12980125">
                <a:moveTo>
                  <a:pt x="0" y="0"/>
                </a:moveTo>
                <a:lnTo>
                  <a:pt x="12980125" y="0"/>
                </a:lnTo>
                <a:lnTo>
                  <a:pt x="12980125" y="12980125"/>
                </a:lnTo>
                <a:lnTo>
                  <a:pt x="0" y="12980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07378" y="17060840"/>
            <a:ext cx="701844" cy="662822"/>
            <a:chOff x="0" y="0"/>
            <a:chExt cx="6350000" cy="5996940"/>
          </a:xfrm>
        </p:grpSpPr>
        <p:sp>
          <p:nvSpPr>
            <p:cNvPr name="Freeform 4" id="4"/>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171717"/>
            </a:solidFill>
          </p:spPr>
        </p:sp>
      </p:grpSp>
      <p:sp>
        <p:nvSpPr>
          <p:cNvPr name="Freeform 5" id="5"/>
          <p:cNvSpPr/>
          <p:nvPr/>
        </p:nvSpPr>
        <p:spPr>
          <a:xfrm flipH="false" flipV="false" rot="0">
            <a:off x="2824016" y="13023111"/>
            <a:ext cx="4638969" cy="3711175"/>
          </a:xfrm>
          <a:custGeom>
            <a:avLst/>
            <a:gdLst/>
            <a:ahLst/>
            <a:cxnLst/>
            <a:rect r="r" b="b" t="t" l="l"/>
            <a:pathLst>
              <a:path h="3711175" w="4638969">
                <a:moveTo>
                  <a:pt x="0" y="0"/>
                </a:moveTo>
                <a:lnTo>
                  <a:pt x="4638968" y="0"/>
                </a:lnTo>
                <a:lnTo>
                  <a:pt x="4638968" y="3711175"/>
                </a:lnTo>
                <a:lnTo>
                  <a:pt x="0" y="3711175"/>
                </a:lnTo>
                <a:lnTo>
                  <a:pt x="0" y="0"/>
                </a:lnTo>
                <a:close/>
              </a:path>
            </a:pathLst>
          </a:custGeom>
          <a:blipFill>
            <a:blip r:embed="rId4"/>
            <a:stretch>
              <a:fillRect l="0" t="0" r="0" b="0"/>
            </a:stretch>
          </a:blipFill>
        </p:spPr>
      </p:sp>
      <p:grpSp>
        <p:nvGrpSpPr>
          <p:cNvPr name="Group 6" id="6"/>
          <p:cNvGrpSpPr/>
          <p:nvPr/>
        </p:nvGrpSpPr>
        <p:grpSpPr>
          <a:xfrm rot="0">
            <a:off x="1028700" y="1502784"/>
            <a:ext cx="8229600" cy="5740575"/>
            <a:chOff x="0" y="0"/>
            <a:chExt cx="10972800" cy="7654100"/>
          </a:xfrm>
        </p:grpSpPr>
        <p:sp>
          <p:nvSpPr>
            <p:cNvPr name="TextBox 7" id="7"/>
            <p:cNvSpPr txBox="true"/>
            <p:nvPr/>
          </p:nvSpPr>
          <p:spPr>
            <a:xfrm rot="0">
              <a:off x="0" y="-47625"/>
              <a:ext cx="10972800" cy="1256666"/>
            </a:xfrm>
            <a:prstGeom prst="rect">
              <a:avLst/>
            </a:prstGeom>
          </p:spPr>
          <p:txBody>
            <a:bodyPr anchor="t" rtlCol="false" tIns="0" lIns="0" bIns="0" rIns="0">
              <a:spAutoFit/>
            </a:bodyPr>
            <a:lstStyle/>
            <a:p>
              <a:pPr algn="ctr" marL="0" indent="0" lvl="0">
                <a:lnSpc>
                  <a:spcPts val="7559"/>
                </a:lnSpc>
                <a:spcBef>
                  <a:spcPct val="0"/>
                </a:spcBef>
              </a:pPr>
              <a:r>
                <a:rPr lang="en-US" sz="5999">
                  <a:solidFill>
                    <a:srgbClr val="171717"/>
                  </a:solidFill>
                  <a:latin typeface="Rubik Bold"/>
                </a:rPr>
                <a:t>Perangkat Keras</a:t>
              </a:r>
            </a:p>
          </p:txBody>
        </p:sp>
        <p:sp>
          <p:nvSpPr>
            <p:cNvPr name="TextBox 8" id="8"/>
            <p:cNvSpPr txBox="true"/>
            <p:nvPr/>
          </p:nvSpPr>
          <p:spPr>
            <a:xfrm rot="0">
              <a:off x="0" y="1661055"/>
              <a:ext cx="10972800" cy="5993045"/>
            </a:xfrm>
            <a:prstGeom prst="rect">
              <a:avLst/>
            </a:prstGeom>
          </p:spPr>
          <p:txBody>
            <a:bodyPr anchor="t" rtlCol="false" tIns="0" lIns="0" bIns="0" rIns="0">
              <a:spAutoFit/>
            </a:bodyPr>
            <a:lstStyle/>
            <a:p>
              <a:pPr algn="ctr">
                <a:lnSpc>
                  <a:spcPts val="5112"/>
                </a:lnSpc>
              </a:pPr>
              <a:r>
                <a:rPr lang="en-US" sz="3600">
                  <a:solidFill>
                    <a:srgbClr val="171717"/>
                  </a:solidFill>
                  <a:latin typeface="Rubik Light"/>
                </a:rPr>
                <a:t>Perangkat keras komputer memiliki komponen perangkat input, output, proses dan media penyimpanan. Masing-masing perangkat memiliki fungsi dan kegunaan sesuai dengan kebutuhan.</a:t>
              </a:r>
            </a:p>
            <a:p>
              <a:pPr algn="ctr" marL="0" indent="0" lvl="0">
                <a:lnSpc>
                  <a:spcPts val="5112"/>
                </a:lnSpc>
                <a:spcBef>
                  <a:spcPct val="0"/>
                </a:spcBef>
              </a:pPr>
            </a:p>
          </p:txBody>
        </p:sp>
      </p:grpSp>
      <p:sp>
        <p:nvSpPr>
          <p:cNvPr name="TextBox 9" id="9"/>
          <p:cNvSpPr txBox="true"/>
          <p:nvPr/>
        </p:nvSpPr>
        <p:spPr>
          <a:xfrm rot="0">
            <a:off x="677778" y="8297334"/>
            <a:ext cx="8931444" cy="4196816"/>
          </a:xfrm>
          <a:prstGeom prst="rect">
            <a:avLst/>
          </a:prstGeom>
        </p:spPr>
        <p:txBody>
          <a:bodyPr anchor="t" rtlCol="false" tIns="0" lIns="0" bIns="0" rIns="0">
            <a:spAutoFit/>
          </a:bodyPr>
          <a:lstStyle/>
          <a:p>
            <a:pPr algn="ctr">
              <a:lnSpc>
                <a:spcPts val="4751"/>
              </a:lnSpc>
              <a:spcBef>
                <a:spcPct val="0"/>
              </a:spcBef>
            </a:pPr>
            <a:r>
              <a:rPr lang="en-US" sz="3346">
                <a:solidFill>
                  <a:srgbClr val="171717"/>
                </a:solidFill>
                <a:latin typeface="Rubik Light Bold"/>
              </a:rPr>
              <a:t>Perangkat input komputer adalah jendela yang menghubungkan kita dengan dunia digital. Dengan berbagai jenis perangkat input, kita dapat berinteraksi dengan komputer, memasukkan informasi, dan menjelajahi dunia digital dengan lebih mudah dan efisien.</a:t>
            </a:r>
          </a:p>
        </p:txBody>
      </p:sp>
      <p:sp>
        <p:nvSpPr>
          <p:cNvPr name="AutoShape 10" id="10"/>
          <p:cNvSpPr/>
          <p:nvPr/>
        </p:nvSpPr>
        <p:spPr>
          <a:xfrm rot="0">
            <a:off x="677778" y="7243359"/>
            <a:ext cx="8229600" cy="76200"/>
          </a:xfrm>
          <a:prstGeom prst="rect">
            <a:avLst/>
          </a:prstGeom>
          <a:solidFill>
            <a:srgbClr val="FFFFFF"/>
          </a:solid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2986120">
            <a:off x="-765569" y="12667552"/>
            <a:ext cx="12980125" cy="12980125"/>
          </a:xfrm>
          <a:custGeom>
            <a:avLst/>
            <a:gdLst/>
            <a:ahLst/>
            <a:cxnLst/>
            <a:rect r="r" b="b" t="t" l="l"/>
            <a:pathLst>
              <a:path h="12980125" w="12980125">
                <a:moveTo>
                  <a:pt x="0" y="0"/>
                </a:moveTo>
                <a:lnTo>
                  <a:pt x="12980125" y="0"/>
                </a:lnTo>
                <a:lnTo>
                  <a:pt x="12980125" y="12980125"/>
                </a:lnTo>
                <a:lnTo>
                  <a:pt x="0" y="12980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90473" y="624723"/>
            <a:ext cx="6126259" cy="5289551"/>
          </a:xfrm>
          <a:prstGeom prst="rect">
            <a:avLst/>
          </a:prstGeom>
        </p:spPr>
        <p:txBody>
          <a:bodyPr anchor="t" rtlCol="false" tIns="0" lIns="0" bIns="0" rIns="0">
            <a:spAutoFit/>
          </a:bodyPr>
          <a:lstStyle/>
          <a:p>
            <a:pPr algn="ctr" marL="0" indent="0" lvl="0">
              <a:lnSpc>
                <a:spcPts val="10499"/>
              </a:lnSpc>
              <a:spcBef>
                <a:spcPct val="0"/>
              </a:spcBef>
            </a:pPr>
            <a:r>
              <a:rPr lang="en-US" sz="8333">
                <a:solidFill>
                  <a:srgbClr val="FFFFFF"/>
                </a:solidFill>
                <a:latin typeface="Rubik Bold"/>
              </a:rPr>
              <a:t>Tentukan Target Belajarmu  SEKARANG</a:t>
            </a:r>
          </a:p>
        </p:txBody>
      </p:sp>
      <p:sp>
        <p:nvSpPr>
          <p:cNvPr name="Freeform 4" id="4"/>
          <p:cNvSpPr/>
          <p:nvPr/>
        </p:nvSpPr>
        <p:spPr>
          <a:xfrm flipH="false" flipV="false" rot="0">
            <a:off x="497983" y="8297025"/>
            <a:ext cx="9111239" cy="8245671"/>
          </a:xfrm>
          <a:custGeom>
            <a:avLst/>
            <a:gdLst/>
            <a:ahLst/>
            <a:cxnLst/>
            <a:rect r="r" b="b" t="t" l="l"/>
            <a:pathLst>
              <a:path h="8245671" w="9111239">
                <a:moveTo>
                  <a:pt x="0" y="0"/>
                </a:moveTo>
                <a:lnTo>
                  <a:pt x="9111239" y="0"/>
                </a:lnTo>
                <a:lnTo>
                  <a:pt x="9111239" y="8245671"/>
                </a:lnTo>
                <a:lnTo>
                  <a:pt x="0" y="82456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10011051"/>
            <a:ext cx="2035105" cy="1943525"/>
          </a:xfrm>
          <a:custGeom>
            <a:avLst/>
            <a:gdLst/>
            <a:ahLst/>
            <a:cxnLst/>
            <a:rect r="r" b="b" t="t" l="l"/>
            <a:pathLst>
              <a:path h="1943525" w="2035105">
                <a:moveTo>
                  <a:pt x="0" y="0"/>
                </a:moveTo>
                <a:lnTo>
                  <a:pt x="2035105" y="0"/>
                </a:lnTo>
                <a:lnTo>
                  <a:pt x="2035105" y="1943526"/>
                </a:lnTo>
                <a:lnTo>
                  <a:pt x="0" y="19435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108395" y="8297025"/>
            <a:ext cx="2035105" cy="1414398"/>
          </a:xfrm>
          <a:custGeom>
            <a:avLst/>
            <a:gdLst/>
            <a:ahLst/>
            <a:cxnLst/>
            <a:rect r="r" b="b" t="t" l="l"/>
            <a:pathLst>
              <a:path h="1414398" w="2035105">
                <a:moveTo>
                  <a:pt x="0" y="0"/>
                </a:moveTo>
                <a:lnTo>
                  <a:pt x="2035105" y="0"/>
                </a:lnTo>
                <a:lnTo>
                  <a:pt x="2035105" y="1414398"/>
                </a:lnTo>
                <a:lnTo>
                  <a:pt x="0" y="1414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724494" y="5914274"/>
            <a:ext cx="2035105" cy="1638260"/>
          </a:xfrm>
          <a:custGeom>
            <a:avLst/>
            <a:gdLst/>
            <a:ahLst/>
            <a:cxnLst/>
            <a:rect r="r" b="b" t="t" l="l"/>
            <a:pathLst>
              <a:path h="1638260" w="2035105">
                <a:moveTo>
                  <a:pt x="0" y="0"/>
                </a:moveTo>
                <a:lnTo>
                  <a:pt x="2035105" y="0"/>
                </a:lnTo>
                <a:lnTo>
                  <a:pt x="2035105" y="1638260"/>
                </a:lnTo>
                <a:lnTo>
                  <a:pt x="0" y="16382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transition spd="fast">
    <p:wipe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2986120">
            <a:off x="-765569" y="12553252"/>
            <a:ext cx="12980125" cy="12980125"/>
          </a:xfrm>
          <a:custGeom>
            <a:avLst/>
            <a:gdLst/>
            <a:ahLst/>
            <a:cxnLst/>
            <a:rect r="r" b="b" t="t" l="l"/>
            <a:pathLst>
              <a:path h="12980125" w="12980125">
                <a:moveTo>
                  <a:pt x="0" y="0"/>
                </a:moveTo>
                <a:lnTo>
                  <a:pt x="12980125" y="0"/>
                </a:lnTo>
                <a:lnTo>
                  <a:pt x="12980125" y="12980125"/>
                </a:lnTo>
                <a:lnTo>
                  <a:pt x="0" y="12980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07378" y="17060840"/>
            <a:ext cx="701844" cy="662822"/>
            <a:chOff x="0" y="0"/>
            <a:chExt cx="6350000" cy="5996940"/>
          </a:xfrm>
        </p:grpSpPr>
        <p:sp>
          <p:nvSpPr>
            <p:cNvPr name="Freeform 4" id="4"/>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171717"/>
            </a:solidFill>
          </p:spPr>
        </p:sp>
      </p:grpSp>
      <p:sp>
        <p:nvSpPr>
          <p:cNvPr name="AutoShape 5" id="5"/>
          <p:cNvSpPr/>
          <p:nvPr/>
        </p:nvSpPr>
        <p:spPr>
          <a:xfrm rot="0">
            <a:off x="1011256" y="8652752"/>
            <a:ext cx="8229600" cy="142036"/>
          </a:xfrm>
          <a:prstGeom prst="rect">
            <a:avLst/>
          </a:prstGeom>
          <a:solidFill>
            <a:srgbClr val="FFFFFF"/>
          </a:solidFill>
        </p:spPr>
      </p:sp>
      <p:sp>
        <p:nvSpPr>
          <p:cNvPr name="Freeform 6" id="6"/>
          <p:cNvSpPr/>
          <p:nvPr/>
        </p:nvSpPr>
        <p:spPr>
          <a:xfrm flipH="false" flipV="false" rot="0">
            <a:off x="2596302" y="3343271"/>
            <a:ext cx="5094397" cy="4207518"/>
          </a:xfrm>
          <a:custGeom>
            <a:avLst/>
            <a:gdLst/>
            <a:ahLst/>
            <a:cxnLst/>
            <a:rect r="r" b="b" t="t" l="l"/>
            <a:pathLst>
              <a:path h="4207518" w="5094397">
                <a:moveTo>
                  <a:pt x="0" y="0"/>
                </a:moveTo>
                <a:lnTo>
                  <a:pt x="5094396" y="0"/>
                </a:lnTo>
                <a:lnTo>
                  <a:pt x="5094396" y="4207517"/>
                </a:lnTo>
                <a:lnTo>
                  <a:pt x="0" y="4207517"/>
                </a:lnTo>
                <a:lnTo>
                  <a:pt x="0" y="0"/>
                </a:lnTo>
                <a:close/>
              </a:path>
            </a:pathLst>
          </a:custGeom>
          <a:blipFill>
            <a:blip r:embed="rId4"/>
            <a:stretch>
              <a:fillRect l="0" t="0" r="0" b="0"/>
            </a:stretch>
          </a:blipFill>
        </p:spPr>
      </p:sp>
      <p:sp>
        <p:nvSpPr>
          <p:cNvPr name="Freeform 7" id="7"/>
          <p:cNvSpPr/>
          <p:nvPr/>
        </p:nvSpPr>
        <p:spPr>
          <a:xfrm flipH="false" flipV="false" rot="0">
            <a:off x="2596302" y="12410966"/>
            <a:ext cx="5129284" cy="3842012"/>
          </a:xfrm>
          <a:custGeom>
            <a:avLst/>
            <a:gdLst/>
            <a:ahLst/>
            <a:cxnLst/>
            <a:rect r="r" b="b" t="t" l="l"/>
            <a:pathLst>
              <a:path h="3842012" w="5129284">
                <a:moveTo>
                  <a:pt x="0" y="0"/>
                </a:moveTo>
                <a:lnTo>
                  <a:pt x="5129283" y="0"/>
                </a:lnTo>
                <a:lnTo>
                  <a:pt x="5129283" y="3842012"/>
                </a:lnTo>
                <a:lnTo>
                  <a:pt x="0" y="3842012"/>
                </a:lnTo>
                <a:lnTo>
                  <a:pt x="0" y="0"/>
                </a:lnTo>
                <a:close/>
              </a:path>
            </a:pathLst>
          </a:custGeom>
          <a:blipFill>
            <a:blip r:embed="rId5"/>
            <a:stretch>
              <a:fillRect l="0" t="0" r="0" b="0"/>
            </a:stretch>
          </a:blipFill>
        </p:spPr>
      </p:sp>
      <p:sp>
        <p:nvSpPr>
          <p:cNvPr name="TextBox 8" id="8"/>
          <p:cNvSpPr txBox="true"/>
          <p:nvPr/>
        </p:nvSpPr>
        <p:spPr>
          <a:xfrm rot="0">
            <a:off x="677778" y="952500"/>
            <a:ext cx="8931444" cy="2390771"/>
          </a:xfrm>
          <a:prstGeom prst="rect">
            <a:avLst/>
          </a:prstGeom>
        </p:spPr>
        <p:txBody>
          <a:bodyPr anchor="t" rtlCol="false" tIns="0" lIns="0" bIns="0" rIns="0">
            <a:spAutoFit/>
          </a:bodyPr>
          <a:lstStyle/>
          <a:p>
            <a:pPr algn="ctr">
              <a:lnSpc>
                <a:spcPts val="4751"/>
              </a:lnSpc>
            </a:pPr>
            <a:r>
              <a:rPr lang="en-US" sz="3346">
                <a:solidFill>
                  <a:srgbClr val="171717"/>
                </a:solidFill>
                <a:latin typeface="Rubik Light Bold"/>
              </a:rPr>
              <a:t>Perangkat Output:</a:t>
            </a:r>
          </a:p>
          <a:p>
            <a:pPr algn="ctr">
              <a:lnSpc>
                <a:spcPts val="4751"/>
              </a:lnSpc>
            </a:pPr>
            <a:r>
              <a:rPr lang="en-US" sz="3346">
                <a:solidFill>
                  <a:srgbClr val="171717"/>
                </a:solidFill>
                <a:latin typeface="Rubik Light Bold"/>
              </a:rPr>
              <a:t>Menampilkan hasil pengolahan data kepada pengguna</a:t>
            </a:r>
          </a:p>
          <a:p>
            <a:pPr algn="ctr">
              <a:lnSpc>
                <a:spcPts val="4751"/>
              </a:lnSpc>
              <a:spcBef>
                <a:spcPct val="0"/>
              </a:spcBef>
            </a:pPr>
          </a:p>
        </p:txBody>
      </p:sp>
      <p:sp>
        <p:nvSpPr>
          <p:cNvPr name="TextBox 9" id="9"/>
          <p:cNvSpPr txBox="true"/>
          <p:nvPr/>
        </p:nvSpPr>
        <p:spPr>
          <a:xfrm rot="0">
            <a:off x="-17444" y="9377826"/>
            <a:ext cx="10287000" cy="1928241"/>
          </a:xfrm>
          <a:prstGeom prst="rect">
            <a:avLst/>
          </a:prstGeom>
        </p:spPr>
        <p:txBody>
          <a:bodyPr anchor="t" rtlCol="false" tIns="0" lIns="0" bIns="0" rIns="0">
            <a:spAutoFit/>
          </a:bodyPr>
          <a:lstStyle/>
          <a:p>
            <a:pPr algn="ctr">
              <a:lnSpc>
                <a:spcPts val="5112"/>
              </a:lnSpc>
              <a:spcBef>
                <a:spcPct val="0"/>
              </a:spcBef>
            </a:pPr>
            <a:r>
              <a:rPr lang="en-US" sz="3600">
                <a:solidFill>
                  <a:srgbClr val="171717"/>
                </a:solidFill>
                <a:latin typeface="Rubik Light"/>
              </a:rPr>
              <a:t>Perangkat Proses:</a:t>
            </a:r>
          </a:p>
          <a:p>
            <a:pPr algn="ctr">
              <a:lnSpc>
                <a:spcPts val="5112"/>
              </a:lnSpc>
              <a:spcBef>
                <a:spcPct val="0"/>
              </a:spcBef>
            </a:pPr>
            <a:r>
              <a:rPr lang="en-US" sz="3600">
                <a:solidFill>
                  <a:srgbClr val="171717"/>
                </a:solidFill>
                <a:latin typeface="Rubik Light"/>
              </a:rPr>
              <a:t>Otak komputer yang memproses semua instruksi dan perhitungan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2986120">
            <a:off x="-765569" y="12553252"/>
            <a:ext cx="12980125" cy="12980125"/>
          </a:xfrm>
          <a:custGeom>
            <a:avLst/>
            <a:gdLst/>
            <a:ahLst/>
            <a:cxnLst/>
            <a:rect r="r" b="b" t="t" l="l"/>
            <a:pathLst>
              <a:path h="12980125" w="12980125">
                <a:moveTo>
                  <a:pt x="0" y="0"/>
                </a:moveTo>
                <a:lnTo>
                  <a:pt x="12980125" y="0"/>
                </a:lnTo>
                <a:lnTo>
                  <a:pt x="12980125" y="12980125"/>
                </a:lnTo>
                <a:lnTo>
                  <a:pt x="0" y="12980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07378" y="17060840"/>
            <a:ext cx="701844" cy="662822"/>
            <a:chOff x="0" y="0"/>
            <a:chExt cx="6350000" cy="5996940"/>
          </a:xfrm>
        </p:grpSpPr>
        <p:sp>
          <p:nvSpPr>
            <p:cNvPr name="Freeform 4" id="4"/>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171717"/>
            </a:solidFill>
          </p:spPr>
        </p:sp>
      </p:grpSp>
      <p:sp>
        <p:nvSpPr>
          <p:cNvPr name="AutoShape 5" id="5"/>
          <p:cNvSpPr/>
          <p:nvPr/>
        </p:nvSpPr>
        <p:spPr>
          <a:xfrm rot="0">
            <a:off x="1011256" y="8652752"/>
            <a:ext cx="8229600" cy="142036"/>
          </a:xfrm>
          <a:prstGeom prst="rect">
            <a:avLst/>
          </a:prstGeom>
          <a:solidFill>
            <a:srgbClr val="FFFFFF"/>
          </a:solidFill>
        </p:spPr>
      </p:sp>
      <p:sp>
        <p:nvSpPr>
          <p:cNvPr name="Freeform 6" id="6"/>
          <p:cNvSpPr/>
          <p:nvPr/>
        </p:nvSpPr>
        <p:spPr>
          <a:xfrm flipH="false" flipV="false" rot="0">
            <a:off x="2577396" y="3354895"/>
            <a:ext cx="5097320" cy="4192957"/>
          </a:xfrm>
          <a:custGeom>
            <a:avLst/>
            <a:gdLst/>
            <a:ahLst/>
            <a:cxnLst/>
            <a:rect r="r" b="b" t="t" l="l"/>
            <a:pathLst>
              <a:path h="4192957" w="5097320">
                <a:moveTo>
                  <a:pt x="0" y="0"/>
                </a:moveTo>
                <a:lnTo>
                  <a:pt x="5097321" y="0"/>
                </a:lnTo>
                <a:lnTo>
                  <a:pt x="5097321" y="4192957"/>
                </a:lnTo>
                <a:lnTo>
                  <a:pt x="0" y="4192957"/>
                </a:lnTo>
                <a:lnTo>
                  <a:pt x="0" y="0"/>
                </a:lnTo>
                <a:close/>
              </a:path>
            </a:pathLst>
          </a:custGeom>
          <a:blipFill>
            <a:blip r:embed="rId4"/>
            <a:stretch>
              <a:fillRect l="0" t="0" r="0" b="0"/>
            </a:stretch>
          </a:blipFill>
        </p:spPr>
      </p:sp>
      <p:sp>
        <p:nvSpPr>
          <p:cNvPr name="TextBox 7" id="7"/>
          <p:cNvSpPr txBox="true"/>
          <p:nvPr/>
        </p:nvSpPr>
        <p:spPr>
          <a:xfrm rot="0">
            <a:off x="677778" y="952500"/>
            <a:ext cx="8931444" cy="2992786"/>
          </a:xfrm>
          <a:prstGeom prst="rect">
            <a:avLst/>
          </a:prstGeom>
        </p:spPr>
        <p:txBody>
          <a:bodyPr anchor="t" rtlCol="false" tIns="0" lIns="0" bIns="0" rIns="0">
            <a:spAutoFit/>
          </a:bodyPr>
          <a:lstStyle/>
          <a:p>
            <a:pPr algn="ctr">
              <a:lnSpc>
                <a:spcPts val="4751"/>
              </a:lnSpc>
            </a:pPr>
            <a:r>
              <a:rPr lang="en-US" sz="3346">
                <a:solidFill>
                  <a:srgbClr val="171717"/>
                </a:solidFill>
                <a:latin typeface="Rubik Light Bold"/>
              </a:rPr>
              <a:t>Media Penyimpanan:</a:t>
            </a:r>
          </a:p>
          <a:p>
            <a:pPr algn="ctr">
              <a:lnSpc>
                <a:spcPts val="4751"/>
              </a:lnSpc>
            </a:pPr>
            <a:r>
              <a:rPr lang="en-US" sz="3346">
                <a:solidFill>
                  <a:srgbClr val="171717"/>
                </a:solidFill>
                <a:latin typeface="Rubik Light Bold"/>
              </a:rPr>
              <a:t>Menyimpan data dan program secara permanen</a:t>
            </a:r>
          </a:p>
          <a:p>
            <a:pPr algn="ctr">
              <a:lnSpc>
                <a:spcPts val="4751"/>
              </a:lnSpc>
            </a:pPr>
          </a:p>
          <a:p>
            <a:pPr algn="ctr">
              <a:lnSpc>
                <a:spcPts val="4751"/>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9E64"/>
        </a:solidFill>
      </p:bgPr>
    </p:bg>
    <p:spTree>
      <p:nvGrpSpPr>
        <p:cNvPr id="1" name=""/>
        <p:cNvGrpSpPr/>
        <p:nvPr/>
      </p:nvGrpSpPr>
      <p:grpSpPr>
        <a:xfrm>
          <a:off x="0" y="0"/>
          <a:ext cx="0" cy="0"/>
          <a:chOff x="0" y="0"/>
          <a:chExt cx="0" cy="0"/>
        </a:xfrm>
      </p:grpSpPr>
      <p:sp>
        <p:nvSpPr>
          <p:cNvPr name="Freeform 2" id="2"/>
          <p:cNvSpPr/>
          <p:nvPr/>
        </p:nvSpPr>
        <p:spPr>
          <a:xfrm flipH="false" flipV="false" rot="7892915">
            <a:off x="-1793195" y="-9190848"/>
            <a:ext cx="13354834" cy="13354834"/>
          </a:xfrm>
          <a:custGeom>
            <a:avLst/>
            <a:gdLst/>
            <a:ahLst/>
            <a:cxnLst/>
            <a:rect r="r" b="b" t="t" l="l"/>
            <a:pathLst>
              <a:path h="13354834" w="13354834">
                <a:moveTo>
                  <a:pt x="0" y="0"/>
                </a:moveTo>
                <a:lnTo>
                  <a:pt x="13354834" y="0"/>
                </a:lnTo>
                <a:lnTo>
                  <a:pt x="13354834" y="13354834"/>
                </a:lnTo>
                <a:lnTo>
                  <a:pt x="0" y="13354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6503268"/>
            <a:ext cx="8229600" cy="76200"/>
          </a:xfrm>
          <a:prstGeom prst="rect">
            <a:avLst/>
          </a:prstGeom>
          <a:solidFill>
            <a:srgbClr val="FFFFFF"/>
          </a:solidFill>
        </p:spPr>
      </p:sp>
      <p:sp>
        <p:nvSpPr>
          <p:cNvPr name="Freeform 4" id="4"/>
          <p:cNvSpPr/>
          <p:nvPr/>
        </p:nvSpPr>
        <p:spPr>
          <a:xfrm flipH="false" flipV="false" rot="0">
            <a:off x="7970703" y="15963880"/>
            <a:ext cx="1287597" cy="1334298"/>
          </a:xfrm>
          <a:custGeom>
            <a:avLst/>
            <a:gdLst/>
            <a:ahLst/>
            <a:cxnLst/>
            <a:rect r="r" b="b" t="t" l="l"/>
            <a:pathLst>
              <a:path h="1334298" w="1287597">
                <a:moveTo>
                  <a:pt x="0" y="0"/>
                </a:moveTo>
                <a:lnTo>
                  <a:pt x="1287597" y="0"/>
                </a:lnTo>
                <a:lnTo>
                  <a:pt x="1287597" y="1334298"/>
                </a:lnTo>
                <a:lnTo>
                  <a:pt x="0" y="1334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263579" y="16299618"/>
            <a:ext cx="701844" cy="662822"/>
            <a:chOff x="0" y="0"/>
            <a:chExt cx="6350000" cy="5996940"/>
          </a:xfrm>
        </p:grpSpPr>
        <p:sp>
          <p:nvSpPr>
            <p:cNvPr name="Freeform 6" id="6"/>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F69E64"/>
            </a:solidFill>
          </p:spPr>
        </p:sp>
      </p:grpSp>
      <p:sp>
        <p:nvSpPr>
          <p:cNvPr name="Freeform 7" id="7"/>
          <p:cNvSpPr/>
          <p:nvPr/>
        </p:nvSpPr>
        <p:spPr>
          <a:xfrm flipH="false" flipV="false" rot="0">
            <a:off x="3369511" y="14835762"/>
            <a:ext cx="3029422" cy="2423538"/>
          </a:xfrm>
          <a:custGeom>
            <a:avLst/>
            <a:gdLst/>
            <a:ahLst/>
            <a:cxnLst/>
            <a:rect r="r" b="b" t="t" l="l"/>
            <a:pathLst>
              <a:path h="2423538" w="3029422">
                <a:moveTo>
                  <a:pt x="0" y="0"/>
                </a:moveTo>
                <a:lnTo>
                  <a:pt x="3029422" y="0"/>
                </a:lnTo>
                <a:lnTo>
                  <a:pt x="3029422" y="2423538"/>
                </a:lnTo>
                <a:lnTo>
                  <a:pt x="0" y="2423538"/>
                </a:lnTo>
                <a:lnTo>
                  <a:pt x="0" y="0"/>
                </a:lnTo>
                <a:close/>
              </a:path>
            </a:pathLst>
          </a:custGeom>
          <a:blipFill>
            <a:blip r:embed="rId6"/>
            <a:stretch>
              <a:fillRect l="0" t="0" r="0" b="0"/>
            </a:stretch>
          </a:blipFill>
        </p:spPr>
      </p:sp>
      <p:grpSp>
        <p:nvGrpSpPr>
          <p:cNvPr name="Group 8" id="8"/>
          <p:cNvGrpSpPr/>
          <p:nvPr/>
        </p:nvGrpSpPr>
        <p:grpSpPr>
          <a:xfrm rot="0">
            <a:off x="1028700" y="7187737"/>
            <a:ext cx="8229600" cy="7911354"/>
            <a:chOff x="0" y="0"/>
            <a:chExt cx="10972800" cy="10548472"/>
          </a:xfrm>
        </p:grpSpPr>
        <p:sp>
          <p:nvSpPr>
            <p:cNvPr name="TextBox 9" id="9"/>
            <p:cNvSpPr txBox="true"/>
            <p:nvPr/>
          </p:nvSpPr>
          <p:spPr>
            <a:xfrm rot="0">
              <a:off x="0" y="-47625"/>
              <a:ext cx="10972800" cy="832381"/>
            </a:xfrm>
            <a:prstGeom prst="rect">
              <a:avLst/>
            </a:prstGeom>
          </p:spPr>
          <p:txBody>
            <a:bodyPr anchor="t" rtlCol="false" tIns="0" lIns="0" bIns="0" rIns="0">
              <a:spAutoFit/>
            </a:bodyPr>
            <a:lstStyle/>
            <a:p>
              <a:pPr algn="ctr" marL="0" indent="0" lvl="0">
                <a:lnSpc>
                  <a:spcPts val="5077"/>
                </a:lnSpc>
                <a:spcBef>
                  <a:spcPct val="0"/>
                </a:spcBef>
              </a:pPr>
              <a:r>
                <a:rPr lang="en-US" sz="3906" spc="-39">
                  <a:solidFill>
                    <a:srgbClr val="FFFFFF"/>
                  </a:solidFill>
                  <a:latin typeface="Rubik Medium"/>
                </a:rPr>
                <a:t>Administrator</a:t>
              </a:r>
            </a:p>
          </p:txBody>
        </p:sp>
        <p:sp>
          <p:nvSpPr>
            <p:cNvPr name="TextBox 10" id="10"/>
            <p:cNvSpPr txBox="true"/>
            <p:nvPr/>
          </p:nvSpPr>
          <p:spPr>
            <a:xfrm rot="0">
              <a:off x="0" y="1097259"/>
              <a:ext cx="10972800" cy="9451213"/>
            </a:xfrm>
            <a:prstGeom prst="rect">
              <a:avLst/>
            </a:prstGeom>
          </p:spPr>
          <p:txBody>
            <a:bodyPr anchor="t" rtlCol="false" tIns="0" lIns="0" bIns="0" rIns="0">
              <a:spAutoFit/>
            </a:bodyPr>
            <a:lstStyle/>
            <a:p>
              <a:pPr algn="ctr">
                <a:lnSpc>
                  <a:spcPts val="5112"/>
                </a:lnSpc>
              </a:pPr>
              <a:r>
                <a:rPr lang="en-US" sz="3600">
                  <a:solidFill>
                    <a:srgbClr val="171717"/>
                  </a:solidFill>
                  <a:latin typeface="Rubik Light"/>
                </a:rPr>
                <a:t>Administrator Pengguna Komputer: Sang Penjaga Akun dan Akses</a:t>
              </a:r>
            </a:p>
            <a:p>
              <a:pPr algn="ctr">
                <a:lnSpc>
                  <a:spcPts val="5112"/>
                </a:lnSpc>
              </a:pPr>
              <a:r>
                <a:rPr lang="en-US" sz="3600">
                  <a:solidFill>
                    <a:srgbClr val="171717"/>
                  </a:solidFill>
                  <a:latin typeface="Rubik Light"/>
                </a:rPr>
                <a:t>Administrator pengguna komputer, ibarat penjaga gerbang benteng, memiliki tanggung jawab mengatur akses dan keamanan akun pengguna dalam suatu sistem komputer. Mereka memastikan orang yang tepat memiliki akses ke data dan aplikasi yang sesuai dengan kebutuhannya.</a:t>
              </a:r>
            </a:p>
            <a:p>
              <a:pPr algn="l" marL="0" indent="0" lvl="0">
                <a:lnSpc>
                  <a:spcPts val="5112"/>
                </a:lnSpc>
                <a:spcBef>
                  <a:spcPct val="0"/>
                </a:spcBef>
              </a:pPr>
              <a:r>
                <a:rPr lang="en-US" sz="3600" u="none">
                  <a:solidFill>
                    <a:srgbClr val="171717"/>
                  </a:solidFill>
                  <a:latin typeface="Rubik Light"/>
                </a:rPr>
                <a:t>.</a:t>
              </a:r>
            </a:p>
          </p:txBody>
        </p:sp>
      </p:grpSp>
      <p:grpSp>
        <p:nvGrpSpPr>
          <p:cNvPr name="Group 11" id="11"/>
          <p:cNvGrpSpPr/>
          <p:nvPr/>
        </p:nvGrpSpPr>
        <p:grpSpPr>
          <a:xfrm rot="0">
            <a:off x="1028700" y="961972"/>
            <a:ext cx="8229600" cy="4399520"/>
            <a:chOff x="0" y="0"/>
            <a:chExt cx="10972800" cy="5866026"/>
          </a:xfrm>
        </p:grpSpPr>
        <p:sp>
          <p:nvSpPr>
            <p:cNvPr name="TextBox 12" id="12"/>
            <p:cNvSpPr txBox="true"/>
            <p:nvPr/>
          </p:nvSpPr>
          <p:spPr>
            <a:xfrm rot="0">
              <a:off x="0" y="-69044"/>
              <a:ext cx="10972800" cy="1352954"/>
            </a:xfrm>
            <a:prstGeom prst="rect">
              <a:avLst/>
            </a:prstGeom>
          </p:spPr>
          <p:txBody>
            <a:bodyPr anchor="t" rtlCol="false" tIns="0" lIns="0" bIns="0" rIns="0">
              <a:spAutoFit/>
            </a:bodyPr>
            <a:lstStyle/>
            <a:p>
              <a:pPr algn="l" marL="0" indent="0" lvl="0">
                <a:lnSpc>
                  <a:spcPts val="8197"/>
                </a:lnSpc>
                <a:spcBef>
                  <a:spcPct val="0"/>
                </a:spcBef>
              </a:pPr>
              <a:r>
                <a:rPr lang="en-US" sz="6306" spc="-63">
                  <a:solidFill>
                    <a:srgbClr val="FFFFFF"/>
                  </a:solidFill>
                  <a:latin typeface="Rubik Medium"/>
                </a:rPr>
                <a:t>Komponen Pengguna</a:t>
              </a:r>
            </a:p>
          </p:txBody>
        </p:sp>
        <p:sp>
          <p:nvSpPr>
            <p:cNvPr name="TextBox 13" id="13"/>
            <p:cNvSpPr txBox="true"/>
            <p:nvPr/>
          </p:nvSpPr>
          <p:spPr>
            <a:xfrm rot="0">
              <a:off x="0" y="1596414"/>
              <a:ext cx="10972800" cy="4269613"/>
            </a:xfrm>
            <a:prstGeom prst="rect">
              <a:avLst/>
            </a:prstGeom>
          </p:spPr>
          <p:txBody>
            <a:bodyPr anchor="t" rtlCol="false" tIns="0" lIns="0" bIns="0" rIns="0">
              <a:spAutoFit/>
            </a:bodyPr>
            <a:lstStyle/>
            <a:p>
              <a:pPr algn="ctr" marL="0" indent="0" lvl="0">
                <a:lnSpc>
                  <a:spcPts val="5112"/>
                </a:lnSpc>
                <a:spcBef>
                  <a:spcPct val="0"/>
                </a:spcBef>
              </a:pPr>
              <a:r>
                <a:rPr lang="en-US" sz="3600">
                  <a:solidFill>
                    <a:srgbClr val="171717"/>
                  </a:solidFill>
                  <a:latin typeface="Rubik Light"/>
                </a:rPr>
                <a:t>Komponen pengguna adalah seorang manusia yang berinteraksi dengan komputer dan memiliki jenis atau spesifikasinya dengan menyesuaikan jenis pekerjaan yang akan dilakukan.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9E64"/>
        </a:solidFill>
      </p:bgPr>
    </p:bg>
    <p:spTree>
      <p:nvGrpSpPr>
        <p:cNvPr id="1" name=""/>
        <p:cNvGrpSpPr/>
        <p:nvPr/>
      </p:nvGrpSpPr>
      <p:grpSpPr>
        <a:xfrm>
          <a:off x="0" y="0"/>
          <a:ext cx="0" cy="0"/>
          <a:chOff x="0" y="0"/>
          <a:chExt cx="0" cy="0"/>
        </a:xfrm>
      </p:grpSpPr>
      <p:sp>
        <p:nvSpPr>
          <p:cNvPr name="Freeform 2" id="2"/>
          <p:cNvSpPr/>
          <p:nvPr/>
        </p:nvSpPr>
        <p:spPr>
          <a:xfrm flipH="false" flipV="false" rot="7892915">
            <a:off x="-1793195" y="-9190848"/>
            <a:ext cx="13354834" cy="13354834"/>
          </a:xfrm>
          <a:custGeom>
            <a:avLst/>
            <a:gdLst/>
            <a:ahLst/>
            <a:cxnLst/>
            <a:rect r="r" b="b" t="t" l="l"/>
            <a:pathLst>
              <a:path h="13354834" w="13354834">
                <a:moveTo>
                  <a:pt x="0" y="0"/>
                </a:moveTo>
                <a:lnTo>
                  <a:pt x="13354834" y="0"/>
                </a:lnTo>
                <a:lnTo>
                  <a:pt x="13354834" y="13354834"/>
                </a:lnTo>
                <a:lnTo>
                  <a:pt x="0" y="13354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735823" y="9764452"/>
            <a:ext cx="8229600" cy="76200"/>
          </a:xfrm>
          <a:prstGeom prst="rect">
            <a:avLst/>
          </a:prstGeom>
          <a:solidFill>
            <a:srgbClr val="FFFFFF"/>
          </a:solidFill>
        </p:spPr>
      </p:sp>
      <p:sp>
        <p:nvSpPr>
          <p:cNvPr name="Freeform 4" id="4"/>
          <p:cNvSpPr/>
          <p:nvPr/>
        </p:nvSpPr>
        <p:spPr>
          <a:xfrm flipH="false" flipV="false" rot="0">
            <a:off x="7970703" y="15963880"/>
            <a:ext cx="1287597" cy="1334298"/>
          </a:xfrm>
          <a:custGeom>
            <a:avLst/>
            <a:gdLst/>
            <a:ahLst/>
            <a:cxnLst/>
            <a:rect r="r" b="b" t="t" l="l"/>
            <a:pathLst>
              <a:path h="1334298" w="1287597">
                <a:moveTo>
                  <a:pt x="0" y="0"/>
                </a:moveTo>
                <a:lnTo>
                  <a:pt x="1287597" y="0"/>
                </a:lnTo>
                <a:lnTo>
                  <a:pt x="1287597" y="1334298"/>
                </a:lnTo>
                <a:lnTo>
                  <a:pt x="0" y="1334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263579" y="16299618"/>
            <a:ext cx="701844" cy="662822"/>
            <a:chOff x="0" y="0"/>
            <a:chExt cx="6350000" cy="5996940"/>
          </a:xfrm>
        </p:grpSpPr>
        <p:sp>
          <p:nvSpPr>
            <p:cNvPr name="Freeform 6" id="6"/>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F69E64"/>
            </a:solidFill>
          </p:spPr>
        </p:sp>
      </p:grpSp>
      <p:sp>
        <p:nvSpPr>
          <p:cNvPr name="Freeform 7" id="7"/>
          <p:cNvSpPr/>
          <p:nvPr/>
        </p:nvSpPr>
        <p:spPr>
          <a:xfrm flipH="false" flipV="false" rot="0">
            <a:off x="3173337" y="6816831"/>
            <a:ext cx="3421771" cy="2737417"/>
          </a:xfrm>
          <a:custGeom>
            <a:avLst/>
            <a:gdLst/>
            <a:ahLst/>
            <a:cxnLst/>
            <a:rect r="r" b="b" t="t" l="l"/>
            <a:pathLst>
              <a:path h="2737417" w="3421771">
                <a:moveTo>
                  <a:pt x="0" y="0"/>
                </a:moveTo>
                <a:lnTo>
                  <a:pt x="3421771" y="0"/>
                </a:lnTo>
                <a:lnTo>
                  <a:pt x="3421771" y="2737417"/>
                </a:lnTo>
                <a:lnTo>
                  <a:pt x="0" y="2737417"/>
                </a:lnTo>
                <a:lnTo>
                  <a:pt x="0" y="0"/>
                </a:lnTo>
                <a:close/>
              </a:path>
            </a:pathLst>
          </a:custGeom>
          <a:blipFill>
            <a:blip r:embed="rId6"/>
            <a:stretch>
              <a:fillRect l="0" t="0" r="0" b="0"/>
            </a:stretch>
          </a:blipFill>
        </p:spPr>
      </p:sp>
      <p:grpSp>
        <p:nvGrpSpPr>
          <p:cNvPr name="Group 8" id="8"/>
          <p:cNvGrpSpPr/>
          <p:nvPr/>
        </p:nvGrpSpPr>
        <p:grpSpPr>
          <a:xfrm rot="0">
            <a:off x="769422" y="638374"/>
            <a:ext cx="8229600" cy="5968254"/>
            <a:chOff x="0" y="0"/>
            <a:chExt cx="10972800" cy="7957672"/>
          </a:xfrm>
        </p:grpSpPr>
        <p:sp>
          <p:nvSpPr>
            <p:cNvPr name="TextBox 9" id="9"/>
            <p:cNvSpPr txBox="true"/>
            <p:nvPr/>
          </p:nvSpPr>
          <p:spPr>
            <a:xfrm rot="0">
              <a:off x="0" y="-47625"/>
              <a:ext cx="10972800" cy="832381"/>
            </a:xfrm>
            <a:prstGeom prst="rect">
              <a:avLst/>
            </a:prstGeom>
          </p:spPr>
          <p:txBody>
            <a:bodyPr anchor="t" rtlCol="false" tIns="0" lIns="0" bIns="0" rIns="0">
              <a:spAutoFit/>
            </a:bodyPr>
            <a:lstStyle/>
            <a:p>
              <a:pPr algn="ctr" marL="0" indent="0" lvl="0">
                <a:lnSpc>
                  <a:spcPts val="5077"/>
                </a:lnSpc>
                <a:spcBef>
                  <a:spcPct val="0"/>
                </a:spcBef>
              </a:pPr>
              <a:r>
                <a:rPr lang="en-US" sz="3906" spc="-39">
                  <a:solidFill>
                    <a:srgbClr val="FFFFFF"/>
                  </a:solidFill>
                  <a:latin typeface="Rubik Medium"/>
                </a:rPr>
                <a:t>Programmer</a:t>
              </a:r>
            </a:p>
          </p:txBody>
        </p:sp>
        <p:sp>
          <p:nvSpPr>
            <p:cNvPr name="TextBox 10" id="10"/>
            <p:cNvSpPr txBox="true"/>
            <p:nvPr/>
          </p:nvSpPr>
          <p:spPr>
            <a:xfrm rot="0">
              <a:off x="0" y="1097259"/>
              <a:ext cx="10972800" cy="6860413"/>
            </a:xfrm>
            <a:prstGeom prst="rect">
              <a:avLst/>
            </a:prstGeom>
          </p:spPr>
          <p:txBody>
            <a:bodyPr anchor="t" rtlCol="false" tIns="0" lIns="0" bIns="0" rIns="0">
              <a:spAutoFit/>
            </a:bodyPr>
            <a:lstStyle/>
            <a:p>
              <a:pPr algn="ctr" marL="0" indent="0" lvl="0">
                <a:lnSpc>
                  <a:spcPts val="5112"/>
                </a:lnSpc>
                <a:spcBef>
                  <a:spcPct val="0"/>
                </a:spcBef>
              </a:pPr>
              <a:r>
                <a:rPr lang="en-US" sz="3600">
                  <a:solidFill>
                    <a:srgbClr val="171717"/>
                  </a:solidFill>
                  <a:latin typeface="Rubik Light"/>
                </a:rPr>
                <a:t>memiliki peran penting dalam membangun dan merancang berbagai perangkat lunak, aplikasi, dan sistem komputer yang kita gunakan sehari-hari. Mereka menggunakan bahasa pemrograman sebagai alat utama untuk menerjemahkan ide dan solusi menjadi realitas digital.</a:t>
              </a:r>
            </a:p>
          </p:txBody>
        </p:sp>
      </p:grpSp>
      <p:grpSp>
        <p:nvGrpSpPr>
          <p:cNvPr name="Group 11" id="11"/>
          <p:cNvGrpSpPr/>
          <p:nvPr/>
        </p:nvGrpSpPr>
        <p:grpSpPr>
          <a:xfrm rot="0">
            <a:off x="1028700" y="9954952"/>
            <a:ext cx="8229600" cy="6615954"/>
            <a:chOff x="0" y="0"/>
            <a:chExt cx="10972800" cy="8821272"/>
          </a:xfrm>
        </p:grpSpPr>
        <p:sp>
          <p:nvSpPr>
            <p:cNvPr name="TextBox 12" id="12"/>
            <p:cNvSpPr txBox="true"/>
            <p:nvPr/>
          </p:nvSpPr>
          <p:spPr>
            <a:xfrm rot="0">
              <a:off x="0" y="-47625"/>
              <a:ext cx="10972800" cy="832381"/>
            </a:xfrm>
            <a:prstGeom prst="rect">
              <a:avLst/>
            </a:prstGeom>
          </p:spPr>
          <p:txBody>
            <a:bodyPr anchor="t" rtlCol="false" tIns="0" lIns="0" bIns="0" rIns="0">
              <a:spAutoFit/>
            </a:bodyPr>
            <a:lstStyle/>
            <a:p>
              <a:pPr algn="ctr" marL="0" indent="0" lvl="0">
                <a:lnSpc>
                  <a:spcPts val="5077"/>
                </a:lnSpc>
                <a:spcBef>
                  <a:spcPct val="0"/>
                </a:spcBef>
              </a:pPr>
              <a:r>
                <a:rPr lang="en-US" sz="3906" spc="-39">
                  <a:solidFill>
                    <a:srgbClr val="FFFFFF"/>
                  </a:solidFill>
                  <a:latin typeface="Rubik Medium"/>
                </a:rPr>
                <a:t>Operator</a:t>
              </a:r>
            </a:p>
          </p:txBody>
        </p:sp>
        <p:sp>
          <p:nvSpPr>
            <p:cNvPr name="TextBox 13" id="13"/>
            <p:cNvSpPr txBox="true"/>
            <p:nvPr/>
          </p:nvSpPr>
          <p:spPr>
            <a:xfrm rot="0">
              <a:off x="0" y="1097259"/>
              <a:ext cx="10972800" cy="7724013"/>
            </a:xfrm>
            <a:prstGeom prst="rect">
              <a:avLst/>
            </a:prstGeom>
          </p:spPr>
          <p:txBody>
            <a:bodyPr anchor="t" rtlCol="false" tIns="0" lIns="0" bIns="0" rIns="0">
              <a:spAutoFit/>
            </a:bodyPr>
            <a:lstStyle/>
            <a:p>
              <a:pPr algn="ctr" marL="0" indent="0" lvl="0">
                <a:lnSpc>
                  <a:spcPts val="5112"/>
                </a:lnSpc>
                <a:spcBef>
                  <a:spcPct val="0"/>
                </a:spcBef>
              </a:pPr>
              <a:r>
                <a:rPr lang="en-US" sz="3600">
                  <a:solidFill>
                    <a:srgbClr val="171717"/>
                  </a:solidFill>
                  <a:latin typeface="Rubik Light"/>
                </a:rPr>
                <a:t>Operator sistem komputer merupakan tulang punggung yang menjaga kelancaran operasi sistem komputer sehari-hari. Keahlian mereka dalam monitoring, operasi sistem, dan pemecahan masalah menjadi faktor penting dalam memastikan produktivitas dan efisiensi perusahaan di era digital.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2986120">
            <a:off x="-765569" y="12667552"/>
            <a:ext cx="12980125" cy="12980125"/>
          </a:xfrm>
          <a:custGeom>
            <a:avLst/>
            <a:gdLst/>
            <a:ahLst/>
            <a:cxnLst/>
            <a:rect r="r" b="b" t="t" l="l"/>
            <a:pathLst>
              <a:path h="12980125" w="12980125">
                <a:moveTo>
                  <a:pt x="0" y="0"/>
                </a:moveTo>
                <a:lnTo>
                  <a:pt x="12980125" y="0"/>
                </a:lnTo>
                <a:lnTo>
                  <a:pt x="12980125" y="12980125"/>
                </a:lnTo>
                <a:lnTo>
                  <a:pt x="0" y="12980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96053" y="1028700"/>
            <a:ext cx="8229600" cy="7541769"/>
            <a:chOff x="0" y="0"/>
            <a:chExt cx="10972800" cy="10055692"/>
          </a:xfrm>
        </p:grpSpPr>
        <p:sp>
          <p:nvSpPr>
            <p:cNvPr name="TextBox 4" id="4"/>
            <p:cNvSpPr txBox="true"/>
            <p:nvPr/>
          </p:nvSpPr>
          <p:spPr>
            <a:xfrm rot="0">
              <a:off x="0" y="16610"/>
              <a:ext cx="10972800" cy="946269"/>
            </a:xfrm>
            <a:prstGeom prst="rect">
              <a:avLst/>
            </a:prstGeom>
          </p:spPr>
          <p:txBody>
            <a:bodyPr anchor="t" rtlCol="false" tIns="0" lIns="0" bIns="0" rIns="0">
              <a:spAutoFit/>
            </a:bodyPr>
            <a:lstStyle/>
            <a:p>
              <a:pPr algn="l" marL="0" indent="0" lvl="0">
                <a:lnSpc>
                  <a:spcPts val="5457"/>
                </a:lnSpc>
              </a:pPr>
              <a:r>
                <a:rPr lang="en-US" sz="4705">
                  <a:solidFill>
                    <a:srgbClr val="FFFFFF"/>
                  </a:solidFill>
                  <a:latin typeface="Rubik Bold"/>
                </a:rPr>
                <a:t>Mekanisme kerja  komputer </a:t>
              </a:r>
            </a:p>
          </p:txBody>
        </p:sp>
        <p:sp>
          <p:nvSpPr>
            <p:cNvPr name="TextBox 5" id="5"/>
            <p:cNvSpPr txBox="true"/>
            <p:nvPr/>
          </p:nvSpPr>
          <p:spPr>
            <a:xfrm rot="0">
              <a:off x="0" y="1441028"/>
              <a:ext cx="8417590" cy="8614664"/>
            </a:xfrm>
            <a:prstGeom prst="rect">
              <a:avLst/>
            </a:prstGeom>
          </p:spPr>
          <p:txBody>
            <a:bodyPr anchor="t" rtlCol="false" tIns="0" lIns="0" bIns="0" rIns="0">
              <a:spAutoFit/>
            </a:bodyPr>
            <a:lstStyle/>
            <a:p>
              <a:pPr algn="l" marL="0" indent="0" lvl="0">
                <a:lnSpc>
                  <a:spcPts val="4686"/>
                </a:lnSpc>
                <a:spcBef>
                  <a:spcPct val="0"/>
                </a:spcBef>
              </a:pPr>
              <a:r>
                <a:rPr lang="en-US" sz="3300">
                  <a:solidFill>
                    <a:srgbClr val="171717"/>
                  </a:solidFill>
                  <a:latin typeface="Rubik Light"/>
                </a:rPr>
                <a:t>Mekanisme kerja komputer melibatkan interaksi kompleks antara perangkat keras dan perangkat lunak. Perangkat keras menyediakan struktur fisik dan sumber daya pemrosesan, sedangkan perangkat lunak menyediakan instruksi dan fungsionalitas yang memungkinkan komputer untuk melakukan berbagai tugas</a:t>
              </a:r>
            </a:p>
          </p:txBody>
        </p:sp>
      </p:grpSp>
      <p:sp>
        <p:nvSpPr>
          <p:cNvPr name="Freeform 6" id="6"/>
          <p:cNvSpPr/>
          <p:nvPr/>
        </p:nvSpPr>
        <p:spPr>
          <a:xfrm flipH="false" flipV="false" rot="0">
            <a:off x="461347" y="8747190"/>
            <a:ext cx="9364305" cy="7959660"/>
          </a:xfrm>
          <a:custGeom>
            <a:avLst/>
            <a:gdLst/>
            <a:ahLst/>
            <a:cxnLst/>
            <a:rect r="r" b="b" t="t" l="l"/>
            <a:pathLst>
              <a:path h="7959660" w="9364305">
                <a:moveTo>
                  <a:pt x="0" y="0"/>
                </a:moveTo>
                <a:lnTo>
                  <a:pt x="9364306" y="0"/>
                </a:lnTo>
                <a:lnTo>
                  <a:pt x="9364306" y="7959660"/>
                </a:lnTo>
                <a:lnTo>
                  <a:pt x="0" y="7959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907378" y="17060840"/>
            <a:ext cx="701844" cy="662822"/>
            <a:chOff x="0" y="0"/>
            <a:chExt cx="6350000" cy="5996940"/>
          </a:xfrm>
        </p:grpSpPr>
        <p:sp>
          <p:nvSpPr>
            <p:cNvPr name="Freeform 8" id="8"/>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F69E64"/>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D372"/>
        </a:solidFill>
      </p:bgPr>
    </p:bg>
    <p:spTree>
      <p:nvGrpSpPr>
        <p:cNvPr id="1" name=""/>
        <p:cNvGrpSpPr/>
        <p:nvPr/>
      </p:nvGrpSpPr>
      <p:grpSpPr>
        <a:xfrm>
          <a:off x="0" y="0"/>
          <a:ext cx="0" cy="0"/>
          <a:chOff x="0" y="0"/>
          <a:chExt cx="0" cy="0"/>
        </a:xfrm>
      </p:grpSpPr>
      <p:sp>
        <p:nvSpPr>
          <p:cNvPr name="Freeform 2" id="2"/>
          <p:cNvSpPr/>
          <p:nvPr/>
        </p:nvSpPr>
        <p:spPr>
          <a:xfrm flipH="false" flipV="false" rot="-2986120">
            <a:off x="-765569" y="12667552"/>
            <a:ext cx="12980125" cy="12980125"/>
          </a:xfrm>
          <a:custGeom>
            <a:avLst/>
            <a:gdLst/>
            <a:ahLst/>
            <a:cxnLst/>
            <a:rect r="r" b="b" t="t" l="l"/>
            <a:pathLst>
              <a:path h="12980125" w="12980125">
                <a:moveTo>
                  <a:pt x="0" y="0"/>
                </a:moveTo>
                <a:lnTo>
                  <a:pt x="12980125" y="0"/>
                </a:lnTo>
                <a:lnTo>
                  <a:pt x="12980125" y="12980125"/>
                </a:lnTo>
                <a:lnTo>
                  <a:pt x="0" y="12980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07378" y="17060840"/>
            <a:ext cx="701844" cy="662822"/>
            <a:chOff x="0" y="0"/>
            <a:chExt cx="6350000" cy="5996940"/>
          </a:xfrm>
        </p:grpSpPr>
        <p:sp>
          <p:nvSpPr>
            <p:cNvPr name="Freeform 4" id="4"/>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F69E64"/>
            </a:solidFill>
          </p:spPr>
        </p:sp>
      </p:grpSp>
      <p:sp>
        <p:nvSpPr>
          <p:cNvPr name="Freeform 5" id="5"/>
          <p:cNvSpPr/>
          <p:nvPr/>
        </p:nvSpPr>
        <p:spPr>
          <a:xfrm flipH="false" flipV="false" rot="0">
            <a:off x="0" y="8618094"/>
            <a:ext cx="10287000" cy="7261769"/>
          </a:xfrm>
          <a:custGeom>
            <a:avLst/>
            <a:gdLst/>
            <a:ahLst/>
            <a:cxnLst/>
            <a:rect r="r" b="b" t="t" l="l"/>
            <a:pathLst>
              <a:path h="7261769" w="10287000">
                <a:moveTo>
                  <a:pt x="0" y="0"/>
                </a:moveTo>
                <a:lnTo>
                  <a:pt x="10287000" y="0"/>
                </a:lnTo>
                <a:lnTo>
                  <a:pt x="10287000" y="7261768"/>
                </a:lnTo>
                <a:lnTo>
                  <a:pt x="0" y="7261768"/>
                </a:lnTo>
                <a:lnTo>
                  <a:pt x="0" y="0"/>
                </a:lnTo>
                <a:close/>
              </a:path>
            </a:pathLst>
          </a:custGeom>
          <a:blipFill>
            <a:blip r:embed="rId4"/>
            <a:stretch>
              <a:fillRect l="0" t="-14624" r="0" b="-1330"/>
            </a:stretch>
          </a:blipFill>
        </p:spPr>
      </p:sp>
      <p:grpSp>
        <p:nvGrpSpPr>
          <p:cNvPr name="Group 6" id="6"/>
          <p:cNvGrpSpPr/>
          <p:nvPr/>
        </p:nvGrpSpPr>
        <p:grpSpPr>
          <a:xfrm rot="0">
            <a:off x="1028700" y="981075"/>
            <a:ext cx="8796953" cy="7637019"/>
            <a:chOff x="0" y="0"/>
            <a:chExt cx="11729270" cy="10182692"/>
          </a:xfrm>
        </p:grpSpPr>
        <p:sp>
          <p:nvSpPr>
            <p:cNvPr name="TextBox 7" id="7"/>
            <p:cNvSpPr txBox="true"/>
            <p:nvPr/>
          </p:nvSpPr>
          <p:spPr>
            <a:xfrm rot="0">
              <a:off x="0" y="16610"/>
              <a:ext cx="11729270" cy="1860669"/>
            </a:xfrm>
            <a:prstGeom prst="rect">
              <a:avLst/>
            </a:prstGeom>
          </p:spPr>
          <p:txBody>
            <a:bodyPr anchor="t" rtlCol="false" tIns="0" lIns="0" bIns="0" rIns="0">
              <a:spAutoFit/>
            </a:bodyPr>
            <a:lstStyle/>
            <a:p>
              <a:pPr algn="l" marL="0" indent="0" lvl="0">
                <a:lnSpc>
                  <a:spcPts val="5457"/>
                </a:lnSpc>
              </a:pPr>
              <a:r>
                <a:rPr lang="en-US" sz="4705">
                  <a:solidFill>
                    <a:srgbClr val="FFFFFF"/>
                  </a:solidFill>
                  <a:latin typeface="Rubik Bold"/>
                </a:rPr>
                <a:t>Interaksi Manusia dan Komputer (IMK)</a:t>
              </a:r>
            </a:p>
          </p:txBody>
        </p:sp>
        <p:sp>
          <p:nvSpPr>
            <p:cNvPr name="TextBox 8" id="8"/>
            <p:cNvSpPr txBox="true"/>
            <p:nvPr/>
          </p:nvSpPr>
          <p:spPr>
            <a:xfrm rot="0">
              <a:off x="0" y="2355428"/>
              <a:ext cx="8997903" cy="7827264"/>
            </a:xfrm>
            <a:prstGeom prst="rect">
              <a:avLst/>
            </a:prstGeom>
          </p:spPr>
          <p:txBody>
            <a:bodyPr anchor="t" rtlCol="false" tIns="0" lIns="0" bIns="0" rIns="0">
              <a:spAutoFit/>
            </a:bodyPr>
            <a:lstStyle/>
            <a:p>
              <a:pPr algn="l">
                <a:lnSpc>
                  <a:spcPts val="4686"/>
                </a:lnSpc>
              </a:pPr>
              <a:r>
                <a:rPr lang="en-US" sz="3300">
                  <a:solidFill>
                    <a:srgbClr val="171717"/>
                  </a:solidFill>
                  <a:latin typeface="Rubik Light"/>
                </a:rPr>
                <a:t>Interaksi antara komputer dan pengguna juga disebut Interaksi Manusia Komputer (IMK). IMK adalah serangkaian proses, komunikasi atau kegiatan yang dilakukan oleh pengguna atau manusia untuk berinteraksi dengan komputer secara interaktif dengan harapan   </a:t>
              </a:r>
            </a:p>
            <a:p>
              <a:pPr algn="l" marL="0" indent="0" lvl="0">
                <a:lnSpc>
                  <a:spcPts val="4686"/>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9E64"/>
        </a:solidFill>
      </p:bgPr>
    </p:bg>
    <p:spTree>
      <p:nvGrpSpPr>
        <p:cNvPr id="1" name=""/>
        <p:cNvGrpSpPr/>
        <p:nvPr/>
      </p:nvGrpSpPr>
      <p:grpSpPr>
        <a:xfrm>
          <a:off x="0" y="0"/>
          <a:ext cx="0" cy="0"/>
          <a:chOff x="0" y="0"/>
          <a:chExt cx="0" cy="0"/>
        </a:xfrm>
      </p:grpSpPr>
      <p:sp>
        <p:nvSpPr>
          <p:cNvPr name="Freeform 2" id="2"/>
          <p:cNvSpPr/>
          <p:nvPr/>
        </p:nvSpPr>
        <p:spPr>
          <a:xfrm flipH="false" flipV="false" rot="7892915">
            <a:off x="-1793195" y="-9190848"/>
            <a:ext cx="13354834" cy="13354834"/>
          </a:xfrm>
          <a:custGeom>
            <a:avLst/>
            <a:gdLst/>
            <a:ahLst/>
            <a:cxnLst/>
            <a:rect r="r" b="b" t="t" l="l"/>
            <a:pathLst>
              <a:path h="13354834" w="13354834">
                <a:moveTo>
                  <a:pt x="0" y="0"/>
                </a:moveTo>
                <a:lnTo>
                  <a:pt x="13354834" y="0"/>
                </a:lnTo>
                <a:lnTo>
                  <a:pt x="13354834" y="13354834"/>
                </a:lnTo>
                <a:lnTo>
                  <a:pt x="0" y="13354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7583198"/>
            <a:ext cx="8229600" cy="1813215"/>
            <a:chOff x="0" y="0"/>
            <a:chExt cx="10972800" cy="2417620"/>
          </a:xfrm>
        </p:grpSpPr>
        <p:sp>
          <p:nvSpPr>
            <p:cNvPr name="TextBox 4" id="4"/>
            <p:cNvSpPr txBox="true"/>
            <p:nvPr/>
          </p:nvSpPr>
          <p:spPr>
            <a:xfrm rot="0">
              <a:off x="0" y="-30944"/>
              <a:ext cx="10972800" cy="1331702"/>
            </a:xfrm>
            <a:prstGeom prst="rect">
              <a:avLst/>
            </a:prstGeom>
          </p:spPr>
          <p:txBody>
            <a:bodyPr anchor="t" rtlCol="false" tIns="0" lIns="0" bIns="0" rIns="0">
              <a:spAutoFit/>
            </a:bodyPr>
            <a:lstStyle/>
            <a:p>
              <a:pPr algn="l" marL="0" indent="0" lvl="0">
                <a:lnSpc>
                  <a:spcPts val="4038"/>
                </a:lnSpc>
                <a:spcBef>
                  <a:spcPct val="0"/>
                </a:spcBef>
              </a:pPr>
              <a:r>
                <a:rPr lang="en-US" sz="3106" spc="-31">
                  <a:solidFill>
                    <a:srgbClr val="FFFFFF"/>
                  </a:solidFill>
                  <a:latin typeface="Rubik Medium"/>
                </a:rPr>
                <a:t>Langkah -langkah persiapan Instalasi sistem operasi window 10</a:t>
              </a:r>
            </a:p>
          </p:txBody>
        </p:sp>
        <p:sp>
          <p:nvSpPr>
            <p:cNvPr name="TextBox 5" id="5"/>
            <p:cNvSpPr txBox="true"/>
            <p:nvPr/>
          </p:nvSpPr>
          <p:spPr>
            <a:xfrm rot="0">
              <a:off x="0" y="1613262"/>
              <a:ext cx="10972800" cy="804358"/>
            </a:xfrm>
            <a:prstGeom prst="rect">
              <a:avLst/>
            </a:prstGeom>
          </p:spPr>
          <p:txBody>
            <a:bodyPr anchor="t" rtlCol="false" tIns="0" lIns="0" bIns="0" rIns="0">
              <a:spAutoFit/>
            </a:bodyPr>
            <a:lstStyle/>
            <a:p>
              <a:pPr algn="l" marL="0" indent="0" lvl="0">
                <a:lnSpc>
                  <a:spcPts val="5112"/>
                </a:lnSpc>
                <a:spcBef>
                  <a:spcPct val="0"/>
                </a:spcBef>
              </a:pPr>
            </a:p>
          </p:txBody>
        </p:sp>
      </p:grpSp>
      <p:grpSp>
        <p:nvGrpSpPr>
          <p:cNvPr name="Group 6" id="6"/>
          <p:cNvGrpSpPr/>
          <p:nvPr/>
        </p:nvGrpSpPr>
        <p:grpSpPr>
          <a:xfrm rot="0">
            <a:off x="1028700" y="1028700"/>
            <a:ext cx="8229600" cy="5575191"/>
            <a:chOff x="0" y="0"/>
            <a:chExt cx="10972800" cy="7433588"/>
          </a:xfrm>
        </p:grpSpPr>
        <p:sp>
          <p:nvSpPr>
            <p:cNvPr name="TextBox 7" id="7"/>
            <p:cNvSpPr txBox="true"/>
            <p:nvPr/>
          </p:nvSpPr>
          <p:spPr>
            <a:xfrm rot="0">
              <a:off x="0" y="-69431"/>
              <a:ext cx="10972800" cy="1283935"/>
            </a:xfrm>
            <a:prstGeom prst="rect">
              <a:avLst/>
            </a:prstGeom>
          </p:spPr>
          <p:txBody>
            <a:bodyPr anchor="t" rtlCol="false" tIns="0" lIns="0" bIns="0" rIns="0">
              <a:spAutoFit/>
            </a:bodyPr>
            <a:lstStyle/>
            <a:p>
              <a:pPr algn="l" marL="0" indent="0" lvl="0">
                <a:lnSpc>
                  <a:spcPts val="7754"/>
                </a:lnSpc>
                <a:spcBef>
                  <a:spcPct val="0"/>
                </a:spcBef>
              </a:pPr>
              <a:r>
                <a:rPr lang="en-US" sz="5965" spc="-59">
                  <a:solidFill>
                    <a:srgbClr val="FFFFFF"/>
                  </a:solidFill>
                  <a:latin typeface="Rubik Medium"/>
                </a:rPr>
                <a:t>Intalasi Sistem Operasi</a:t>
              </a:r>
            </a:p>
          </p:txBody>
        </p:sp>
        <p:sp>
          <p:nvSpPr>
            <p:cNvPr name="TextBox 8" id="8"/>
            <p:cNvSpPr txBox="true"/>
            <p:nvPr/>
          </p:nvSpPr>
          <p:spPr>
            <a:xfrm rot="0">
              <a:off x="0" y="1515004"/>
              <a:ext cx="10972800" cy="5918583"/>
            </a:xfrm>
            <a:prstGeom prst="rect">
              <a:avLst/>
            </a:prstGeom>
          </p:spPr>
          <p:txBody>
            <a:bodyPr anchor="t" rtlCol="false" tIns="0" lIns="0" bIns="0" rIns="0">
              <a:spAutoFit/>
            </a:bodyPr>
            <a:lstStyle/>
            <a:p>
              <a:pPr algn="l" marL="0" indent="0" lvl="0">
                <a:lnSpc>
                  <a:spcPts val="4432"/>
                </a:lnSpc>
                <a:spcBef>
                  <a:spcPct val="0"/>
                </a:spcBef>
              </a:pPr>
              <a:r>
                <a:rPr lang="en-US" sz="3121">
                  <a:solidFill>
                    <a:srgbClr val="171717"/>
                  </a:solidFill>
                  <a:latin typeface="Rubik Light"/>
                </a:rPr>
                <a:t>Instalasi sistem operasi (OS) ibarat membuka pintu gerbang ke dunia digital pada komputer Anda. Ini adalah proses memasukkan OS ke dalam hard disk drive (HDD) atau solid state drive (SSD) komputer, yang memungkinkan pengguna untuk menjalankan perangkat lunak, aplikasi, dan program yang pengguna  inginkan.</a:t>
              </a:r>
            </a:p>
          </p:txBody>
        </p:sp>
      </p:grpSp>
      <p:sp>
        <p:nvSpPr>
          <p:cNvPr name="AutoShape 9" id="9"/>
          <p:cNvSpPr/>
          <p:nvPr/>
        </p:nvSpPr>
        <p:spPr>
          <a:xfrm rot="0">
            <a:off x="1028700" y="6912735"/>
            <a:ext cx="8229600" cy="72343"/>
          </a:xfrm>
          <a:prstGeom prst="rect">
            <a:avLst/>
          </a:prstGeom>
          <a:solidFill>
            <a:srgbClr val="FFFFFF"/>
          </a:solidFill>
        </p:spPr>
      </p:sp>
      <p:sp>
        <p:nvSpPr>
          <p:cNvPr name="Freeform 10" id="10"/>
          <p:cNvSpPr/>
          <p:nvPr/>
        </p:nvSpPr>
        <p:spPr>
          <a:xfrm flipH="false" flipV="false" rot="0">
            <a:off x="7970703" y="15963880"/>
            <a:ext cx="1287597" cy="1334298"/>
          </a:xfrm>
          <a:custGeom>
            <a:avLst/>
            <a:gdLst/>
            <a:ahLst/>
            <a:cxnLst/>
            <a:rect r="r" b="b" t="t" l="l"/>
            <a:pathLst>
              <a:path h="1334298" w="1287597">
                <a:moveTo>
                  <a:pt x="0" y="0"/>
                </a:moveTo>
                <a:lnTo>
                  <a:pt x="1287597" y="0"/>
                </a:lnTo>
                <a:lnTo>
                  <a:pt x="1287597" y="1334298"/>
                </a:lnTo>
                <a:lnTo>
                  <a:pt x="0" y="1334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8263579" y="16299618"/>
            <a:ext cx="701844" cy="662822"/>
            <a:chOff x="0" y="0"/>
            <a:chExt cx="6350000" cy="5996940"/>
          </a:xfrm>
        </p:grpSpPr>
        <p:sp>
          <p:nvSpPr>
            <p:cNvPr name="Freeform 12" id="12"/>
            <p:cNvSpPr/>
            <p:nvPr/>
          </p:nvSpPr>
          <p:spPr>
            <a:xfrm flipH="false" flipV="false" rot="0">
              <a:off x="0" y="-72390"/>
              <a:ext cx="6350000" cy="6068060"/>
            </a:xfrm>
            <a:custGeom>
              <a:avLst/>
              <a:gdLst/>
              <a:ahLst/>
              <a:cxnLst/>
              <a:rect r="r" b="b" t="t" l="l"/>
              <a:pathLst>
                <a:path h="6068060" w="6350000">
                  <a:moveTo>
                    <a:pt x="3865880" y="280670"/>
                  </a:moveTo>
                  <a:cubicBezTo>
                    <a:pt x="3637280" y="22860"/>
                    <a:pt x="3242310" y="0"/>
                    <a:pt x="2985770" y="229870"/>
                  </a:cubicBezTo>
                  <a:cubicBezTo>
                    <a:pt x="2727960" y="458470"/>
                    <a:pt x="2705100" y="853440"/>
                    <a:pt x="2934970" y="1109980"/>
                  </a:cubicBezTo>
                  <a:lnTo>
                    <a:pt x="4124960" y="2447290"/>
                  </a:lnTo>
                  <a:lnTo>
                    <a:pt x="623570" y="2447290"/>
                  </a:lnTo>
                  <a:cubicBezTo>
                    <a:pt x="279400" y="2447290"/>
                    <a:pt x="0" y="2726690"/>
                    <a:pt x="0" y="3070860"/>
                  </a:cubicBezTo>
                  <a:cubicBezTo>
                    <a:pt x="0" y="3415030"/>
                    <a:pt x="279400" y="3694430"/>
                    <a:pt x="623570" y="3694430"/>
                  </a:cubicBezTo>
                  <a:lnTo>
                    <a:pt x="4124960" y="3694430"/>
                  </a:lnTo>
                  <a:lnTo>
                    <a:pt x="2933700" y="5030470"/>
                  </a:lnTo>
                  <a:cubicBezTo>
                    <a:pt x="2705100" y="5288280"/>
                    <a:pt x="2727960" y="5681980"/>
                    <a:pt x="2984500" y="5910580"/>
                  </a:cubicBezTo>
                  <a:cubicBezTo>
                    <a:pt x="3103880" y="6015990"/>
                    <a:pt x="3251200" y="6068060"/>
                    <a:pt x="3398520" y="6068060"/>
                  </a:cubicBezTo>
                  <a:cubicBezTo>
                    <a:pt x="3569970" y="6068060"/>
                    <a:pt x="3741420" y="5996940"/>
                    <a:pt x="3864610" y="5859780"/>
                  </a:cubicBezTo>
                  <a:lnTo>
                    <a:pt x="6350000" y="3070860"/>
                  </a:lnTo>
                  <a:lnTo>
                    <a:pt x="3865880" y="280670"/>
                  </a:lnTo>
                  <a:close/>
                </a:path>
              </a:pathLst>
            </a:custGeom>
            <a:solidFill>
              <a:srgbClr val="F69E64"/>
            </a:solidFill>
          </p:spPr>
        </p:sp>
      </p:grpSp>
      <p:sp>
        <p:nvSpPr>
          <p:cNvPr name="TextBox 13" id="13"/>
          <p:cNvSpPr txBox="true"/>
          <p:nvPr/>
        </p:nvSpPr>
        <p:spPr>
          <a:xfrm rot="0">
            <a:off x="680705" y="8914763"/>
            <a:ext cx="8925590" cy="7049117"/>
          </a:xfrm>
          <a:prstGeom prst="rect">
            <a:avLst/>
          </a:prstGeom>
        </p:spPr>
        <p:txBody>
          <a:bodyPr anchor="t" rtlCol="false" tIns="0" lIns="0" bIns="0" rIns="0">
            <a:spAutoFit/>
          </a:bodyPr>
          <a:lstStyle/>
          <a:p>
            <a:pPr algn="l" marL="657652" indent="-328826" lvl="1">
              <a:lnSpc>
                <a:spcPts val="4325"/>
              </a:lnSpc>
              <a:buAutoNum type="arabicPeriod" startAt="1"/>
            </a:pPr>
            <a:r>
              <a:rPr lang="en-US" sz="3046">
                <a:solidFill>
                  <a:srgbClr val="000000"/>
                </a:solidFill>
                <a:latin typeface="Rubik Light"/>
              </a:rPr>
              <a:t>Cadangkan Data: Sebelum memulai instalasi, pastikan untuk mencadangkan semua data penting  ke hard disk eksternal atau cloud storage.</a:t>
            </a:r>
          </a:p>
          <a:p>
            <a:pPr algn="l" marL="657652" indent="-328826" lvl="1">
              <a:lnSpc>
                <a:spcPts val="4325"/>
              </a:lnSpc>
              <a:buAutoNum type="arabicPeriod" startAt="1"/>
            </a:pPr>
            <a:r>
              <a:rPr lang="en-US" sz="3046">
                <a:solidFill>
                  <a:srgbClr val="000000"/>
                </a:solidFill>
                <a:latin typeface="Rubik Light"/>
              </a:rPr>
              <a:t>Buat Media Instalasi:  membuat DVD atau USB flash drive yang dapat di-boot dari situs web resmi Microsoft.</a:t>
            </a:r>
          </a:p>
          <a:p>
            <a:pPr algn="l" marL="657652" indent="-328826" lvl="1">
              <a:lnSpc>
                <a:spcPts val="4325"/>
              </a:lnSpc>
              <a:buAutoNum type="arabicPeriod" startAt="1"/>
            </a:pPr>
            <a:r>
              <a:rPr lang="en-US" sz="3046">
                <a:solidFill>
                  <a:srgbClr val="000000"/>
                </a:solidFill>
                <a:latin typeface="Rubik Light"/>
              </a:rPr>
              <a:t>Boot dari Media Instalasi: Restart komputer  dan ubah urutan boot di BIOS untuk boot dari media instalasi yang dibuat.</a:t>
            </a:r>
          </a:p>
          <a:p>
            <a:pPr algn="l" marL="657652" indent="-328826" lvl="1">
              <a:lnSpc>
                <a:spcPts val="4325"/>
              </a:lnSpc>
              <a:buAutoNum type="arabicPeriod" startAt="1"/>
            </a:pPr>
            <a:r>
              <a:rPr lang="en-US" sz="3046">
                <a:solidFill>
                  <a:srgbClr val="000000"/>
                </a:solidFill>
                <a:latin typeface="Rubik Light"/>
              </a:rPr>
              <a:t>Pilih Bahasa dan Tata Letak Keyboard: Pilih bahasa yang ingin gunakan dan tata letak keyboard yang sesuai dengan keyboard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DAGE7S8PIxA</dc:identifier>
  <dcterms:modified xsi:type="dcterms:W3CDTF">2011-08-01T06:04:30Z</dcterms:modified>
  <cp:revision>1</cp:revision>
  <dc:title>Rangkuman</dc:title>
</cp:coreProperties>
</file>