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28A72-A7DF-0B49-096F-C9DDE30C88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A5FC315-6479-5608-7930-57779AE01C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29089E6-E11B-4089-DA86-D173396BB160}"/>
              </a:ext>
            </a:extLst>
          </p:cNvPr>
          <p:cNvSpPr>
            <a:spLocks noGrp="1"/>
          </p:cNvSpPr>
          <p:nvPr>
            <p:ph type="dt" sz="half" idx="10"/>
          </p:nvPr>
        </p:nvSpPr>
        <p:spPr/>
        <p:txBody>
          <a:bodyPr/>
          <a:lstStyle/>
          <a:p>
            <a:fld id="{AC7C7702-2E2E-4848-A399-74AD6ED88AC3}" type="datetimeFigureOut">
              <a:rPr lang="en-IN" smtClean="0"/>
              <a:t>17-06-2023</a:t>
            </a:fld>
            <a:endParaRPr lang="en-IN"/>
          </a:p>
        </p:txBody>
      </p:sp>
      <p:sp>
        <p:nvSpPr>
          <p:cNvPr id="5" name="Footer Placeholder 4">
            <a:extLst>
              <a:ext uri="{FF2B5EF4-FFF2-40B4-BE49-F238E27FC236}">
                <a16:creationId xmlns:a16="http://schemas.microsoft.com/office/drawing/2014/main" id="{CBA89861-95E0-0BA0-C2AB-B1070C0A53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62DA4A-D382-74DE-B200-6029B1B32D66}"/>
              </a:ext>
            </a:extLst>
          </p:cNvPr>
          <p:cNvSpPr>
            <a:spLocks noGrp="1"/>
          </p:cNvSpPr>
          <p:nvPr>
            <p:ph type="sldNum" sz="quarter" idx="12"/>
          </p:nvPr>
        </p:nvSpPr>
        <p:spPr/>
        <p:txBody>
          <a:bodyPr/>
          <a:lstStyle/>
          <a:p>
            <a:fld id="{49DB444A-213F-438F-A926-129D675409F1}" type="slidenum">
              <a:rPr lang="en-IN" smtClean="0"/>
              <a:t>‹#›</a:t>
            </a:fld>
            <a:endParaRPr lang="en-IN"/>
          </a:p>
        </p:txBody>
      </p:sp>
    </p:spTree>
    <p:extLst>
      <p:ext uri="{BB962C8B-B14F-4D97-AF65-F5344CB8AC3E}">
        <p14:creationId xmlns:p14="http://schemas.microsoft.com/office/powerpoint/2010/main" val="339409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67FA6-BEA7-D41D-5328-5AD925D32B0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0216CD3-CC90-B49E-10F8-D4721DD1AD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C1B25A-AE71-EC0C-26D2-66517BE063E8}"/>
              </a:ext>
            </a:extLst>
          </p:cNvPr>
          <p:cNvSpPr>
            <a:spLocks noGrp="1"/>
          </p:cNvSpPr>
          <p:nvPr>
            <p:ph type="dt" sz="half" idx="10"/>
          </p:nvPr>
        </p:nvSpPr>
        <p:spPr/>
        <p:txBody>
          <a:bodyPr/>
          <a:lstStyle/>
          <a:p>
            <a:fld id="{AC7C7702-2E2E-4848-A399-74AD6ED88AC3}" type="datetimeFigureOut">
              <a:rPr lang="en-IN" smtClean="0"/>
              <a:t>17-06-2023</a:t>
            </a:fld>
            <a:endParaRPr lang="en-IN"/>
          </a:p>
        </p:txBody>
      </p:sp>
      <p:sp>
        <p:nvSpPr>
          <p:cNvPr id="5" name="Footer Placeholder 4">
            <a:extLst>
              <a:ext uri="{FF2B5EF4-FFF2-40B4-BE49-F238E27FC236}">
                <a16:creationId xmlns:a16="http://schemas.microsoft.com/office/drawing/2014/main" id="{A0BC0FEE-7DB1-C684-DCDF-6B54EB5DBA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92E8AA-0E31-4B34-6A4A-95697C466934}"/>
              </a:ext>
            </a:extLst>
          </p:cNvPr>
          <p:cNvSpPr>
            <a:spLocks noGrp="1"/>
          </p:cNvSpPr>
          <p:nvPr>
            <p:ph type="sldNum" sz="quarter" idx="12"/>
          </p:nvPr>
        </p:nvSpPr>
        <p:spPr/>
        <p:txBody>
          <a:bodyPr/>
          <a:lstStyle/>
          <a:p>
            <a:fld id="{49DB444A-213F-438F-A926-129D675409F1}" type="slidenum">
              <a:rPr lang="en-IN" smtClean="0"/>
              <a:t>‹#›</a:t>
            </a:fld>
            <a:endParaRPr lang="en-IN"/>
          </a:p>
        </p:txBody>
      </p:sp>
    </p:spTree>
    <p:extLst>
      <p:ext uri="{BB962C8B-B14F-4D97-AF65-F5344CB8AC3E}">
        <p14:creationId xmlns:p14="http://schemas.microsoft.com/office/powerpoint/2010/main" val="3015982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8EE0E4-4108-0184-24EF-5CF33CE159F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E1762F0-EB3C-7BB7-4891-AFD2142F4F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B25C33-C72B-73FB-EEA0-0BBEAED27897}"/>
              </a:ext>
            </a:extLst>
          </p:cNvPr>
          <p:cNvSpPr>
            <a:spLocks noGrp="1"/>
          </p:cNvSpPr>
          <p:nvPr>
            <p:ph type="dt" sz="half" idx="10"/>
          </p:nvPr>
        </p:nvSpPr>
        <p:spPr/>
        <p:txBody>
          <a:bodyPr/>
          <a:lstStyle/>
          <a:p>
            <a:fld id="{AC7C7702-2E2E-4848-A399-74AD6ED88AC3}" type="datetimeFigureOut">
              <a:rPr lang="en-IN" smtClean="0"/>
              <a:t>17-06-2023</a:t>
            </a:fld>
            <a:endParaRPr lang="en-IN"/>
          </a:p>
        </p:txBody>
      </p:sp>
      <p:sp>
        <p:nvSpPr>
          <p:cNvPr id="5" name="Footer Placeholder 4">
            <a:extLst>
              <a:ext uri="{FF2B5EF4-FFF2-40B4-BE49-F238E27FC236}">
                <a16:creationId xmlns:a16="http://schemas.microsoft.com/office/drawing/2014/main" id="{17161227-8145-2552-4747-757FDB4EC8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0331B8-A677-D1B5-DEDD-CFE5CC57A940}"/>
              </a:ext>
            </a:extLst>
          </p:cNvPr>
          <p:cNvSpPr>
            <a:spLocks noGrp="1"/>
          </p:cNvSpPr>
          <p:nvPr>
            <p:ph type="sldNum" sz="quarter" idx="12"/>
          </p:nvPr>
        </p:nvSpPr>
        <p:spPr/>
        <p:txBody>
          <a:bodyPr/>
          <a:lstStyle/>
          <a:p>
            <a:fld id="{49DB444A-213F-438F-A926-129D675409F1}" type="slidenum">
              <a:rPr lang="en-IN" smtClean="0"/>
              <a:t>‹#›</a:t>
            </a:fld>
            <a:endParaRPr lang="en-IN"/>
          </a:p>
        </p:txBody>
      </p:sp>
    </p:spTree>
    <p:extLst>
      <p:ext uri="{BB962C8B-B14F-4D97-AF65-F5344CB8AC3E}">
        <p14:creationId xmlns:p14="http://schemas.microsoft.com/office/powerpoint/2010/main" val="746439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4D0B2-4E87-B039-9173-51A148852D5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5873CA3-C1CB-DFBC-80AB-E1CD39317F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B47D67-1598-972A-0E2F-1D722F3FBB75}"/>
              </a:ext>
            </a:extLst>
          </p:cNvPr>
          <p:cNvSpPr>
            <a:spLocks noGrp="1"/>
          </p:cNvSpPr>
          <p:nvPr>
            <p:ph type="dt" sz="half" idx="10"/>
          </p:nvPr>
        </p:nvSpPr>
        <p:spPr/>
        <p:txBody>
          <a:bodyPr/>
          <a:lstStyle/>
          <a:p>
            <a:fld id="{AC7C7702-2E2E-4848-A399-74AD6ED88AC3}" type="datetimeFigureOut">
              <a:rPr lang="en-IN" smtClean="0"/>
              <a:t>17-06-2023</a:t>
            </a:fld>
            <a:endParaRPr lang="en-IN"/>
          </a:p>
        </p:txBody>
      </p:sp>
      <p:sp>
        <p:nvSpPr>
          <p:cNvPr id="5" name="Footer Placeholder 4">
            <a:extLst>
              <a:ext uri="{FF2B5EF4-FFF2-40B4-BE49-F238E27FC236}">
                <a16:creationId xmlns:a16="http://schemas.microsoft.com/office/drawing/2014/main" id="{C0A037E0-CB48-21B2-CCF1-AE8824444B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F98344-C800-9AA0-159D-C1EDC6CE82C9}"/>
              </a:ext>
            </a:extLst>
          </p:cNvPr>
          <p:cNvSpPr>
            <a:spLocks noGrp="1"/>
          </p:cNvSpPr>
          <p:nvPr>
            <p:ph type="sldNum" sz="quarter" idx="12"/>
          </p:nvPr>
        </p:nvSpPr>
        <p:spPr/>
        <p:txBody>
          <a:bodyPr/>
          <a:lstStyle/>
          <a:p>
            <a:fld id="{49DB444A-213F-438F-A926-129D675409F1}" type="slidenum">
              <a:rPr lang="en-IN" smtClean="0"/>
              <a:t>‹#›</a:t>
            </a:fld>
            <a:endParaRPr lang="en-IN"/>
          </a:p>
        </p:txBody>
      </p:sp>
    </p:spTree>
    <p:extLst>
      <p:ext uri="{BB962C8B-B14F-4D97-AF65-F5344CB8AC3E}">
        <p14:creationId xmlns:p14="http://schemas.microsoft.com/office/powerpoint/2010/main" val="1343196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ED450-6251-6447-1095-67CD299496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6F25238-2414-0563-F685-4D5135E6FF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2D2F68-5503-475D-6F8E-95D714CE4E46}"/>
              </a:ext>
            </a:extLst>
          </p:cNvPr>
          <p:cNvSpPr>
            <a:spLocks noGrp="1"/>
          </p:cNvSpPr>
          <p:nvPr>
            <p:ph type="dt" sz="half" idx="10"/>
          </p:nvPr>
        </p:nvSpPr>
        <p:spPr/>
        <p:txBody>
          <a:bodyPr/>
          <a:lstStyle/>
          <a:p>
            <a:fld id="{AC7C7702-2E2E-4848-A399-74AD6ED88AC3}" type="datetimeFigureOut">
              <a:rPr lang="en-IN" smtClean="0"/>
              <a:t>17-06-2023</a:t>
            </a:fld>
            <a:endParaRPr lang="en-IN"/>
          </a:p>
        </p:txBody>
      </p:sp>
      <p:sp>
        <p:nvSpPr>
          <p:cNvPr id="5" name="Footer Placeholder 4">
            <a:extLst>
              <a:ext uri="{FF2B5EF4-FFF2-40B4-BE49-F238E27FC236}">
                <a16:creationId xmlns:a16="http://schemas.microsoft.com/office/drawing/2014/main" id="{57B5EF1B-E9DA-5A1D-3E8D-DBD7D7F662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CBDDA9-4CCD-9EFB-AC9C-771159CDBD2C}"/>
              </a:ext>
            </a:extLst>
          </p:cNvPr>
          <p:cNvSpPr>
            <a:spLocks noGrp="1"/>
          </p:cNvSpPr>
          <p:nvPr>
            <p:ph type="sldNum" sz="quarter" idx="12"/>
          </p:nvPr>
        </p:nvSpPr>
        <p:spPr/>
        <p:txBody>
          <a:bodyPr/>
          <a:lstStyle/>
          <a:p>
            <a:fld id="{49DB444A-213F-438F-A926-129D675409F1}" type="slidenum">
              <a:rPr lang="en-IN" smtClean="0"/>
              <a:t>‹#›</a:t>
            </a:fld>
            <a:endParaRPr lang="en-IN"/>
          </a:p>
        </p:txBody>
      </p:sp>
    </p:spTree>
    <p:extLst>
      <p:ext uri="{BB962C8B-B14F-4D97-AF65-F5344CB8AC3E}">
        <p14:creationId xmlns:p14="http://schemas.microsoft.com/office/powerpoint/2010/main" val="1859324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F4945-506F-1EDA-F953-85827A9CBDD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483E9ED-0D86-43E1-1E84-FCD554F9181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C47B50A-80FD-0C92-BADA-67FFD2B7E9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D57F4C7-A3AA-9759-0AD8-8B5183F8EDA3}"/>
              </a:ext>
            </a:extLst>
          </p:cNvPr>
          <p:cNvSpPr>
            <a:spLocks noGrp="1"/>
          </p:cNvSpPr>
          <p:nvPr>
            <p:ph type="dt" sz="half" idx="10"/>
          </p:nvPr>
        </p:nvSpPr>
        <p:spPr/>
        <p:txBody>
          <a:bodyPr/>
          <a:lstStyle/>
          <a:p>
            <a:fld id="{AC7C7702-2E2E-4848-A399-74AD6ED88AC3}" type="datetimeFigureOut">
              <a:rPr lang="en-IN" smtClean="0"/>
              <a:t>17-06-2023</a:t>
            </a:fld>
            <a:endParaRPr lang="en-IN"/>
          </a:p>
        </p:txBody>
      </p:sp>
      <p:sp>
        <p:nvSpPr>
          <p:cNvPr id="6" name="Footer Placeholder 5">
            <a:extLst>
              <a:ext uri="{FF2B5EF4-FFF2-40B4-BE49-F238E27FC236}">
                <a16:creationId xmlns:a16="http://schemas.microsoft.com/office/drawing/2014/main" id="{7992B7DE-12DB-5705-8C9D-CC1E98E20A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828346-D60E-78AB-43F9-13DD1EE1D667}"/>
              </a:ext>
            </a:extLst>
          </p:cNvPr>
          <p:cNvSpPr>
            <a:spLocks noGrp="1"/>
          </p:cNvSpPr>
          <p:nvPr>
            <p:ph type="sldNum" sz="quarter" idx="12"/>
          </p:nvPr>
        </p:nvSpPr>
        <p:spPr/>
        <p:txBody>
          <a:bodyPr/>
          <a:lstStyle/>
          <a:p>
            <a:fld id="{49DB444A-213F-438F-A926-129D675409F1}" type="slidenum">
              <a:rPr lang="en-IN" smtClean="0"/>
              <a:t>‹#›</a:t>
            </a:fld>
            <a:endParaRPr lang="en-IN"/>
          </a:p>
        </p:txBody>
      </p:sp>
    </p:spTree>
    <p:extLst>
      <p:ext uri="{BB962C8B-B14F-4D97-AF65-F5344CB8AC3E}">
        <p14:creationId xmlns:p14="http://schemas.microsoft.com/office/powerpoint/2010/main" val="2999636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5B830-1F47-7AED-5694-961AD48EBC1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A931ED2-D55D-9812-C6CA-6DF0B38E97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1EAE90-3CBC-A789-E6D2-26F08C0C23B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0E3237A-F702-9C9F-D866-8B57B62CDD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27A983-013F-E851-1E36-ECCEEBFFD9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AAF9C03-E86C-0AD7-A4A9-292326D4F806}"/>
              </a:ext>
            </a:extLst>
          </p:cNvPr>
          <p:cNvSpPr>
            <a:spLocks noGrp="1"/>
          </p:cNvSpPr>
          <p:nvPr>
            <p:ph type="dt" sz="half" idx="10"/>
          </p:nvPr>
        </p:nvSpPr>
        <p:spPr/>
        <p:txBody>
          <a:bodyPr/>
          <a:lstStyle/>
          <a:p>
            <a:fld id="{AC7C7702-2E2E-4848-A399-74AD6ED88AC3}" type="datetimeFigureOut">
              <a:rPr lang="en-IN" smtClean="0"/>
              <a:t>17-06-2023</a:t>
            </a:fld>
            <a:endParaRPr lang="en-IN"/>
          </a:p>
        </p:txBody>
      </p:sp>
      <p:sp>
        <p:nvSpPr>
          <p:cNvPr id="8" name="Footer Placeholder 7">
            <a:extLst>
              <a:ext uri="{FF2B5EF4-FFF2-40B4-BE49-F238E27FC236}">
                <a16:creationId xmlns:a16="http://schemas.microsoft.com/office/drawing/2014/main" id="{16759E79-1332-AFCE-9060-A2546122BDE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02E73FE-4324-3E7C-6446-88710DDB13FF}"/>
              </a:ext>
            </a:extLst>
          </p:cNvPr>
          <p:cNvSpPr>
            <a:spLocks noGrp="1"/>
          </p:cNvSpPr>
          <p:nvPr>
            <p:ph type="sldNum" sz="quarter" idx="12"/>
          </p:nvPr>
        </p:nvSpPr>
        <p:spPr/>
        <p:txBody>
          <a:bodyPr/>
          <a:lstStyle/>
          <a:p>
            <a:fld id="{49DB444A-213F-438F-A926-129D675409F1}" type="slidenum">
              <a:rPr lang="en-IN" smtClean="0"/>
              <a:t>‹#›</a:t>
            </a:fld>
            <a:endParaRPr lang="en-IN"/>
          </a:p>
        </p:txBody>
      </p:sp>
    </p:spTree>
    <p:extLst>
      <p:ext uri="{BB962C8B-B14F-4D97-AF65-F5344CB8AC3E}">
        <p14:creationId xmlns:p14="http://schemas.microsoft.com/office/powerpoint/2010/main" val="3915891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18F81-A878-170B-D4F3-9A9CCA9007A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6B4BD8A-93C1-8F66-55E2-11C70C1B5C7D}"/>
              </a:ext>
            </a:extLst>
          </p:cNvPr>
          <p:cNvSpPr>
            <a:spLocks noGrp="1"/>
          </p:cNvSpPr>
          <p:nvPr>
            <p:ph type="dt" sz="half" idx="10"/>
          </p:nvPr>
        </p:nvSpPr>
        <p:spPr/>
        <p:txBody>
          <a:bodyPr/>
          <a:lstStyle/>
          <a:p>
            <a:fld id="{AC7C7702-2E2E-4848-A399-74AD6ED88AC3}" type="datetimeFigureOut">
              <a:rPr lang="en-IN" smtClean="0"/>
              <a:t>17-06-2023</a:t>
            </a:fld>
            <a:endParaRPr lang="en-IN"/>
          </a:p>
        </p:txBody>
      </p:sp>
      <p:sp>
        <p:nvSpPr>
          <p:cNvPr id="4" name="Footer Placeholder 3">
            <a:extLst>
              <a:ext uri="{FF2B5EF4-FFF2-40B4-BE49-F238E27FC236}">
                <a16:creationId xmlns:a16="http://schemas.microsoft.com/office/drawing/2014/main" id="{DF4E0D92-303F-E034-BEB8-61F3652E25E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A90FB75-FE8F-1DAC-6376-21A602D6F992}"/>
              </a:ext>
            </a:extLst>
          </p:cNvPr>
          <p:cNvSpPr>
            <a:spLocks noGrp="1"/>
          </p:cNvSpPr>
          <p:nvPr>
            <p:ph type="sldNum" sz="quarter" idx="12"/>
          </p:nvPr>
        </p:nvSpPr>
        <p:spPr/>
        <p:txBody>
          <a:bodyPr/>
          <a:lstStyle/>
          <a:p>
            <a:fld id="{49DB444A-213F-438F-A926-129D675409F1}" type="slidenum">
              <a:rPr lang="en-IN" smtClean="0"/>
              <a:t>‹#›</a:t>
            </a:fld>
            <a:endParaRPr lang="en-IN"/>
          </a:p>
        </p:txBody>
      </p:sp>
    </p:spTree>
    <p:extLst>
      <p:ext uri="{BB962C8B-B14F-4D97-AF65-F5344CB8AC3E}">
        <p14:creationId xmlns:p14="http://schemas.microsoft.com/office/powerpoint/2010/main" val="3230027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DB6730-F823-114C-E92E-BCD98BD46496}"/>
              </a:ext>
            </a:extLst>
          </p:cNvPr>
          <p:cNvSpPr>
            <a:spLocks noGrp="1"/>
          </p:cNvSpPr>
          <p:nvPr>
            <p:ph type="dt" sz="half" idx="10"/>
          </p:nvPr>
        </p:nvSpPr>
        <p:spPr/>
        <p:txBody>
          <a:bodyPr/>
          <a:lstStyle/>
          <a:p>
            <a:fld id="{AC7C7702-2E2E-4848-A399-74AD6ED88AC3}" type="datetimeFigureOut">
              <a:rPr lang="en-IN" smtClean="0"/>
              <a:t>17-06-2023</a:t>
            </a:fld>
            <a:endParaRPr lang="en-IN"/>
          </a:p>
        </p:txBody>
      </p:sp>
      <p:sp>
        <p:nvSpPr>
          <p:cNvPr id="3" name="Footer Placeholder 2">
            <a:extLst>
              <a:ext uri="{FF2B5EF4-FFF2-40B4-BE49-F238E27FC236}">
                <a16:creationId xmlns:a16="http://schemas.microsoft.com/office/drawing/2014/main" id="{E8580B94-57D6-174E-2FD8-CDACC37C4DB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F9CDB64-8CCE-278E-34E3-6B63DFF113D0}"/>
              </a:ext>
            </a:extLst>
          </p:cNvPr>
          <p:cNvSpPr>
            <a:spLocks noGrp="1"/>
          </p:cNvSpPr>
          <p:nvPr>
            <p:ph type="sldNum" sz="quarter" idx="12"/>
          </p:nvPr>
        </p:nvSpPr>
        <p:spPr/>
        <p:txBody>
          <a:bodyPr/>
          <a:lstStyle/>
          <a:p>
            <a:fld id="{49DB444A-213F-438F-A926-129D675409F1}" type="slidenum">
              <a:rPr lang="en-IN" smtClean="0"/>
              <a:t>‹#›</a:t>
            </a:fld>
            <a:endParaRPr lang="en-IN"/>
          </a:p>
        </p:txBody>
      </p:sp>
    </p:spTree>
    <p:extLst>
      <p:ext uri="{BB962C8B-B14F-4D97-AF65-F5344CB8AC3E}">
        <p14:creationId xmlns:p14="http://schemas.microsoft.com/office/powerpoint/2010/main" val="2698053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6FCBB-F456-EFF2-C205-3C0DE13DE2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C3E351F-3438-8955-EC90-B7D355BC52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22FE840-1954-361F-9E89-8D7CC4C474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E06BA9-6576-586E-9909-D6E03C8D009B}"/>
              </a:ext>
            </a:extLst>
          </p:cNvPr>
          <p:cNvSpPr>
            <a:spLocks noGrp="1"/>
          </p:cNvSpPr>
          <p:nvPr>
            <p:ph type="dt" sz="half" idx="10"/>
          </p:nvPr>
        </p:nvSpPr>
        <p:spPr/>
        <p:txBody>
          <a:bodyPr/>
          <a:lstStyle/>
          <a:p>
            <a:fld id="{AC7C7702-2E2E-4848-A399-74AD6ED88AC3}" type="datetimeFigureOut">
              <a:rPr lang="en-IN" smtClean="0"/>
              <a:t>17-06-2023</a:t>
            </a:fld>
            <a:endParaRPr lang="en-IN"/>
          </a:p>
        </p:txBody>
      </p:sp>
      <p:sp>
        <p:nvSpPr>
          <p:cNvPr id="6" name="Footer Placeholder 5">
            <a:extLst>
              <a:ext uri="{FF2B5EF4-FFF2-40B4-BE49-F238E27FC236}">
                <a16:creationId xmlns:a16="http://schemas.microsoft.com/office/drawing/2014/main" id="{284C6420-EDEC-B018-901F-8E9F331F3D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34B1627-D6FC-0B77-BA0B-0A7DF331BE94}"/>
              </a:ext>
            </a:extLst>
          </p:cNvPr>
          <p:cNvSpPr>
            <a:spLocks noGrp="1"/>
          </p:cNvSpPr>
          <p:nvPr>
            <p:ph type="sldNum" sz="quarter" idx="12"/>
          </p:nvPr>
        </p:nvSpPr>
        <p:spPr/>
        <p:txBody>
          <a:bodyPr/>
          <a:lstStyle/>
          <a:p>
            <a:fld id="{49DB444A-213F-438F-A926-129D675409F1}" type="slidenum">
              <a:rPr lang="en-IN" smtClean="0"/>
              <a:t>‹#›</a:t>
            </a:fld>
            <a:endParaRPr lang="en-IN"/>
          </a:p>
        </p:txBody>
      </p:sp>
    </p:spTree>
    <p:extLst>
      <p:ext uri="{BB962C8B-B14F-4D97-AF65-F5344CB8AC3E}">
        <p14:creationId xmlns:p14="http://schemas.microsoft.com/office/powerpoint/2010/main" val="2857667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03900-7C6F-D3BD-EEFD-E561B59776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7A5E982-A630-BA04-A37A-CC79BF1671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343B068-DE8B-F533-AB8B-EE6C656C06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F191BA-EC76-EC7F-D716-BEBAA8392931}"/>
              </a:ext>
            </a:extLst>
          </p:cNvPr>
          <p:cNvSpPr>
            <a:spLocks noGrp="1"/>
          </p:cNvSpPr>
          <p:nvPr>
            <p:ph type="dt" sz="half" idx="10"/>
          </p:nvPr>
        </p:nvSpPr>
        <p:spPr/>
        <p:txBody>
          <a:bodyPr/>
          <a:lstStyle/>
          <a:p>
            <a:fld id="{AC7C7702-2E2E-4848-A399-74AD6ED88AC3}" type="datetimeFigureOut">
              <a:rPr lang="en-IN" smtClean="0"/>
              <a:t>17-06-2023</a:t>
            </a:fld>
            <a:endParaRPr lang="en-IN"/>
          </a:p>
        </p:txBody>
      </p:sp>
      <p:sp>
        <p:nvSpPr>
          <p:cNvPr id="6" name="Footer Placeholder 5">
            <a:extLst>
              <a:ext uri="{FF2B5EF4-FFF2-40B4-BE49-F238E27FC236}">
                <a16:creationId xmlns:a16="http://schemas.microsoft.com/office/drawing/2014/main" id="{89A10ECD-3D4C-105F-195A-CAFB65C4F1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02AABE-3124-E821-43DF-3CEAC54CC1BD}"/>
              </a:ext>
            </a:extLst>
          </p:cNvPr>
          <p:cNvSpPr>
            <a:spLocks noGrp="1"/>
          </p:cNvSpPr>
          <p:nvPr>
            <p:ph type="sldNum" sz="quarter" idx="12"/>
          </p:nvPr>
        </p:nvSpPr>
        <p:spPr/>
        <p:txBody>
          <a:bodyPr/>
          <a:lstStyle/>
          <a:p>
            <a:fld id="{49DB444A-213F-438F-A926-129D675409F1}" type="slidenum">
              <a:rPr lang="en-IN" smtClean="0"/>
              <a:t>‹#›</a:t>
            </a:fld>
            <a:endParaRPr lang="en-IN"/>
          </a:p>
        </p:txBody>
      </p:sp>
    </p:spTree>
    <p:extLst>
      <p:ext uri="{BB962C8B-B14F-4D97-AF65-F5344CB8AC3E}">
        <p14:creationId xmlns:p14="http://schemas.microsoft.com/office/powerpoint/2010/main" val="1198480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9ADE63-7A9B-5FA3-92E4-43A7BABE69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0415850-C7BA-FF14-FA78-B8E8EB2270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058350-64E9-468E-4088-AE0AEB87FA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7C7702-2E2E-4848-A399-74AD6ED88AC3}" type="datetimeFigureOut">
              <a:rPr lang="en-IN" smtClean="0"/>
              <a:t>17-06-2023</a:t>
            </a:fld>
            <a:endParaRPr lang="en-IN"/>
          </a:p>
        </p:txBody>
      </p:sp>
      <p:sp>
        <p:nvSpPr>
          <p:cNvPr id="5" name="Footer Placeholder 4">
            <a:extLst>
              <a:ext uri="{FF2B5EF4-FFF2-40B4-BE49-F238E27FC236}">
                <a16:creationId xmlns:a16="http://schemas.microsoft.com/office/drawing/2014/main" id="{34B31F93-1FBF-3B19-8C26-84FCE64930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84FC282-5D1A-FA15-BB36-286C154875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DB444A-213F-438F-A926-129D675409F1}" type="slidenum">
              <a:rPr lang="en-IN" smtClean="0"/>
              <a:t>‹#›</a:t>
            </a:fld>
            <a:endParaRPr lang="en-IN"/>
          </a:p>
        </p:txBody>
      </p:sp>
    </p:spTree>
    <p:extLst>
      <p:ext uri="{BB962C8B-B14F-4D97-AF65-F5344CB8AC3E}">
        <p14:creationId xmlns:p14="http://schemas.microsoft.com/office/powerpoint/2010/main" val="2508872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355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07F37B9-C30C-586B-9AE7-4F4B61325F65}"/>
              </a:ext>
            </a:extLst>
          </p:cNvPr>
          <p:cNvSpPr txBox="1"/>
          <p:nvPr/>
        </p:nvSpPr>
        <p:spPr>
          <a:xfrm>
            <a:off x="1645920" y="365760"/>
            <a:ext cx="8183880" cy="461665"/>
          </a:xfrm>
          <a:prstGeom prst="rect">
            <a:avLst/>
          </a:prstGeom>
          <a:noFill/>
        </p:spPr>
        <p:txBody>
          <a:bodyPr wrap="square" rtlCol="0">
            <a:spAutoFit/>
          </a:bodyPr>
          <a:lstStyle/>
          <a:p>
            <a:pPr algn="ctr"/>
            <a:r>
              <a:rPr lang="en-IN" sz="2400" b="1" dirty="0"/>
              <a:t>Domain  Description</a:t>
            </a:r>
          </a:p>
        </p:txBody>
      </p:sp>
      <p:pic>
        <p:nvPicPr>
          <p:cNvPr id="1026" name="Picture 2" descr="New Insights for Tracking Global and Local Trends in Exposure to Air  Pollutants | Environmental Science &amp; Technology">
            <a:extLst>
              <a:ext uri="{FF2B5EF4-FFF2-40B4-BE49-F238E27FC236}">
                <a16:creationId xmlns:a16="http://schemas.microsoft.com/office/drawing/2014/main" id="{F6E97D4E-C6F8-993B-05E1-347B7492A1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7064" y="1174612"/>
            <a:ext cx="4577762" cy="257270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B232BE7-C737-3361-2A7C-1BBA846087AD}"/>
              </a:ext>
            </a:extLst>
          </p:cNvPr>
          <p:cNvSpPr txBox="1"/>
          <p:nvPr/>
        </p:nvSpPr>
        <p:spPr>
          <a:xfrm>
            <a:off x="757214" y="856298"/>
            <a:ext cx="6092190" cy="4401205"/>
          </a:xfrm>
          <a:prstGeom prst="rect">
            <a:avLst/>
          </a:prstGeom>
          <a:noFill/>
        </p:spPr>
        <p:txBody>
          <a:bodyPr wrap="square">
            <a:spAutoFit/>
          </a:bodyPr>
          <a:lstStyle/>
          <a:p>
            <a:r>
              <a:rPr lang="en-US" sz="2800" b="0" i="0" u="none" strike="noStrike" dirty="0">
                <a:solidFill>
                  <a:srgbClr val="24292F"/>
                </a:solidFill>
                <a:effectLst/>
                <a:latin typeface="Arial" panose="020B0604020202020204" pitchFamily="34" charset="0"/>
              </a:rPr>
              <a:t>The domain in air pollution monitoring systems involves the integration of various technologies and components to collect, analyze, and communicate air quality data. </a:t>
            </a:r>
            <a:r>
              <a:rPr lang="en-IN" sz="2800" b="0" i="0" u="none" strike="noStrike" dirty="0">
                <a:solidFill>
                  <a:srgbClr val="24292F"/>
                </a:solidFill>
                <a:effectLst/>
                <a:latin typeface="Arial" panose="020B0604020202020204" pitchFamily="34" charset="0"/>
              </a:rPr>
              <a:t>This includes </a:t>
            </a:r>
          </a:p>
          <a:p>
            <a:pPr marL="285750" indent="-285750">
              <a:buFont typeface="Arial" panose="020B0604020202020204" pitchFamily="34" charset="0"/>
              <a:buChar char="•"/>
            </a:pPr>
            <a:r>
              <a:rPr lang="en-US" sz="2800" b="0" i="0" u="none" strike="noStrike" dirty="0">
                <a:solidFill>
                  <a:srgbClr val="24292F"/>
                </a:solidFill>
                <a:effectLst/>
                <a:latin typeface="Arial" panose="020B0604020202020204" pitchFamily="34" charset="0"/>
              </a:rPr>
              <a:t>IoT devices such as sensors</a:t>
            </a:r>
            <a:endParaRPr lang="en-IN" sz="2800" dirty="0">
              <a:solidFill>
                <a:srgbClr val="24292F"/>
              </a:solidFill>
              <a:latin typeface="Arial" panose="020B0604020202020204" pitchFamily="34" charset="0"/>
            </a:endParaRPr>
          </a:p>
          <a:p>
            <a:pPr marL="285750" indent="-285750">
              <a:buFont typeface="Arial" panose="020B0604020202020204" pitchFamily="34" charset="0"/>
              <a:buChar char="•"/>
            </a:pPr>
            <a:r>
              <a:rPr lang="en-US" sz="2800" b="0" i="0" u="none" strike="noStrike" dirty="0">
                <a:solidFill>
                  <a:srgbClr val="24292F"/>
                </a:solidFill>
                <a:effectLst/>
                <a:latin typeface="Arial" panose="020B0604020202020204" pitchFamily="34" charset="0"/>
              </a:rPr>
              <a:t> data communication networks, data storage and processing </a:t>
            </a:r>
            <a:endParaRPr lang="en-IN" sz="2800" b="0" i="0" u="none" strike="noStrike" dirty="0">
              <a:solidFill>
                <a:srgbClr val="24292F"/>
              </a:solidFill>
              <a:effectLst/>
              <a:latin typeface="Arial" panose="020B0604020202020204" pitchFamily="34" charset="0"/>
            </a:endParaRPr>
          </a:p>
          <a:p>
            <a:pPr marL="285750" indent="-285750">
              <a:buFont typeface="Arial" panose="020B0604020202020204" pitchFamily="34" charset="0"/>
              <a:buChar char="•"/>
            </a:pPr>
            <a:r>
              <a:rPr lang="en-IN" sz="2800" b="0" i="0" u="none" strike="noStrike" dirty="0">
                <a:solidFill>
                  <a:srgbClr val="24292F"/>
                </a:solidFill>
                <a:effectLst/>
                <a:latin typeface="Arial" panose="020B0604020202020204" pitchFamily="34" charset="0"/>
              </a:rPr>
              <a:t>web-based applications.</a:t>
            </a:r>
            <a:endParaRPr lang="en-IN" sz="2800" dirty="0"/>
          </a:p>
        </p:txBody>
      </p:sp>
    </p:spTree>
    <p:extLst>
      <p:ext uri="{BB962C8B-B14F-4D97-AF65-F5344CB8AC3E}">
        <p14:creationId xmlns:p14="http://schemas.microsoft.com/office/powerpoint/2010/main" val="2379363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5DB615-6A96-A7F0-B762-A9A05FAA4AC5}"/>
              </a:ext>
            </a:extLst>
          </p:cNvPr>
          <p:cNvSpPr txBox="1"/>
          <p:nvPr/>
        </p:nvSpPr>
        <p:spPr>
          <a:xfrm>
            <a:off x="462915" y="425857"/>
            <a:ext cx="4794885" cy="4832092"/>
          </a:xfrm>
          <a:prstGeom prst="rect">
            <a:avLst/>
          </a:prstGeom>
          <a:noFill/>
        </p:spPr>
        <p:txBody>
          <a:bodyPr wrap="square">
            <a:spAutoFit/>
          </a:bodyPr>
          <a:lstStyle/>
          <a:p>
            <a:r>
              <a:rPr lang="en-US" sz="2800" dirty="0"/>
              <a:t>The IoT domain in air pollution monitoring systems involves the use of sensors and other IoT devices to collect data on air quality parameters such as particulate matter, carbon monoxide, nitrogen oxides, and ozone. This data is then transmitted to a central system where it can be analyzed and used to generate insights </a:t>
            </a:r>
            <a:endParaRPr lang="en-IN" sz="2800" dirty="0"/>
          </a:p>
        </p:txBody>
      </p:sp>
      <p:pic>
        <p:nvPicPr>
          <p:cNvPr id="5" name="Picture 4">
            <a:extLst>
              <a:ext uri="{FF2B5EF4-FFF2-40B4-BE49-F238E27FC236}">
                <a16:creationId xmlns:a16="http://schemas.microsoft.com/office/drawing/2014/main" id="{A9743518-132C-98D5-BCFA-6AA992C813D6}"/>
              </a:ext>
            </a:extLst>
          </p:cNvPr>
          <p:cNvPicPr>
            <a:picLocks noChangeAspect="1"/>
          </p:cNvPicPr>
          <p:nvPr/>
        </p:nvPicPr>
        <p:blipFill>
          <a:blip r:embed="rId2"/>
          <a:stretch>
            <a:fillRect/>
          </a:stretch>
        </p:blipFill>
        <p:spPr>
          <a:xfrm>
            <a:off x="6351047" y="425857"/>
            <a:ext cx="4823011" cy="5837783"/>
          </a:xfrm>
          <a:prstGeom prst="rect">
            <a:avLst/>
          </a:prstGeom>
        </p:spPr>
      </p:pic>
    </p:spTree>
    <p:extLst>
      <p:ext uri="{BB962C8B-B14F-4D97-AF65-F5344CB8AC3E}">
        <p14:creationId xmlns:p14="http://schemas.microsoft.com/office/powerpoint/2010/main" val="1570403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0D6B1C-C369-06D2-4973-A9E125F25BD0}"/>
              </a:ext>
            </a:extLst>
          </p:cNvPr>
          <p:cNvSpPr txBox="1"/>
          <p:nvPr/>
        </p:nvSpPr>
        <p:spPr>
          <a:xfrm>
            <a:off x="0" y="612755"/>
            <a:ext cx="3514725" cy="923330"/>
          </a:xfrm>
          <a:prstGeom prst="rect">
            <a:avLst/>
          </a:prstGeom>
          <a:noFill/>
        </p:spPr>
        <p:txBody>
          <a:bodyPr wrap="square">
            <a:spAutoFit/>
          </a:bodyPr>
          <a:lstStyle/>
          <a:p>
            <a:pPr indent="457200" rtl="0">
              <a:spcBef>
                <a:spcPts val="0"/>
              </a:spcBef>
              <a:spcAft>
                <a:spcPts val="0"/>
              </a:spcAft>
            </a:pPr>
            <a:r>
              <a:rPr lang="en-IN" sz="1800" b="1" i="0" u="none" strike="noStrike" dirty="0">
                <a:solidFill>
                  <a:srgbClr val="24292F"/>
                </a:solidFill>
                <a:effectLst/>
                <a:latin typeface="Arial" panose="020B0604020202020204" pitchFamily="34" charset="0"/>
              </a:rPr>
              <a:t>Web Domain:</a:t>
            </a:r>
            <a:endParaRPr lang="en-IN" b="0" dirty="0">
              <a:effectLst/>
            </a:endParaRPr>
          </a:p>
          <a:p>
            <a:br>
              <a:rPr lang="en-IN" dirty="0"/>
            </a:br>
            <a:endParaRPr lang="en-IN" dirty="0"/>
          </a:p>
        </p:txBody>
      </p:sp>
      <p:sp>
        <p:nvSpPr>
          <p:cNvPr id="5" name="TextBox 4">
            <a:extLst>
              <a:ext uri="{FF2B5EF4-FFF2-40B4-BE49-F238E27FC236}">
                <a16:creationId xmlns:a16="http://schemas.microsoft.com/office/drawing/2014/main" id="{41F17AB5-F4F9-6DE8-CE8A-520CFEF43A04}"/>
              </a:ext>
            </a:extLst>
          </p:cNvPr>
          <p:cNvSpPr txBox="1"/>
          <p:nvPr/>
        </p:nvSpPr>
        <p:spPr>
          <a:xfrm>
            <a:off x="468630" y="1443841"/>
            <a:ext cx="6092190" cy="3970318"/>
          </a:xfrm>
          <a:prstGeom prst="rect">
            <a:avLst/>
          </a:prstGeom>
          <a:noFill/>
        </p:spPr>
        <p:txBody>
          <a:bodyPr wrap="square">
            <a:spAutoFit/>
          </a:bodyPr>
          <a:lstStyle/>
          <a:p>
            <a:r>
              <a:rPr lang="en-US" sz="2800" dirty="0"/>
              <a:t>The web domain in air pollution monitoring systems involves the use of web-based applications to display and analyze air quality data collected from various sensors and other IoT devices. The web-based application provides a user-friendly interface that allows users to view real-time air quality data, and other relevant information. </a:t>
            </a:r>
            <a:endParaRPr lang="en-IN" sz="2800" dirty="0"/>
          </a:p>
        </p:txBody>
      </p:sp>
    </p:spTree>
    <p:extLst>
      <p:ext uri="{BB962C8B-B14F-4D97-AF65-F5344CB8AC3E}">
        <p14:creationId xmlns:p14="http://schemas.microsoft.com/office/powerpoint/2010/main" val="2390007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850270-8EE2-EF4A-137D-659A29E0927D}"/>
              </a:ext>
            </a:extLst>
          </p:cNvPr>
          <p:cNvSpPr txBox="1"/>
          <p:nvPr/>
        </p:nvSpPr>
        <p:spPr>
          <a:xfrm>
            <a:off x="845820" y="697946"/>
            <a:ext cx="2560320" cy="461665"/>
          </a:xfrm>
          <a:prstGeom prst="rect">
            <a:avLst/>
          </a:prstGeom>
          <a:noFill/>
        </p:spPr>
        <p:txBody>
          <a:bodyPr wrap="square" rtlCol="0">
            <a:spAutoFit/>
          </a:bodyPr>
          <a:lstStyle/>
          <a:p>
            <a:r>
              <a:rPr lang="en-IN" sz="2400" dirty="0"/>
              <a:t>Motivation</a:t>
            </a:r>
          </a:p>
        </p:txBody>
      </p:sp>
      <p:sp>
        <p:nvSpPr>
          <p:cNvPr id="4" name="TextBox 3">
            <a:extLst>
              <a:ext uri="{FF2B5EF4-FFF2-40B4-BE49-F238E27FC236}">
                <a16:creationId xmlns:a16="http://schemas.microsoft.com/office/drawing/2014/main" id="{35490FB5-5305-5BEC-EF41-D05079CDBB6E}"/>
              </a:ext>
            </a:extLst>
          </p:cNvPr>
          <p:cNvSpPr txBox="1"/>
          <p:nvPr/>
        </p:nvSpPr>
        <p:spPr>
          <a:xfrm>
            <a:off x="845820" y="1148001"/>
            <a:ext cx="6920865" cy="5262979"/>
          </a:xfrm>
          <a:prstGeom prst="rect">
            <a:avLst/>
          </a:prstGeom>
          <a:noFill/>
        </p:spPr>
        <p:txBody>
          <a:bodyPr wrap="square">
            <a:spAutoFit/>
          </a:bodyPr>
          <a:lstStyle/>
          <a:p>
            <a:pPr algn="just"/>
            <a:r>
              <a:rPr lang="en-US" sz="2400" dirty="0"/>
              <a:t>The purpose of a smart air pollution monitoring system is to provide real-time information about the quality of the air in a given location.</a:t>
            </a:r>
          </a:p>
          <a:p>
            <a:pPr algn="just"/>
            <a:r>
              <a:rPr lang="en-US" sz="2400" dirty="0"/>
              <a:t>can measure a variety of air pollutants</a:t>
            </a:r>
          </a:p>
          <a:p>
            <a:pPr algn="just"/>
            <a:r>
              <a:rPr lang="en-US" sz="2400" dirty="0"/>
              <a:t>By providing real-time data on the levels of these pollutants, the system can help individuals and organizations understand the sources and extent of air pollution in their area, and take appropriate measures to protect themselves and others.</a:t>
            </a:r>
          </a:p>
          <a:p>
            <a:pPr algn="just"/>
            <a:r>
              <a:rPr lang="en-US" sz="2400" dirty="0"/>
              <a:t>Overall, the purpose of a smart air pollution monitoring system is to promote public health and well-being by providing accurate, timely information about the quality of the air we breathe.</a:t>
            </a:r>
          </a:p>
          <a:p>
            <a:pPr algn="just"/>
            <a:endParaRPr lang="en-US" sz="2400" dirty="0"/>
          </a:p>
        </p:txBody>
      </p:sp>
      <p:pic>
        <p:nvPicPr>
          <p:cNvPr id="5" name="Picture 4">
            <a:extLst>
              <a:ext uri="{FF2B5EF4-FFF2-40B4-BE49-F238E27FC236}">
                <a16:creationId xmlns:a16="http://schemas.microsoft.com/office/drawing/2014/main" id="{814A83D4-61A8-4ACF-7D8C-9521F8D8AA21}"/>
              </a:ext>
            </a:extLst>
          </p:cNvPr>
          <p:cNvPicPr>
            <a:picLocks noChangeAspect="1"/>
          </p:cNvPicPr>
          <p:nvPr/>
        </p:nvPicPr>
        <p:blipFill>
          <a:blip r:embed="rId2"/>
          <a:stretch>
            <a:fillRect/>
          </a:stretch>
        </p:blipFill>
        <p:spPr>
          <a:xfrm>
            <a:off x="7928049" y="1639196"/>
            <a:ext cx="3970020" cy="2969895"/>
          </a:xfrm>
          <a:prstGeom prst="rect">
            <a:avLst/>
          </a:prstGeom>
        </p:spPr>
      </p:pic>
    </p:spTree>
    <p:extLst>
      <p:ext uri="{BB962C8B-B14F-4D97-AF65-F5344CB8AC3E}">
        <p14:creationId xmlns:p14="http://schemas.microsoft.com/office/powerpoint/2010/main" val="1989470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FBF6A6-8B61-6418-79E1-94F6D828DFD4}"/>
              </a:ext>
            </a:extLst>
          </p:cNvPr>
          <p:cNvSpPr txBox="1"/>
          <p:nvPr/>
        </p:nvSpPr>
        <p:spPr>
          <a:xfrm>
            <a:off x="822960" y="706100"/>
            <a:ext cx="2743200" cy="523220"/>
          </a:xfrm>
          <a:prstGeom prst="rect">
            <a:avLst/>
          </a:prstGeom>
          <a:noFill/>
        </p:spPr>
        <p:txBody>
          <a:bodyPr wrap="square" rtlCol="0">
            <a:spAutoFit/>
          </a:bodyPr>
          <a:lstStyle/>
          <a:p>
            <a:r>
              <a:rPr lang="en-IN" sz="2800" dirty="0"/>
              <a:t>Scope of work</a:t>
            </a:r>
          </a:p>
        </p:txBody>
      </p:sp>
      <p:sp>
        <p:nvSpPr>
          <p:cNvPr id="4" name="TextBox 3">
            <a:extLst>
              <a:ext uri="{FF2B5EF4-FFF2-40B4-BE49-F238E27FC236}">
                <a16:creationId xmlns:a16="http://schemas.microsoft.com/office/drawing/2014/main" id="{D9D49918-B4C8-BE2A-9CED-517B90A168E0}"/>
              </a:ext>
            </a:extLst>
          </p:cNvPr>
          <p:cNvSpPr txBox="1"/>
          <p:nvPr/>
        </p:nvSpPr>
        <p:spPr>
          <a:xfrm>
            <a:off x="822960" y="1229320"/>
            <a:ext cx="10332720" cy="1754326"/>
          </a:xfrm>
          <a:prstGeom prst="rect">
            <a:avLst/>
          </a:prstGeom>
          <a:noFill/>
        </p:spPr>
        <p:txBody>
          <a:bodyPr wrap="square">
            <a:spAutoFit/>
          </a:bodyPr>
          <a:lstStyle/>
          <a:p>
            <a:pPr marL="285750" indent="-285750">
              <a:buFont typeface="Wingdings" panose="05000000000000000000" pitchFamily="2" charset="2"/>
              <a:buChar char="§"/>
            </a:pPr>
            <a:r>
              <a:rPr lang="en-US" dirty="0"/>
              <a:t>System Design and Installation:</a:t>
            </a:r>
          </a:p>
          <a:p>
            <a:pPr marL="742950" lvl="1" indent="-285750">
              <a:buFont typeface="Wingdings" panose="05000000000000000000" pitchFamily="2" charset="2"/>
              <a:buChar char="§"/>
            </a:pPr>
            <a:r>
              <a:rPr lang="en-US" dirty="0"/>
              <a:t>Assessing the monitoring requirements and objectives.</a:t>
            </a:r>
          </a:p>
          <a:p>
            <a:pPr marL="742950" lvl="1" indent="-285750">
              <a:buFont typeface="Wingdings" panose="05000000000000000000" pitchFamily="2" charset="2"/>
              <a:buChar char="§"/>
            </a:pPr>
            <a:r>
              <a:rPr lang="en-US" dirty="0"/>
              <a:t>Designing a system that meets the specific needs of the monitoring project.</a:t>
            </a:r>
          </a:p>
          <a:p>
            <a:pPr marL="742950" lvl="1" indent="-285750">
              <a:buFont typeface="Wingdings" panose="05000000000000000000" pitchFamily="2" charset="2"/>
              <a:buChar char="§"/>
            </a:pPr>
            <a:r>
              <a:rPr lang="en-US" dirty="0"/>
              <a:t>Installing monitoring equipment and sensors at the designated sites.</a:t>
            </a:r>
          </a:p>
          <a:p>
            <a:pPr marL="742950" lvl="1" indent="-285750">
              <a:buFont typeface="Wingdings" panose="05000000000000000000" pitchFamily="2" charset="2"/>
              <a:buChar char="§"/>
            </a:pPr>
            <a:r>
              <a:rPr lang="en-US" dirty="0"/>
              <a:t>Establishing communication infrastructure to transmit data from monitoring stations to a central data management system.</a:t>
            </a:r>
          </a:p>
        </p:txBody>
      </p:sp>
      <p:sp>
        <p:nvSpPr>
          <p:cNvPr id="6" name="TextBox 5">
            <a:extLst>
              <a:ext uri="{FF2B5EF4-FFF2-40B4-BE49-F238E27FC236}">
                <a16:creationId xmlns:a16="http://schemas.microsoft.com/office/drawing/2014/main" id="{1D97998F-EDC4-467F-DF1C-EBB62BBFA7EB}"/>
              </a:ext>
            </a:extLst>
          </p:cNvPr>
          <p:cNvSpPr txBox="1"/>
          <p:nvPr/>
        </p:nvSpPr>
        <p:spPr>
          <a:xfrm>
            <a:off x="822960" y="3517344"/>
            <a:ext cx="10866120" cy="1477328"/>
          </a:xfrm>
          <a:prstGeom prst="rect">
            <a:avLst/>
          </a:prstGeom>
          <a:noFill/>
        </p:spPr>
        <p:txBody>
          <a:bodyPr wrap="square">
            <a:spAutoFit/>
          </a:bodyPr>
          <a:lstStyle/>
          <a:p>
            <a:pPr marL="285750" indent="-285750">
              <a:buFont typeface="Wingdings" panose="05000000000000000000" pitchFamily="2" charset="2"/>
              <a:buChar char="§"/>
            </a:pPr>
            <a:r>
              <a:rPr lang="en-IN" dirty="0"/>
              <a:t>Data Collection and Measurement:</a:t>
            </a:r>
          </a:p>
          <a:p>
            <a:pPr marL="742950" lvl="1" indent="-285750">
              <a:buFont typeface="Wingdings" panose="05000000000000000000" pitchFamily="2" charset="2"/>
              <a:buChar char="§"/>
            </a:pPr>
            <a:r>
              <a:rPr lang="en-IN" dirty="0"/>
              <a:t>Ensuring the proper functioning of monitoring equipment and sensors.</a:t>
            </a:r>
          </a:p>
          <a:p>
            <a:pPr marL="742950" lvl="1" indent="-285750">
              <a:buFont typeface="Wingdings" panose="05000000000000000000" pitchFamily="2" charset="2"/>
              <a:buChar char="§"/>
            </a:pPr>
            <a:r>
              <a:rPr lang="en-IN" dirty="0"/>
              <a:t>Collecting real-time or periodic air quality data, including various pollutants such as particulate matter (PM), nitrogen dioxide (NO2), sulphur dioxide (SO2), ozone (O3), carbon monoxide (CO), etc.</a:t>
            </a:r>
          </a:p>
          <a:p>
            <a:pPr marL="742950" lvl="1" indent="-285750">
              <a:buFont typeface="Wingdings" panose="05000000000000000000" pitchFamily="2" charset="2"/>
              <a:buChar char="§"/>
            </a:pPr>
            <a:r>
              <a:rPr lang="en-US" dirty="0"/>
              <a:t>Monitoring meteorological parameters that can affect air quality, such as temperature, humidity, </a:t>
            </a:r>
            <a:endParaRPr lang="en-IN" dirty="0"/>
          </a:p>
        </p:txBody>
      </p:sp>
    </p:spTree>
    <p:extLst>
      <p:ext uri="{BB962C8B-B14F-4D97-AF65-F5344CB8AC3E}">
        <p14:creationId xmlns:p14="http://schemas.microsoft.com/office/powerpoint/2010/main" val="3037180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A90787-BE9B-D598-4AA0-664F73BB65D9}"/>
              </a:ext>
            </a:extLst>
          </p:cNvPr>
          <p:cNvSpPr txBox="1"/>
          <p:nvPr/>
        </p:nvSpPr>
        <p:spPr>
          <a:xfrm>
            <a:off x="533400" y="1474232"/>
            <a:ext cx="11658600" cy="3139321"/>
          </a:xfrm>
          <a:prstGeom prst="rect">
            <a:avLst/>
          </a:prstGeom>
          <a:noFill/>
        </p:spPr>
        <p:txBody>
          <a:bodyPr wrap="square">
            <a:spAutoFit/>
          </a:bodyPr>
          <a:lstStyle/>
          <a:p>
            <a:pPr marL="285750" indent="-285750">
              <a:buFont typeface="Wingdings" panose="05000000000000000000" pitchFamily="2" charset="2"/>
              <a:buChar char="§"/>
            </a:pPr>
            <a:r>
              <a:rPr lang="en-US" dirty="0"/>
              <a:t>Data Management and Analysis:</a:t>
            </a:r>
          </a:p>
          <a:p>
            <a:pPr marL="742950" lvl="1" indent="-285750">
              <a:buFont typeface="Wingdings" panose="05000000000000000000" pitchFamily="2" charset="2"/>
              <a:buChar char="§"/>
            </a:pPr>
            <a:r>
              <a:rPr lang="en-US" dirty="0"/>
              <a:t>Developing a centralized database or data management system to store and organize the collected data.</a:t>
            </a:r>
          </a:p>
          <a:p>
            <a:pPr marL="742950" lvl="1" indent="-285750">
              <a:buFont typeface="Wingdings" panose="05000000000000000000" pitchFamily="2" charset="2"/>
              <a:buChar char="§"/>
            </a:pPr>
            <a:r>
              <a:rPr lang="en-US" dirty="0"/>
              <a:t>Implementing data processing techniques to clean, filter, and aggregate the raw data.</a:t>
            </a:r>
          </a:p>
          <a:p>
            <a:pPr marL="742950" lvl="1" indent="-285750">
              <a:buFont typeface="Wingdings" panose="05000000000000000000" pitchFamily="2" charset="2"/>
              <a:buChar char="§"/>
            </a:pPr>
            <a:r>
              <a:rPr lang="en-US" dirty="0"/>
              <a:t>Analyzing the collected data to identify trends, patterns, and potential sources of pollution.</a:t>
            </a:r>
          </a:p>
          <a:p>
            <a:pPr marL="742950" lvl="1" indent="-285750">
              <a:buFont typeface="Wingdings" panose="05000000000000000000" pitchFamily="2" charset="2"/>
              <a:buChar char="§"/>
            </a:pPr>
            <a:r>
              <a:rPr lang="en-US" dirty="0"/>
              <a:t>Generating reports and visualizations that present the air quality information in a comprehensible manner.</a:t>
            </a:r>
          </a:p>
          <a:p>
            <a:pPr marL="742950" lvl="1" indent="-285750">
              <a:buFont typeface="Wingdings" panose="05000000000000000000" pitchFamily="2" charset="2"/>
              <a:buChar char="§"/>
            </a:pPr>
            <a:r>
              <a:rPr lang="en-US" dirty="0"/>
              <a:t>Conducting statistical analysis and modeling to assess the impact of air pollution and evaluate the effectiveness of pollution control measures.</a:t>
            </a:r>
          </a:p>
          <a:p>
            <a:pPr marL="285750" indent="-285750">
              <a:buFont typeface="Wingdings" panose="05000000000000000000" pitchFamily="2" charset="2"/>
              <a:buChar char="§"/>
            </a:pPr>
            <a:r>
              <a:rPr lang="en-US" dirty="0"/>
              <a:t>System Maintenance and Calibration:</a:t>
            </a:r>
          </a:p>
          <a:p>
            <a:pPr marL="742950" lvl="1" indent="-285750">
              <a:buFont typeface="Wingdings" panose="05000000000000000000" pitchFamily="2" charset="2"/>
              <a:buChar char="§"/>
            </a:pPr>
            <a:r>
              <a:rPr lang="en-US" dirty="0"/>
              <a:t>Conducting regular maintenance and calibration of monitoring equipment and sensors to ensure accurate and reliable measurements.</a:t>
            </a:r>
          </a:p>
          <a:p>
            <a:pPr marL="742950" lvl="1" indent="-285750">
              <a:buFont typeface="Wingdings" panose="05000000000000000000" pitchFamily="2" charset="2"/>
              <a:buChar char="§"/>
            </a:pPr>
            <a:r>
              <a:rPr lang="en-US" dirty="0"/>
              <a:t>Performing routine checks and troubleshooting to address any technical issues or malfunctions.</a:t>
            </a:r>
            <a:endParaRPr lang="en-IN" dirty="0"/>
          </a:p>
        </p:txBody>
      </p:sp>
    </p:spTree>
    <p:extLst>
      <p:ext uri="{BB962C8B-B14F-4D97-AF65-F5344CB8AC3E}">
        <p14:creationId xmlns:p14="http://schemas.microsoft.com/office/powerpoint/2010/main" val="3662244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3E36CF-4EA1-F57E-A5A8-1D69A8FA6B5C}"/>
              </a:ext>
            </a:extLst>
          </p:cNvPr>
          <p:cNvSpPr txBox="1"/>
          <p:nvPr/>
        </p:nvSpPr>
        <p:spPr>
          <a:xfrm>
            <a:off x="-457200" y="338435"/>
            <a:ext cx="2646045" cy="923330"/>
          </a:xfrm>
          <a:prstGeom prst="rect">
            <a:avLst/>
          </a:prstGeom>
          <a:noFill/>
        </p:spPr>
        <p:txBody>
          <a:bodyPr wrap="square">
            <a:spAutoFit/>
          </a:bodyPr>
          <a:lstStyle/>
          <a:p>
            <a:pPr algn="ctr" rtl="0">
              <a:spcBef>
                <a:spcPts val="0"/>
              </a:spcBef>
              <a:spcAft>
                <a:spcPts val="0"/>
              </a:spcAft>
            </a:pPr>
            <a:r>
              <a:rPr lang="en-IN" sz="1800" b="1" i="0" u="sng" dirty="0">
                <a:solidFill>
                  <a:srgbClr val="000000"/>
                </a:solidFill>
                <a:effectLst/>
                <a:latin typeface="Times New Roman" panose="02020603050405020304" pitchFamily="18" charset="0"/>
              </a:rPr>
              <a:t>Methodology</a:t>
            </a:r>
            <a:endParaRPr lang="en-IN" b="0" dirty="0">
              <a:effectLst/>
            </a:endParaRPr>
          </a:p>
          <a:p>
            <a:br>
              <a:rPr lang="en-IN" dirty="0"/>
            </a:br>
            <a:endParaRPr lang="en-IN" dirty="0"/>
          </a:p>
        </p:txBody>
      </p:sp>
      <p:sp>
        <p:nvSpPr>
          <p:cNvPr id="5" name="TextBox 4">
            <a:extLst>
              <a:ext uri="{FF2B5EF4-FFF2-40B4-BE49-F238E27FC236}">
                <a16:creationId xmlns:a16="http://schemas.microsoft.com/office/drawing/2014/main" id="{57CF6707-EADC-2CF2-E812-DA065D4E4ACA}"/>
              </a:ext>
            </a:extLst>
          </p:cNvPr>
          <p:cNvSpPr txBox="1"/>
          <p:nvPr/>
        </p:nvSpPr>
        <p:spPr>
          <a:xfrm>
            <a:off x="514349" y="983873"/>
            <a:ext cx="1617345" cy="369332"/>
          </a:xfrm>
          <a:prstGeom prst="rect">
            <a:avLst/>
          </a:prstGeom>
          <a:noFill/>
        </p:spPr>
        <p:txBody>
          <a:bodyPr wrap="square">
            <a:spAutoFit/>
          </a:bodyPr>
          <a:lstStyle/>
          <a:p>
            <a:r>
              <a:rPr lang="en-IN" dirty="0"/>
              <a:t>Working Flow</a:t>
            </a:r>
          </a:p>
        </p:txBody>
      </p:sp>
      <p:pic>
        <p:nvPicPr>
          <p:cNvPr id="51" name="Picture 50">
            <a:extLst>
              <a:ext uri="{FF2B5EF4-FFF2-40B4-BE49-F238E27FC236}">
                <a16:creationId xmlns:a16="http://schemas.microsoft.com/office/drawing/2014/main" id="{DF7E6015-851E-78D7-3C0A-E4326FAFCF92}"/>
              </a:ext>
            </a:extLst>
          </p:cNvPr>
          <p:cNvPicPr>
            <a:picLocks noChangeAspect="1"/>
          </p:cNvPicPr>
          <p:nvPr/>
        </p:nvPicPr>
        <p:blipFill>
          <a:blip r:embed="rId2"/>
          <a:stretch>
            <a:fillRect/>
          </a:stretch>
        </p:blipFill>
        <p:spPr>
          <a:xfrm>
            <a:off x="2765865" y="474921"/>
            <a:ext cx="6055406" cy="6383079"/>
          </a:xfrm>
          <a:prstGeom prst="rect">
            <a:avLst/>
          </a:prstGeom>
        </p:spPr>
      </p:pic>
    </p:spTree>
    <p:extLst>
      <p:ext uri="{BB962C8B-B14F-4D97-AF65-F5344CB8AC3E}">
        <p14:creationId xmlns:p14="http://schemas.microsoft.com/office/powerpoint/2010/main" val="3180777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E891527-7423-0F1E-AFFF-10C570A0F529}"/>
              </a:ext>
            </a:extLst>
          </p:cNvPr>
          <p:cNvPicPr>
            <a:picLocks noChangeAspect="1"/>
          </p:cNvPicPr>
          <p:nvPr/>
        </p:nvPicPr>
        <p:blipFill>
          <a:blip r:embed="rId2"/>
          <a:stretch>
            <a:fillRect/>
          </a:stretch>
        </p:blipFill>
        <p:spPr>
          <a:xfrm>
            <a:off x="766433" y="1037923"/>
            <a:ext cx="4715533" cy="4324954"/>
          </a:xfrm>
          <a:prstGeom prst="rect">
            <a:avLst/>
          </a:prstGeom>
        </p:spPr>
      </p:pic>
      <p:sp>
        <p:nvSpPr>
          <p:cNvPr id="5" name="TextBox 4">
            <a:extLst>
              <a:ext uri="{FF2B5EF4-FFF2-40B4-BE49-F238E27FC236}">
                <a16:creationId xmlns:a16="http://schemas.microsoft.com/office/drawing/2014/main" id="{1E2DE0D1-7743-8402-D6F5-63AF5331DCEE}"/>
              </a:ext>
            </a:extLst>
          </p:cNvPr>
          <p:cNvSpPr txBox="1"/>
          <p:nvPr/>
        </p:nvSpPr>
        <p:spPr>
          <a:xfrm>
            <a:off x="5812155" y="1115560"/>
            <a:ext cx="6092190" cy="4247317"/>
          </a:xfrm>
          <a:prstGeom prst="rect">
            <a:avLst/>
          </a:prstGeom>
          <a:noFill/>
        </p:spPr>
        <p:txBody>
          <a:bodyPr wrap="square">
            <a:spAutoFit/>
          </a:bodyPr>
          <a:lstStyle/>
          <a:p>
            <a:r>
              <a:rPr lang="en-US" dirty="0"/>
              <a:t>To ensure data security and restrict unauthorized access, implement user authentication and access control mechanisms. Consider the following: </a:t>
            </a:r>
          </a:p>
          <a:p>
            <a:r>
              <a:rPr lang="en-US" dirty="0"/>
              <a:t>User Registration: Provide a registration form for users to create an account. Collect necessary information, such as name, email, and password, to establish user credentials.</a:t>
            </a:r>
          </a:p>
          <a:p>
            <a:r>
              <a:rPr lang="en-US" dirty="0"/>
              <a:t>Login System: Implement a login system where users and admin can enter their credentials to access the system. This ensures that only authenticated users and admin can view and interact with the website.</a:t>
            </a:r>
          </a:p>
          <a:p>
            <a:r>
              <a:rPr lang="en-US" dirty="0"/>
              <a:t>Role-Based Access Control: Assign different roles (e.g., administrator, farmer, researcher) to users and define access privileges based on their roles. Administrators will have full access, while other users may have limited access to specific features or data.</a:t>
            </a:r>
            <a:endParaRPr lang="en-IN" dirty="0"/>
          </a:p>
        </p:txBody>
      </p:sp>
      <p:sp>
        <p:nvSpPr>
          <p:cNvPr id="7" name="TextBox 6">
            <a:extLst>
              <a:ext uri="{FF2B5EF4-FFF2-40B4-BE49-F238E27FC236}">
                <a16:creationId xmlns:a16="http://schemas.microsoft.com/office/drawing/2014/main" id="{E2F60373-5068-9CA2-6735-9A40E2C3D651}"/>
              </a:ext>
            </a:extLst>
          </p:cNvPr>
          <p:cNvSpPr txBox="1"/>
          <p:nvPr/>
        </p:nvSpPr>
        <p:spPr>
          <a:xfrm>
            <a:off x="554355" y="455414"/>
            <a:ext cx="6092190" cy="369332"/>
          </a:xfrm>
          <a:prstGeom prst="rect">
            <a:avLst/>
          </a:prstGeom>
          <a:noFill/>
        </p:spPr>
        <p:txBody>
          <a:bodyPr wrap="square">
            <a:spAutoFit/>
          </a:bodyPr>
          <a:lstStyle/>
          <a:p>
            <a:r>
              <a:rPr lang="en-IN" sz="1800" b="1" i="1" u="none" strike="noStrike" dirty="0">
                <a:solidFill>
                  <a:srgbClr val="000000"/>
                </a:solidFill>
                <a:effectLst/>
                <a:latin typeface="Times New Roman" panose="02020603050405020304" pitchFamily="18" charset="0"/>
              </a:rPr>
              <a:t>Use Case Diagram:</a:t>
            </a:r>
            <a:endParaRPr lang="en-IN" dirty="0"/>
          </a:p>
        </p:txBody>
      </p:sp>
    </p:spTree>
    <p:extLst>
      <p:ext uri="{BB962C8B-B14F-4D97-AF65-F5344CB8AC3E}">
        <p14:creationId xmlns:p14="http://schemas.microsoft.com/office/powerpoint/2010/main" val="34230647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657</Words>
  <Application>Microsoft Office PowerPoint</Application>
  <PresentationFormat>Widescreen</PresentationFormat>
  <Paragraphs>41</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Mili Roy</dc:creator>
  <cp:lastModifiedBy>Mili Roy</cp:lastModifiedBy>
  <cp:revision>2</cp:revision>
  <dcterms:created xsi:type="dcterms:W3CDTF">2023-06-11T06:26:39Z</dcterms:created>
  <dcterms:modified xsi:type="dcterms:W3CDTF">2023-06-17T19:12:19Z</dcterms:modified>
</cp:coreProperties>
</file>