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7" r:id="rId2"/>
  </p:sldMasterIdLst>
  <p:sldIdLst>
    <p:sldId id="264" r:id="rId3"/>
    <p:sldId id="265" r:id="rId4"/>
    <p:sldId id="266" r:id="rId5"/>
    <p:sldId id="267" r:id="rId6"/>
    <p:sldId id="263" r:id="rId7"/>
    <p:sldId id="268" r:id="rId8"/>
    <p:sldId id="261" r:id="rId9"/>
    <p:sldId id="256" r:id="rId10"/>
    <p:sldId id="259" r:id="rId11"/>
    <p:sldId id="269" r:id="rId12"/>
    <p:sldId id="270" r:id="rId13"/>
    <p:sldId id="271" r:id="rId14"/>
    <p:sldId id="272" r:id="rId15"/>
    <p:sldId id="258"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337"/>
    <a:srgbClr val="0D047C"/>
    <a:srgbClr val="008000"/>
    <a:srgbClr val="B61706"/>
    <a:srgbClr val="FF9900"/>
    <a:srgbClr val="F86A52"/>
    <a:srgbClr val="F64E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561751-469D-4451-927A-7BD572DD9841}" type="datetimeFigureOut">
              <a:rPr lang="en-IN" smtClean="0"/>
              <a:t>02-06-2023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316800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372754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263658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2882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17179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561751-469D-4451-927A-7BD572DD9841}"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373981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561751-469D-4451-927A-7BD572DD9841}"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8851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61751-469D-4451-927A-7BD572DD9841}"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2933459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61751-469D-4451-927A-7BD572DD9841}"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2640014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pPr defTabSz="914400"/>
            <a:fld id="{3BC72359-31D1-43E8-946E-13A5BDDB50D7}" type="datetimeFigureOut">
              <a:rPr lang="en-IN" smtClean="0">
                <a:solidFill>
                  <a:prstClr val="black">
                    <a:tint val="75000"/>
                  </a:prstClr>
                </a:solidFill>
              </a:rPr>
              <a:pPr defTabSz="914400"/>
              <a:t>02-06-2023</a:t>
            </a:fld>
            <a:endParaRPr lang="en-IN">
              <a:solidFill>
                <a:prstClr val="black">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pPr defTabSz="914400"/>
            <a:endParaRPr lang="en-IN">
              <a:solidFill>
                <a:prstClr val="black">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pPr defTabSz="914400"/>
            <a:fld id="{B8C67392-AABF-4545-8F4C-4A73535D08A1}" type="slidenum">
              <a:rPr lang="en-IN" smtClean="0">
                <a:solidFill>
                  <a:prstClr val="black">
                    <a:tint val="75000"/>
                  </a:prstClr>
                </a:solidFill>
              </a:rPr>
              <a:pPr defTabSz="914400"/>
              <a:t>‹#›</a:t>
            </a:fld>
            <a:endParaRPr lang="en-IN">
              <a:solidFill>
                <a:prstClr val="black">
                  <a:tint val="75000"/>
                </a:prstClr>
              </a:solidFill>
            </a:endParaRPr>
          </a:p>
        </p:txBody>
      </p:sp>
    </p:spTree>
    <p:extLst>
      <p:ext uri="{BB962C8B-B14F-4D97-AF65-F5344CB8AC3E}">
        <p14:creationId xmlns:p14="http://schemas.microsoft.com/office/powerpoint/2010/main" val="1580987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914400"/>
            <a:fld id="{3BC72359-31D1-43E8-946E-13A5BDDB50D7}" type="datetimeFigureOut">
              <a:rPr lang="en-IN" smtClean="0">
                <a:solidFill>
                  <a:prstClr val="black">
                    <a:tint val="75000"/>
                  </a:prstClr>
                </a:solidFill>
              </a:rPr>
              <a:pPr defTabSz="914400"/>
              <a:t>02-06-2023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B8C67392-AABF-4545-8F4C-4A73535D08A1}" type="slidenum">
              <a:rPr lang="en-IN" smtClean="0">
                <a:solidFill>
                  <a:prstClr val="black">
                    <a:tint val="75000"/>
                  </a:prstClr>
                </a:solidFill>
              </a:rPr>
              <a:pPr defTabSz="914400"/>
              <a:t>‹#›</a:t>
            </a:fld>
            <a:endParaRPr lang="en-IN">
              <a:solidFill>
                <a:prstClr val="black">
                  <a:tint val="75000"/>
                </a:prstClr>
              </a:solidFill>
            </a:endParaRPr>
          </a:p>
        </p:txBody>
      </p:sp>
    </p:spTree>
    <p:extLst>
      <p:ext uri="{BB962C8B-B14F-4D97-AF65-F5344CB8AC3E}">
        <p14:creationId xmlns:p14="http://schemas.microsoft.com/office/powerpoint/2010/main" val="349810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61751-469D-4451-927A-7BD572DD9841}"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3133931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72359-31D1-43E8-946E-13A5BDDB50D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1307984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3770378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72359-31D1-43E8-946E-13A5BDDB50D7}"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3021598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72359-31D1-43E8-946E-13A5BDDB50D7}"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541743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72359-31D1-43E8-946E-13A5BDDB50D7}"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18239126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533381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5718164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32916736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1011757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734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561751-469D-4451-927A-7BD572DD9841}"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4778050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72359-31D1-43E8-946E-13A5BDDB50D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992147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C72359-31D1-43E8-946E-13A5BDDB50D7}"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692083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C72359-31D1-43E8-946E-13A5BDDB50D7}"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53055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72359-31D1-43E8-946E-13A5BDDB50D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23786287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72359-31D1-43E8-946E-13A5BDDB50D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67392-AABF-4545-8F4C-4A73535D08A1}" type="slidenum">
              <a:rPr lang="en-IN" smtClean="0"/>
              <a:t>‹#›</a:t>
            </a:fld>
            <a:endParaRPr lang="en-IN"/>
          </a:p>
        </p:txBody>
      </p:sp>
    </p:spTree>
    <p:extLst>
      <p:ext uri="{BB962C8B-B14F-4D97-AF65-F5344CB8AC3E}">
        <p14:creationId xmlns:p14="http://schemas.microsoft.com/office/powerpoint/2010/main" val="190829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356202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61751-469D-4451-927A-7BD572DD9841}"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131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61751-469D-4451-927A-7BD572DD9841}"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29204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61751-469D-4451-927A-7BD572DD9841}"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145700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88950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61751-469D-4451-927A-7BD572DD9841}"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E56F0-2485-4096-A2CE-642701E95E74}" type="slidenum">
              <a:rPr lang="en-IN" smtClean="0"/>
              <a:t>‹#›</a:t>
            </a:fld>
            <a:endParaRPr lang="en-IN"/>
          </a:p>
        </p:txBody>
      </p:sp>
    </p:spTree>
    <p:extLst>
      <p:ext uri="{BB962C8B-B14F-4D97-AF65-F5344CB8AC3E}">
        <p14:creationId xmlns:p14="http://schemas.microsoft.com/office/powerpoint/2010/main" val="416358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561751-469D-4451-927A-7BD572DD9841}" type="datetimeFigureOut">
              <a:rPr lang="en-IN" smtClean="0"/>
              <a:t>02-06-2023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6E56F0-2485-4096-A2CE-642701E95E74}" type="slidenum">
              <a:rPr lang="en-IN" smtClean="0"/>
              <a:t>‹#›</a:t>
            </a:fld>
            <a:endParaRPr lang="en-IN"/>
          </a:p>
        </p:txBody>
      </p:sp>
    </p:spTree>
    <p:extLst>
      <p:ext uri="{BB962C8B-B14F-4D97-AF65-F5344CB8AC3E}">
        <p14:creationId xmlns:p14="http://schemas.microsoft.com/office/powerpoint/2010/main" val="34456896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561751-469D-4451-927A-7BD572DD9841}" type="datetimeFigureOut">
              <a:rPr lang="en-IN" smtClean="0"/>
              <a:t>02-06-2023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6E56F0-2485-4096-A2CE-642701E95E74}" type="slidenum">
              <a:rPr lang="en-IN" smtClean="0"/>
              <a:t>‹#›</a:t>
            </a:fld>
            <a:endParaRPr lang="en-IN"/>
          </a:p>
        </p:txBody>
      </p:sp>
    </p:spTree>
    <p:extLst>
      <p:ext uri="{BB962C8B-B14F-4D97-AF65-F5344CB8AC3E}">
        <p14:creationId xmlns:p14="http://schemas.microsoft.com/office/powerpoint/2010/main" val="210516862"/>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199" y="332657"/>
            <a:ext cx="9534525" cy="1109985"/>
          </a:xfrm>
        </p:spPr>
        <p:txBody>
          <a:bodyPr>
            <a:prstTxWarp prst="textCanUp">
              <a:avLst/>
            </a:prstTxWarp>
            <a:noAutofit/>
          </a:bodyPr>
          <a:lstStyle/>
          <a:p>
            <a:r>
              <a:rPr lang="en-US" sz="5400" dirty="0">
                <a:solidFill>
                  <a:schemeClr val="accent5">
                    <a:lumMod val="50000"/>
                  </a:schemeClr>
                </a:solidFill>
                <a:latin typeface="Berlin Sans FB Demi" pitchFamily="34" charset="0"/>
              </a:rPr>
              <a:t>Smart Farming System</a:t>
            </a:r>
            <a:endParaRPr lang="en-IN" sz="5400" dirty="0">
              <a:solidFill>
                <a:schemeClr val="accent5">
                  <a:lumMod val="50000"/>
                </a:schemeClr>
              </a:solidFill>
              <a:latin typeface="Berlin Sans FB Demi" pitchFamily="34" charset="0"/>
            </a:endParaRPr>
          </a:p>
        </p:txBody>
      </p:sp>
      <p:sp>
        <p:nvSpPr>
          <p:cNvPr id="3" name="Subtitle 2"/>
          <p:cNvSpPr>
            <a:spLocks noGrp="1"/>
          </p:cNvSpPr>
          <p:nvPr>
            <p:ph type="subTitle" idx="1"/>
          </p:nvPr>
        </p:nvSpPr>
        <p:spPr>
          <a:xfrm>
            <a:off x="5351191" y="2244481"/>
            <a:ext cx="5019531" cy="2746081"/>
          </a:xfrm>
        </p:spPr>
        <p:style>
          <a:lnRef idx="1">
            <a:schemeClr val="accent6"/>
          </a:lnRef>
          <a:fillRef idx="2">
            <a:schemeClr val="accent6"/>
          </a:fillRef>
          <a:effectRef idx="1">
            <a:schemeClr val="accent6"/>
          </a:effectRef>
          <a:fontRef idx="minor">
            <a:schemeClr val="dk1"/>
          </a:fontRef>
        </p:style>
        <p:txBody>
          <a:bodyPr>
            <a:normAutofit fontScale="85000" lnSpcReduction="10000"/>
          </a:bodyPr>
          <a:lstStyle/>
          <a:p>
            <a:pPr marL="914400" lvl="1" indent="-457200" algn="just">
              <a:spcBef>
                <a:spcPts val="0"/>
              </a:spcBef>
              <a:buFont typeface="Arial" pitchFamily="34" charset="0"/>
              <a:buChar char="•"/>
            </a:pPr>
            <a:r>
              <a:rPr lang="en-US" sz="2400" dirty="0">
                <a:solidFill>
                  <a:srgbClr val="050337"/>
                </a:solidFill>
                <a:latin typeface="Bodoni MT" pitchFamily="18" charset="0"/>
              </a:rPr>
              <a:t>Kaushik Das, Sem VI, Department of Computer Science, Bangabasi morning college.</a:t>
            </a:r>
          </a:p>
          <a:p>
            <a:pPr lvl="1" algn="just">
              <a:spcBef>
                <a:spcPts val="0"/>
              </a:spcBef>
            </a:pPr>
            <a:endParaRPr lang="en-US" sz="2400" dirty="0">
              <a:solidFill>
                <a:srgbClr val="050337"/>
              </a:solidFill>
              <a:latin typeface="Bodoni MT" pitchFamily="18" charset="0"/>
            </a:endParaRPr>
          </a:p>
          <a:p>
            <a:pPr marL="914400" lvl="1" indent="-457200" algn="just">
              <a:spcBef>
                <a:spcPts val="0"/>
              </a:spcBef>
              <a:buFont typeface="Arial" pitchFamily="34" charset="0"/>
              <a:buChar char="•"/>
            </a:pPr>
            <a:r>
              <a:rPr lang="en-US" sz="2400" dirty="0">
                <a:solidFill>
                  <a:srgbClr val="050337"/>
                </a:solidFill>
                <a:latin typeface="Bodoni MT" pitchFamily="18" charset="0"/>
              </a:rPr>
              <a:t>Shrobona Sil, Sem VI, Department of Computer Science, Bangabsi morning college.</a:t>
            </a:r>
          </a:p>
          <a:p>
            <a:pPr algn="just">
              <a:spcBef>
                <a:spcPts val="0"/>
              </a:spcBef>
            </a:pPr>
            <a:endParaRPr lang="en-US" sz="2400" dirty="0">
              <a:solidFill>
                <a:srgbClr val="050337"/>
              </a:solidFill>
              <a:latin typeface="Bodoni MT" pitchFamily="18" charset="0"/>
            </a:endParaRPr>
          </a:p>
          <a:p>
            <a:pPr algn="just">
              <a:spcBef>
                <a:spcPts val="0"/>
              </a:spcBef>
            </a:pPr>
            <a:endParaRPr lang="en-IN" sz="2400" dirty="0">
              <a:solidFill>
                <a:srgbClr val="050337"/>
              </a:solidFill>
              <a:latin typeface="Bodoni MT" pitchFamily="18" charset="0"/>
            </a:endParaRPr>
          </a:p>
        </p:txBody>
      </p:sp>
      <p:sp>
        <p:nvSpPr>
          <p:cNvPr id="6" name="TextBox 5"/>
          <p:cNvSpPr txBox="1"/>
          <p:nvPr/>
        </p:nvSpPr>
        <p:spPr>
          <a:xfrm>
            <a:off x="5345363" y="5857639"/>
            <a:ext cx="4169266"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r" defTabSz="914400"/>
            <a:r>
              <a:rPr lang="en-US" sz="2800" dirty="0">
                <a:solidFill>
                  <a:prstClr val="black"/>
                </a:solidFill>
                <a:latin typeface="Bell MT" pitchFamily="18" charset="0"/>
              </a:rPr>
              <a:t>Prof Mithun K. Bhowal</a:t>
            </a:r>
            <a:endParaRPr lang="en-IN" sz="2800" dirty="0">
              <a:solidFill>
                <a:prstClr val="black"/>
              </a:solidFill>
              <a:latin typeface="Bell MT"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53" y="4927749"/>
            <a:ext cx="2705100" cy="1685925"/>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753" y="1545044"/>
            <a:ext cx="2619375" cy="1743075"/>
          </a:xfrm>
          <a:prstGeom prst="rect">
            <a:avLst/>
          </a:prstGeom>
          <a:ln>
            <a:noFill/>
          </a:ln>
          <a:effectLst>
            <a:softEdge rad="112500"/>
          </a:effectLst>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7812"/>
          <a:stretch/>
        </p:blipFill>
        <p:spPr>
          <a:xfrm>
            <a:off x="2731815" y="3241824"/>
            <a:ext cx="2495550" cy="1685925"/>
          </a:xfrm>
          <a:prstGeom prst="rect">
            <a:avLst/>
          </a:prstGeom>
          <a:ln>
            <a:noFill/>
          </a:ln>
          <a:effectLst>
            <a:softEdge rad="112500"/>
          </a:effectLst>
        </p:spPr>
      </p:pic>
      <p:sp>
        <p:nvSpPr>
          <p:cNvPr id="10" name="TextBox 9"/>
          <p:cNvSpPr txBox="1"/>
          <p:nvPr/>
        </p:nvSpPr>
        <p:spPr>
          <a:xfrm>
            <a:off x="5345364" y="1525023"/>
            <a:ext cx="2391739"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defTabSz="914400"/>
            <a:r>
              <a:rPr lang="en-US" sz="2800" dirty="0">
                <a:solidFill>
                  <a:prstClr val="black"/>
                </a:solidFill>
                <a:effectLst>
                  <a:outerShdw blurRad="38100" dist="38100" dir="2700000" algn="tl">
                    <a:srgbClr val="000000">
                      <a:alpha val="43137"/>
                    </a:srgbClr>
                  </a:outerShdw>
                </a:effectLst>
                <a:latin typeface="Berlin Sans FB" pitchFamily="34" charset="0"/>
              </a:rPr>
              <a:t>Presented by-</a:t>
            </a:r>
          </a:p>
        </p:txBody>
      </p:sp>
      <p:sp>
        <p:nvSpPr>
          <p:cNvPr id="11" name="TextBox 10"/>
          <p:cNvSpPr txBox="1"/>
          <p:nvPr/>
        </p:nvSpPr>
        <p:spPr>
          <a:xfrm>
            <a:off x="5351191" y="5139493"/>
            <a:ext cx="3596801"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defTabSz="914400"/>
            <a:r>
              <a:rPr lang="en-US" sz="2800" dirty="0">
                <a:solidFill>
                  <a:prstClr val="black"/>
                </a:solidFill>
                <a:effectLst>
                  <a:outerShdw blurRad="38100" dist="38100" dir="2700000" algn="tl">
                    <a:srgbClr val="000000">
                      <a:alpha val="43137"/>
                    </a:srgbClr>
                  </a:outerShdw>
                </a:effectLst>
                <a:latin typeface="Berlin Sans FB" pitchFamily="34" charset="0"/>
              </a:rPr>
              <a:t>In the Reference of -</a:t>
            </a:r>
          </a:p>
        </p:txBody>
      </p:sp>
    </p:spTree>
    <p:extLst>
      <p:ext uri="{BB962C8B-B14F-4D97-AF65-F5344CB8AC3E}">
        <p14:creationId xmlns:p14="http://schemas.microsoft.com/office/powerpoint/2010/main" val="14074799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47"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7"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3">
                                            <p:bg/>
                                          </p:spTgt>
                                        </p:tgtEl>
                                        <p:attrNameLst>
                                          <p:attrName>style.visibility</p:attrName>
                                        </p:attrNameLst>
                                      </p:cBhvr>
                                      <p:to>
                                        <p:strVal val="visible"/>
                                      </p:to>
                                    </p:set>
                                    <p:anim calcmode="lin" valueType="num">
                                      <p:cBhvr>
                                        <p:cTn id="36" dur="1000" fill="hold"/>
                                        <p:tgtEl>
                                          <p:spTgt spid="3">
                                            <p:bg/>
                                          </p:spTgt>
                                        </p:tgtEl>
                                        <p:attrNameLst>
                                          <p:attrName>ppt_w</p:attrName>
                                        </p:attrNameLst>
                                      </p:cBhvr>
                                      <p:tavLst>
                                        <p:tav tm="0">
                                          <p:val>
                                            <p:strVal val="#ppt_w*0.70"/>
                                          </p:val>
                                        </p:tav>
                                        <p:tav tm="100000">
                                          <p:val>
                                            <p:strVal val="#ppt_w"/>
                                          </p:val>
                                        </p:tav>
                                      </p:tavLst>
                                    </p:anim>
                                    <p:anim calcmode="lin" valueType="num">
                                      <p:cBhvr>
                                        <p:cTn id="37" dur="1000" fill="hold"/>
                                        <p:tgtEl>
                                          <p:spTgt spid="3">
                                            <p:bg/>
                                          </p:spTgt>
                                        </p:tgtEl>
                                        <p:attrNameLst>
                                          <p:attrName>ppt_h</p:attrName>
                                        </p:attrNameLst>
                                      </p:cBhvr>
                                      <p:tavLst>
                                        <p:tav tm="0">
                                          <p:val>
                                            <p:strVal val="#ppt_h"/>
                                          </p:val>
                                        </p:tav>
                                        <p:tav tm="100000">
                                          <p:val>
                                            <p:strVal val="#ppt_h"/>
                                          </p:val>
                                        </p:tav>
                                      </p:tavLst>
                                    </p:anim>
                                    <p:animEffect transition="in" filter="fade">
                                      <p:cBhvr>
                                        <p:cTn id="38" dur="1000"/>
                                        <p:tgtEl>
                                          <p:spTgt spid="3">
                                            <p:bg/>
                                          </p:spTgt>
                                        </p:tgtEl>
                                      </p:cBhvr>
                                    </p:animEffect>
                                  </p:childTnLst>
                                </p:cTn>
                              </p:par>
                            </p:childTnLst>
                          </p:cTn>
                        </p:par>
                        <p:par>
                          <p:cTn id="39" fill="hold">
                            <p:stCondLst>
                              <p:cond delay="1000"/>
                            </p:stCondLst>
                            <p:childTnLst>
                              <p:par>
                                <p:cTn id="40" presetID="30" presetClass="entr" presetSubtype="0" fill="hold" nodeType="after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800" decel="100000"/>
                                        <p:tgtEl>
                                          <p:spTgt spid="3">
                                            <p:txEl>
                                              <p:pRg st="0" end="0"/>
                                            </p:txEl>
                                          </p:spTgt>
                                        </p:tgtEl>
                                      </p:cBhvr>
                                    </p:animEffect>
                                    <p:anim calcmode="lin" valueType="num">
                                      <p:cBhvr>
                                        <p:cTn id="43"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44"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45"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par>
                          <p:cTn id="48" fill="hold">
                            <p:stCondLst>
                              <p:cond delay="2000"/>
                            </p:stCondLst>
                            <p:childTnLst>
                              <p:par>
                                <p:cTn id="49" presetID="30" presetClass="entr" presetSubtype="0" fill="hold" nodeType="after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800" decel="100000"/>
                                        <p:tgtEl>
                                          <p:spTgt spid="3">
                                            <p:txEl>
                                              <p:pRg st="2" end="2"/>
                                            </p:txEl>
                                          </p:spTgt>
                                        </p:tgtEl>
                                      </p:cBhvr>
                                    </p:animEffect>
                                    <p:anim calcmode="lin" valueType="num">
                                      <p:cBhvr>
                                        <p:cTn id="52" dur="800" decel="100000" fill="hold"/>
                                        <p:tgtEl>
                                          <p:spTgt spid="3">
                                            <p:txEl>
                                              <p:pRg st="2" end="2"/>
                                            </p:txEl>
                                          </p:spTgt>
                                        </p:tgtEl>
                                        <p:attrNameLst>
                                          <p:attrName>style.rotation</p:attrName>
                                        </p:attrNameLst>
                                      </p:cBhvr>
                                      <p:tavLst>
                                        <p:tav tm="0">
                                          <p:val>
                                            <p:fltVal val="-90"/>
                                          </p:val>
                                        </p:tav>
                                        <p:tav tm="100000">
                                          <p:val>
                                            <p:fltVal val="0"/>
                                          </p:val>
                                        </p:tav>
                                      </p:tavLst>
                                    </p:anim>
                                    <p:anim calcmode="lin" valueType="num">
                                      <p:cBhvr>
                                        <p:cTn id="53" dur="800" decel="100000" fill="hold"/>
                                        <p:tgtEl>
                                          <p:spTgt spid="3">
                                            <p:txEl>
                                              <p:pRg st="2" end="2"/>
                                            </p:txEl>
                                          </p:spTgt>
                                        </p:tgtEl>
                                        <p:attrNameLst>
                                          <p:attrName>ppt_x</p:attrName>
                                        </p:attrNameLst>
                                      </p:cBhvr>
                                      <p:tavLst>
                                        <p:tav tm="0">
                                          <p:val>
                                            <p:strVal val="#ppt_x+0.4"/>
                                          </p:val>
                                        </p:tav>
                                        <p:tav tm="100000">
                                          <p:val>
                                            <p:strVal val="#ppt_x-0.05"/>
                                          </p:val>
                                        </p:tav>
                                      </p:tavLst>
                                    </p:anim>
                                    <p:anim calcmode="lin" valueType="num">
                                      <p:cBhvr>
                                        <p:cTn id="54" dur="800" decel="100000" fill="hold"/>
                                        <p:tgtEl>
                                          <p:spTgt spid="3">
                                            <p:txEl>
                                              <p:pRg st="2" end="2"/>
                                            </p:txEl>
                                          </p:spTgt>
                                        </p:tgtEl>
                                        <p:attrNameLst>
                                          <p:attrName>ppt_y</p:attrName>
                                        </p:attrNameLst>
                                      </p:cBhvr>
                                      <p:tavLst>
                                        <p:tav tm="0">
                                          <p:val>
                                            <p:strVal val="#ppt_y-0.4"/>
                                          </p:val>
                                        </p:tav>
                                        <p:tav tm="100000">
                                          <p:val>
                                            <p:strVal val="#ppt_y+0.1"/>
                                          </p:val>
                                        </p:tav>
                                      </p:tavLst>
                                    </p:anim>
                                    <p:anim calcmode="lin" valueType="num">
                                      <p:cBhvr>
                                        <p:cTn id="55" dur="200" accel="100000" fill="hold">
                                          <p:stCondLst>
                                            <p:cond delay="800"/>
                                          </p:stCondLst>
                                        </p:cTn>
                                        <p:tgtEl>
                                          <p:spTgt spid="3">
                                            <p:txEl>
                                              <p:pRg st="2" end="2"/>
                                            </p:txEl>
                                          </p:spTgt>
                                        </p:tgtEl>
                                        <p:attrNameLst>
                                          <p:attrName>ppt_x</p:attrName>
                                        </p:attrNameLst>
                                      </p:cBhvr>
                                      <p:tavLst>
                                        <p:tav tm="0">
                                          <p:val>
                                            <p:strVal val="#ppt_x-0.05"/>
                                          </p:val>
                                        </p:tav>
                                        <p:tav tm="100000">
                                          <p:val>
                                            <p:strVal val="#ppt_x"/>
                                          </p:val>
                                        </p:tav>
                                      </p:tavLst>
                                    </p:anim>
                                    <p:anim calcmode="lin" valueType="num">
                                      <p:cBhvr>
                                        <p:cTn id="56" dur="200" accel="100000" fill="hold">
                                          <p:stCondLst>
                                            <p:cond delay="800"/>
                                          </p:stCondLst>
                                        </p:cTn>
                                        <p:tgtEl>
                                          <p:spTgt spid="3">
                                            <p:txEl>
                                              <p:pRg st="2" end="2"/>
                                            </p:txEl>
                                          </p:spTgt>
                                        </p:tgtEl>
                                        <p:attrNameLst>
                                          <p:attrName>ppt_y</p:attrName>
                                        </p:attrNameLst>
                                      </p:cBhvr>
                                      <p:tavLst>
                                        <p:tav tm="0">
                                          <p:val>
                                            <p:strVal val="#ppt_y+0.1"/>
                                          </p:val>
                                        </p:tav>
                                        <p:tav tm="100000">
                                          <p:val>
                                            <p:strVal val="#ppt_y"/>
                                          </p:val>
                                        </p:tav>
                                      </p:tavLst>
                                    </p:anim>
                                  </p:childTnLst>
                                </p:cTn>
                              </p:par>
                            </p:childTnLst>
                          </p:cTn>
                        </p:par>
                        <p:par>
                          <p:cTn id="57" fill="hold">
                            <p:stCondLst>
                              <p:cond delay="3000"/>
                            </p:stCondLst>
                            <p:childTnLst>
                              <p:par>
                                <p:cTn id="58" presetID="42"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6">
                                            <p:bg/>
                                          </p:spTgt>
                                        </p:tgtEl>
                                        <p:attrNameLst>
                                          <p:attrName>style.visibility</p:attrName>
                                        </p:attrNameLst>
                                      </p:cBhvr>
                                      <p:to>
                                        <p:strVal val="visible"/>
                                      </p:to>
                                    </p:set>
                                    <p:anim calcmode="lin" valueType="num">
                                      <p:cBhvr additive="base">
                                        <p:cTn id="67" dur="500"/>
                                        <p:tgtEl>
                                          <p:spTgt spid="6">
                                            <p:bg/>
                                          </p:spTgt>
                                        </p:tgtEl>
                                        <p:attrNameLst>
                                          <p:attrName>ppt_y</p:attrName>
                                        </p:attrNameLst>
                                      </p:cBhvr>
                                      <p:tavLst>
                                        <p:tav tm="0">
                                          <p:val>
                                            <p:strVal val="#ppt_y+#ppt_h*1.125000"/>
                                          </p:val>
                                        </p:tav>
                                        <p:tav tm="100000">
                                          <p:val>
                                            <p:strVal val="#ppt_y"/>
                                          </p:val>
                                        </p:tav>
                                      </p:tavLst>
                                    </p:anim>
                                    <p:animEffect transition="in" filter="wipe(up)">
                                      <p:cBhvr>
                                        <p:cTn id="68" dur="500"/>
                                        <p:tgtEl>
                                          <p:spTgt spid="6">
                                            <p:bg/>
                                          </p:spTgt>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6">
                                            <p:txEl>
                                              <p:pRg st="0" end="0"/>
                                            </p:txEl>
                                          </p:spTgt>
                                        </p:tgtEl>
                                        <p:attrNameLst>
                                          <p:attrName>style.visibility</p:attrName>
                                        </p:attrNameLst>
                                      </p:cBhvr>
                                      <p:to>
                                        <p:strVal val="visible"/>
                                      </p:to>
                                    </p:set>
                                    <p:anim calcmode="lin" valueType="num">
                                      <p:cBhvr additive="base">
                                        <p:cTn id="71"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7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6" grpId="0" uiExpand="1" build="allAtOnce"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09" y="477672"/>
            <a:ext cx="10058400" cy="5657850"/>
          </a:xfrm>
          <a:prstGeom prst="rect">
            <a:avLst/>
          </a:prstGeom>
        </p:spPr>
      </p:pic>
    </p:spTree>
    <p:extLst>
      <p:ext uri="{BB962C8B-B14F-4D97-AF65-F5344CB8AC3E}">
        <p14:creationId xmlns:p14="http://schemas.microsoft.com/office/powerpoint/2010/main" val="111004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29" y="627796"/>
            <a:ext cx="10058400" cy="5657850"/>
          </a:xfrm>
          <a:prstGeom prst="rect">
            <a:avLst/>
          </a:prstGeom>
        </p:spPr>
      </p:pic>
    </p:spTree>
    <p:extLst>
      <p:ext uri="{BB962C8B-B14F-4D97-AF65-F5344CB8AC3E}">
        <p14:creationId xmlns:p14="http://schemas.microsoft.com/office/powerpoint/2010/main" val="34629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53" y="641445"/>
            <a:ext cx="10058400" cy="5657850"/>
          </a:xfrm>
          <a:prstGeom prst="rect">
            <a:avLst/>
          </a:prstGeom>
        </p:spPr>
      </p:pic>
    </p:spTree>
    <p:extLst>
      <p:ext uri="{BB962C8B-B14F-4D97-AF65-F5344CB8AC3E}">
        <p14:creationId xmlns:p14="http://schemas.microsoft.com/office/powerpoint/2010/main" val="25295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17" y="504967"/>
            <a:ext cx="10058400" cy="5657850"/>
          </a:xfrm>
          <a:prstGeom prst="rect">
            <a:avLst/>
          </a:prstGeom>
        </p:spPr>
      </p:pic>
    </p:spTree>
    <p:extLst>
      <p:ext uri="{BB962C8B-B14F-4D97-AF65-F5344CB8AC3E}">
        <p14:creationId xmlns:p14="http://schemas.microsoft.com/office/powerpoint/2010/main" val="206071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77E4635-DF79-697B-BC41-6EC2B6FBBA63}"/>
              </a:ext>
            </a:extLst>
          </p:cNvPr>
          <p:cNvGrpSpPr/>
          <p:nvPr/>
        </p:nvGrpSpPr>
        <p:grpSpPr>
          <a:xfrm>
            <a:off x="839948" y="3804798"/>
            <a:ext cx="4655975" cy="1866122"/>
            <a:chOff x="1129004" y="1630765"/>
            <a:chExt cx="4655975" cy="1866122"/>
          </a:xfrm>
        </p:grpSpPr>
        <p:sp>
          <p:nvSpPr>
            <p:cNvPr id="5" name="Rectangle 4">
              <a:extLst>
                <a:ext uri="{FF2B5EF4-FFF2-40B4-BE49-F238E27FC236}">
                  <a16:creationId xmlns:a16="http://schemas.microsoft.com/office/drawing/2014/main" id="{1249937D-F32C-3F99-08B8-60758F14D84C}"/>
                </a:ext>
              </a:extLst>
            </p:cNvPr>
            <p:cNvSpPr/>
            <p:nvPr/>
          </p:nvSpPr>
          <p:spPr>
            <a:xfrm>
              <a:off x="1129004" y="2019560"/>
              <a:ext cx="4292082" cy="1477327"/>
            </a:xfrm>
            <a:prstGeom prst="rect">
              <a:avLst/>
            </a:prstGeom>
            <a:noFill/>
            <a:ln w="76200">
              <a:solidFill>
                <a:schemeClr val="tx1">
                  <a:lumMod val="95000"/>
                </a:schemeClr>
              </a:solidFill>
            </a:ln>
            <a:effectLst>
              <a:glow rad="101600">
                <a:schemeClr val="tx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0D725F8-4B5C-6177-55D7-64FFA27B2B39}"/>
                </a:ext>
              </a:extLst>
            </p:cNvPr>
            <p:cNvSpPr txBox="1"/>
            <p:nvPr/>
          </p:nvSpPr>
          <p:spPr>
            <a:xfrm>
              <a:off x="1418253" y="1630765"/>
              <a:ext cx="4366726" cy="1477328"/>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IN" sz="1800" dirty="0">
                  <a:solidFill>
                    <a:srgbClr val="191919"/>
                  </a:solidFill>
                  <a:effectLst/>
                  <a:latin typeface="Cambria" panose="02040503050406030204" pitchFamily="18" charset="0"/>
                  <a:ea typeface="EB Garamond" panose="020B0604020202020204" pitchFamily="2" charset="0"/>
                  <a:cs typeface="EB Garamond" panose="020B0604020202020204" pitchFamily="2" charset="0"/>
                </a:rPr>
                <a:t>Water pumping in the huge area by any person can be a difficult function. So in future</a:t>
              </a:r>
              <a:r>
                <a:rPr lang="en-IN" sz="1800" b="1" dirty="0">
                  <a:solidFill>
                    <a:srgbClr val="191919"/>
                  </a:solidFill>
                  <a:effectLst/>
                  <a:latin typeface="Cambria" panose="02040503050406030204" pitchFamily="18" charset="0"/>
                  <a:ea typeface="EB Garamond" panose="020B0604020202020204" pitchFamily="2" charset="0"/>
                  <a:cs typeface="EB Garamond" panose="020B0604020202020204" pitchFamily="2" charset="0"/>
                </a:rPr>
                <a:t> </a:t>
              </a:r>
              <a:r>
                <a:rPr lang="en-IN" sz="1800" dirty="0">
                  <a:solidFill>
                    <a:srgbClr val="191919"/>
                  </a:solidFill>
                  <a:effectLst/>
                  <a:latin typeface="Cambria" panose="02040503050406030204" pitchFamily="18" charset="0"/>
                  <a:ea typeface="EB Garamond" panose="020B0604020202020204" pitchFamily="2" charset="0"/>
                  <a:cs typeface="EB Garamond" panose="020B0604020202020204" pitchFamily="2" charset="0"/>
                </a:rPr>
                <a:t>this can be effective in the purpose of agriculture.</a:t>
              </a:r>
              <a:endParaRPr lang="en-IN" sz="1800" dirty="0">
                <a:effectLst/>
                <a:latin typeface="Calibri" panose="020F0502020204030204" pitchFamily="34" charset="0"/>
                <a:ea typeface="Calibri" panose="020F0502020204030204" pitchFamily="34" charset="0"/>
              </a:endParaRPr>
            </a:p>
            <a:p>
              <a:endParaRPr lang="en-IN" dirty="0"/>
            </a:p>
          </p:txBody>
        </p:sp>
      </p:grpSp>
      <p:sp>
        <p:nvSpPr>
          <p:cNvPr id="4" name="Title 1">
            <a:extLst>
              <a:ext uri="{FF2B5EF4-FFF2-40B4-BE49-F238E27FC236}">
                <a16:creationId xmlns:a16="http://schemas.microsoft.com/office/drawing/2014/main" id="{C385F03F-C09B-00D3-25ED-89FCA4E5B01A}"/>
              </a:ext>
            </a:extLst>
          </p:cNvPr>
          <p:cNvSpPr txBox="1">
            <a:spLocks/>
          </p:cNvSpPr>
          <p:nvPr/>
        </p:nvSpPr>
        <p:spPr>
          <a:xfrm>
            <a:off x="5132030" y="250968"/>
            <a:ext cx="3197322" cy="105206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5400" b="1" cap="none" dirty="0">
                <a:ln w="10160">
                  <a:solidFill>
                    <a:schemeClr val="tx2">
                      <a:lumMod val="20000"/>
                      <a:lumOff val="80000"/>
                    </a:schemeClr>
                  </a:solidFill>
                  <a:prstDash val="solid"/>
                </a:ln>
                <a:solidFill>
                  <a:schemeClr val="bg2">
                    <a:lumMod val="50000"/>
                  </a:schemeClr>
                </a:solidFill>
                <a:effectLst>
                  <a:glow rad="63500">
                    <a:schemeClr val="accent5">
                      <a:satMod val="175000"/>
                      <a:alpha val="40000"/>
                    </a:schemeClr>
                  </a:glow>
                  <a:outerShdw blurRad="50800" dist="38100" algn="l" rotWithShape="0">
                    <a:prstClr val="black">
                      <a:alpha val="40000"/>
                    </a:prstClr>
                  </a:outerShdw>
                </a:effectLst>
              </a:rPr>
              <a:t>Scope</a:t>
            </a:r>
            <a:endParaRPr lang="en-IN" sz="5400" b="1" cap="none" dirty="0">
              <a:ln w="10160">
                <a:solidFill>
                  <a:schemeClr val="tx2">
                    <a:lumMod val="20000"/>
                    <a:lumOff val="80000"/>
                  </a:schemeClr>
                </a:solidFill>
                <a:prstDash val="solid"/>
              </a:ln>
              <a:solidFill>
                <a:schemeClr val="bg2">
                  <a:lumMod val="50000"/>
                </a:schemeClr>
              </a:solidFill>
              <a:effectLst>
                <a:glow rad="63500">
                  <a:schemeClr val="accent5">
                    <a:satMod val="175000"/>
                    <a:alpha val="40000"/>
                  </a:schemeClr>
                </a:glow>
                <a:outerShdw blurRad="50800" dist="38100" algn="l" rotWithShape="0">
                  <a:prstClr val="black">
                    <a:alpha val="40000"/>
                  </a:prstClr>
                </a:outerShdw>
              </a:effectLst>
            </a:endParaRPr>
          </a:p>
        </p:txBody>
      </p:sp>
      <p:pic>
        <p:nvPicPr>
          <p:cNvPr id="7" name="Picture 6">
            <a:extLst>
              <a:ext uri="{FF2B5EF4-FFF2-40B4-BE49-F238E27FC236}">
                <a16:creationId xmlns:a16="http://schemas.microsoft.com/office/drawing/2014/main" id="{40F69D9D-424B-5244-776C-6B8933C7D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11" y="1254967"/>
            <a:ext cx="4005555" cy="2174033"/>
          </a:xfrm>
          <a:prstGeom prst="rect">
            <a:avLst/>
          </a:prstGeom>
          <a:ln>
            <a:noFill/>
          </a:ln>
          <a:effectLst>
            <a:softEdge rad="112500"/>
          </a:effectLst>
        </p:spPr>
      </p:pic>
      <p:grpSp>
        <p:nvGrpSpPr>
          <p:cNvPr id="9" name="Group 8">
            <a:extLst>
              <a:ext uri="{FF2B5EF4-FFF2-40B4-BE49-F238E27FC236}">
                <a16:creationId xmlns:a16="http://schemas.microsoft.com/office/drawing/2014/main" id="{4EA47A3A-DE4A-24E2-A591-5EBFF9D5FEEC}"/>
              </a:ext>
            </a:extLst>
          </p:cNvPr>
          <p:cNvGrpSpPr/>
          <p:nvPr/>
        </p:nvGrpSpPr>
        <p:grpSpPr>
          <a:xfrm>
            <a:off x="6792878" y="3764917"/>
            <a:ext cx="4714472" cy="1906003"/>
            <a:chOff x="5458620" y="446835"/>
            <a:chExt cx="4714472" cy="1906003"/>
          </a:xfrm>
        </p:grpSpPr>
        <p:sp>
          <p:nvSpPr>
            <p:cNvPr id="10" name="Rectangle 9">
              <a:extLst>
                <a:ext uri="{FF2B5EF4-FFF2-40B4-BE49-F238E27FC236}">
                  <a16:creationId xmlns:a16="http://schemas.microsoft.com/office/drawing/2014/main" id="{D6BF2859-621E-B5BB-2F5D-1599F0AA6835}"/>
                </a:ext>
              </a:extLst>
            </p:cNvPr>
            <p:cNvSpPr/>
            <p:nvPr/>
          </p:nvSpPr>
          <p:spPr>
            <a:xfrm>
              <a:off x="5458620" y="875511"/>
              <a:ext cx="4292082" cy="1477327"/>
            </a:xfrm>
            <a:prstGeom prst="rect">
              <a:avLst/>
            </a:prstGeom>
            <a:noFill/>
            <a:ln w="76200">
              <a:solidFill>
                <a:schemeClr val="tx1">
                  <a:lumMod val="95000"/>
                </a:schemeClr>
              </a:solidFill>
            </a:ln>
            <a:effectLst>
              <a:glow rad="101600">
                <a:schemeClr val="tx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104B093-ED78-EED5-2DD1-63612421F770}"/>
                </a:ext>
              </a:extLst>
            </p:cNvPr>
            <p:cNvSpPr txBox="1"/>
            <p:nvPr/>
          </p:nvSpPr>
          <p:spPr>
            <a:xfrm>
              <a:off x="5806366" y="446835"/>
              <a:ext cx="4366726" cy="155920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lvl="0" algn="just">
                <a:lnSpc>
                  <a:spcPct val="107000"/>
                </a:lnSpc>
                <a:spcAft>
                  <a:spcPts val="800"/>
                </a:spcAft>
              </a:pPr>
              <a:r>
                <a:rPr lang="en-IN" sz="1800" dirty="0">
                  <a:solidFill>
                    <a:srgbClr val="191919"/>
                  </a:solidFill>
                  <a:effectLst/>
                  <a:latin typeface="Cambria" panose="02040503050406030204" pitchFamily="18" charset="0"/>
                  <a:ea typeface="EB Garamond" panose="00000500000000000000" pitchFamily="2" charset="0"/>
                  <a:cs typeface="EB Garamond" panose="00000500000000000000" pitchFamily="2" charset="0"/>
                </a:rPr>
                <a:t>The primary function of our project is to have a landscape irrigation system which ensures that water is spread regularly, timely and evenly throughout any given landscape.</a:t>
              </a:r>
              <a:endParaRPr lang="en-IN" sz="1800" dirty="0">
                <a:effectLst/>
                <a:latin typeface="Calibri" panose="020F0502020204030204" pitchFamily="34" charset="0"/>
                <a:ea typeface="Calibri" panose="020F0502020204030204" pitchFamily="34" charset="0"/>
              </a:endParaRPr>
            </a:p>
          </p:txBody>
        </p:sp>
      </p:grpSp>
      <p:pic>
        <p:nvPicPr>
          <p:cNvPr id="13" name="Picture 12">
            <a:extLst>
              <a:ext uri="{FF2B5EF4-FFF2-40B4-BE49-F238E27FC236}">
                <a16:creationId xmlns:a16="http://schemas.microsoft.com/office/drawing/2014/main" id="{144A08BD-C2D9-EDD4-06D1-4CBF237E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405" y="1346954"/>
            <a:ext cx="4005555" cy="2138697"/>
          </a:xfrm>
          <a:prstGeom prst="rect">
            <a:avLst/>
          </a:prstGeom>
          <a:ln>
            <a:noFill/>
          </a:ln>
          <a:effectLst>
            <a:softEdge rad="112500"/>
          </a:effectLst>
        </p:spPr>
      </p:pic>
    </p:spTree>
    <p:extLst>
      <p:ext uri="{BB962C8B-B14F-4D97-AF65-F5344CB8AC3E}">
        <p14:creationId xmlns:p14="http://schemas.microsoft.com/office/powerpoint/2010/main" val="14074914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par>
                                <p:cTn id="13" presetID="21"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2"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2)">
                                      <p:cBhvr>
                                        <p:cTn id="20" dur="2000"/>
                                        <p:tgtEl>
                                          <p:spTgt spid="9"/>
                                        </p:tgtEl>
                                      </p:cBhvr>
                                    </p:animEffect>
                                  </p:childTnLst>
                                </p:cTn>
                              </p:par>
                              <p:par>
                                <p:cTn id="21" presetID="21"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heel(2)">
                                      <p:cBhvr>
                                        <p:cTn id="2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83DE4F-769A-AF46-9545-B342E1299C1D}"/>
              </a:ext>
            </a:extLst>
          </p:cNvPr>
          <p:cNvSpPr txBox="1">
            <a:spLocks/>
          </p:cNvSpPr>
          <p:nvPr/>
        </p:nvSpPr>
        <p:spPr>
          <a:xfrm>
            <a:off x="5132030" y="250968"/>
            <a:ext cx="3197322" cy="105206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5400" b="1" cap="none" dirty="0">
                <a:ln w="10160">
                  <a:solidFill>
                    <a:schemeClr val="tx2">
                      <a:lumMod val="20000"/>
                      <a:lumOff val="80000"/>
                    </a:schemeClr>
                  </a:solidFill>
                  <a:prstDash val="solid"/>
                </a:ln>
                <a:solidFill>
                  <a:schemeClr val="bg2">
                    <a:lumMod val="50000"/>
                  </a:schemeClr>
                </a:solidFill>
                <a:effectLst>
                  <a:glow rad="63500">
                    <a:schemeClr val="accent5">
                      <a:satMod val="175000"/>
                      <a:alpha val="40000"/>
                    </a:schemeClr>
                  </a:glow>
                  <a:outerShdw blurRad="50800" dist="38100" algn="l" rotWithShape="0">
                    <a:prstClr val="black">
                      <a:alpha val="40000"/>
                    </a:prstClr>
                  </a:outerShdw>
                </a:effectLst>
              </a:rPr>
              <a:t>Scope</a:t>
            </a:r>
            <a:endParaRPr lang="en-IN" sz="5400" b="1" cap="none" dirty="0">
              <a:ln w="10160">
                <a:solidFill>
                  <a:schemeClr val="tx2">
                    <a:lumMod val="20000"/>
                    <a:lumOff val="80000"/>
                  </a:schemeClr>
                </a:solidFill>
                <a:prstDash val="solid"/>
              </a:ln>
              <a:solidFill>
                <a:schemeClr val="bg2">
                  <a:lumMod val="50000"/>
                </a:schemeClr>
              </a:solidFill>
              <a:effectLst>
                <a:glow rad="63500">
                  <a:schemeClr val="accent5">
                    <a:satMod val="175000"/>
                    <a:alpha val="40000"/>
                  </a:schemeClr>
                </a:glow>
                <a:outerShdw blurRad="50800" dist="38100" algn="l" rotWithShape="0">
                  <a:prstClr val="black">
                    <a:alpha val="40000"/>
                  </a:prstClr>
                </a:outerShdw>
              </a:effectLst>
            </a:endParaRPr>
          </a:p>
        </p:txBody>
      </p:sp>
      <p:grpSp>
        <p:nvGrpSpPr>
          <p:cNvPr id="4" name="Group 3">
            <a:extLst>
              <a:ext uri="{FF2B5EF4-FFF2-40B4-BE49-F238E27FC236}">
                <a16:creationId xmlns:a16="http://schemas.microsoft.com/office/drawing/2014/main" id="{EFA86D39-EF0D-78A4-E1CF-FD0D32673100}"/>
              </a:ext>
            </a:extLst>
          </p:cNvPr>
          <p:cNvGrpSpPr/>
          <p:nvPr/>
        </p:nvGrpSpPr>
        <p:grpSpPr>
          <a:xfrm>
            <a:off x="843303" y="3749748"/>
            <a:ext cx="4609322" cy="1680113"/>
            <a:chOff x="1129004" y="1602773"/>
            <a:chExt cx="4609322" cy="1481438"/>
          </a:xfrm>
        </p:grpSpPr>
        <p:sp>
          <p:nvSpPr>
            <p:cNvPr id="5" name="Rectangle 4">
              <a:extLst>
                <a:ext uri="{FF2B5EF4-FFF2-40B4-BE49-F238E27FC236}">
                  <a16:creationId xmlns:a16="http://schemas.microsoft.com/office/drawing/2014/main" id="{FB9E086B-60FD-731C-9771-CCCF5609E2F6}"/>
                </a:ext>
              </a:extLst>
            </p:cNvPr>
            <p:cNvSpPr/>
            <p:nvPr/>
          </p:nvSpPr>
          <p:spPr>
            <a:xfrm>
              <a:off x="1129004" y="2019561"/>
              <a:ext cx="4292082" cy="1064650"/>
            </a:xfrm>
            <a:prstGeom prst="rect">
              <a:avLst/>
            </a:prstGeom>
            <a:noFill/>
            <a:ln w="76200">
              <a:solidFill>
                <a:schemeClr val="tx1">
                  <a:lumMod val="95000"/>
                </a:schemeClr>
              </a:solidFill>
            </a:ln>
            <a:effectLst>
              <a:glow rad="101600">
                <a:schemeClr val="tx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0BE8F7F-3F39-987F-5B33-EC4EB9084A0F}"/>
                </a:ext>
              </a:extLst>
            </p:cNvPr>
            <p:cNvSpPr txBox="1"/>
            <p:nvPr/>
          </p:nvSpPr>
          <p:spPr>
            <a:xfrm>
              <a:off x="1371600" y="1602773"/>
              <a:ext cx="4366726" cy="1064650"/>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lvl="0" algn="just">
                <a:lnSpc>
                  <a:spcPct val="107000"/>
                </a:lnSpc>
                <a:spcAft>
                  <a:spcPts val="800"/>
                </a:spcAft>
              </a:pPr>
              <a:r>
                <a:rPr lang="en-IN" sz="1800" dirty="0">
                  <a:solidFill>
                    <a:srgbClr val="191919"/>
                  </a:solidFill>
                  <a:effectLst/>
                  <a:latin typeface="Cambria" panose="02040503050406030204" pitchFamily="18" charset="0"/>
                  <a:ea typeface="EB Garamond" panose="00000500000000000000" pitchFamily="2" charset="0"/>
                  <a:cs typeface="EB Garamond" panose="00000500000000000000" pitchFamily="2" charset="0"/>
                </a:rPr>
                <a:t>It is being made in very low cost. So that can be effective for farmers</a:t>
              </a:r>
              <a:endParaRPr lang="en-IN" sz="1800" dirty="0">
                <a:effectLst/>
                <a:latin typeface="Calibri" panose="020F0502020204030204" pitchFamily="34" charset="0"/>
                <a:ea typeface="Calibri" panose="020F0502020204030204" pitchFamily="34" charset="0"/>
              </a:endParaRPr>
            </a:p>
            <a:p>
              <a:endParaRPr lang="en-IN" dirty="0"/>
            </a:p>
          </p:txBody>
        </p:sp>
      </p:grpSp>
      <p:pic>
        <p:nvPicPr>
          <p:cNvPr id="8" name="Picture 7">
            <a:extLst>
              <a:ext uri="{FF2B5EF4-FFF2-40B4-BE49-F238E27FC236}">
                <a16:creationId xmlns:a16="http://schemas.microsoft.com/office/drawing/2014/main" id="{E05290D6-3C71-4D4C-3571-9A34AEEC7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544" y="1303028"/>
            <a:ext cx="4130840" cy="2234717"/>
          </a:xfrm>
          <a:prstGeom prst="rect">
            <a:avLst/>
          </a:prstGeom>
          <a:ln>
            <a:noFill/>
          </a:ln>
          <a:effectLst>
            <a:softEdge rad="112500"/>
          </a:effectLst>
        </p:spPr>
      </p:pic>
      <p:grpSp>
        <p:nvGrpSpPr>
          <p:cNvPr id="11" name="Group 10">
            <a:extLst>
              <a:ext uri="{FF2B5EF4-FFF2-40B4-BE49-F238E27FC236}">
                <a16:creationId xmlns:a16="http://schemas.microsoft.com/office/drawing/2014/main" id="{5686F9B2-FC8E-DD54-BD6D-5AECBE5A7CC1}"/>
              </a:ext>
            </a:extLst>
          </p:cNvPr>
          <p:cNvGrpSpPr/>
          <p:nvPr/>
        </p:nvGrpSpPr>
        <p:grpSpPr>
          <a:xfrm>
            <a:off x="6496779" y="3749748"/>
            <a:ext cx="4609322" cy="1680113"/>
            <a:chOff x="1129004" y="1602773"/>
            <a:chExt cx="4609322" cy="1481438"/>
          </a:xfrm>
        </p:grpSpPr>
        <p:sp>
          <p:nvSpPr>
            <p:cNvPr id="12" name="Rectangle 11">
              <a:extLst>
                <a:ext uri="{FF2B5EF4-FFF2-40B4-BE49-F238E27FC236}">
                  <a16:creationId xmlns:a16="http://schemas.microsoft.com/office/drawing/2014/main" id="{56FA6B60-6CE8-7B22-58C7-2E8B4F965178}"/>
                </a:ext>
              </a:extLst>
            </p:cNvPr>
            <p:cNvSpPr/>
            <p:nvPr/>
          </p:nvSpPr>
          <p:spPr>
            <a:xfrm>
              <a:off x="1129004" y="2019561"/>
              <a:ext cx="4292082" cy="1064650"/>
            </a:xfrm>
            <a:prstGeom prst="rect">
              <a:avLst/>
            </a:prstGeom>
            <a:noFill/>
            <a:ln w="76200">
              <a:solidFill>
                <a:schemeClr val="tx1">
                  <a:lumMod val="95000"/>
                </a:schemeClr>
              </a:solidFill>
            </a:ln>
            <a:effectLst>
              <a:glow rad="101600">
                <a:schemeClr val="tx1">
                  <a:lumMod val="95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FEE0227-8D44-AD95-E2F9-11B198A36FC3}"/>
                </a:ext>
              </a:extLst>
            </p:cNvPr>
            <p:cNvSpPr txBox="1"/>
            <p:nvPr/>
          </p:nvSpPr>
          <p:spPr>
            <a:xfrm>
              <a:off x="1371600" y="1602773"/>
              <a:ext cx="4366726" cy="944239"/>
            </a:xfrm>
            <a:prstGeom prst="rect">
              <a:avLst/>
            </a:prstGeom>
            <a:solidFill>
              <a:srgbClr val="92D050"/>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lvl="0" algn="just">
                <a:lnSpc>
                  <a:spcPct val="107000"/>
                </a:lnSpc>
                <a:spcAft>
                  <a:spcPts val="800"/>
                </a:spcAft>
              </a:pPr>
              <a:r>
                <a:rPr lang="en-IN" sz="1800" dirty="0">
                  <a:solidFill>
                    <a:srgbClr val="191919"/>
                  </a:solidFill>
                  <a:effectLst/>
                  <a:latin typeface="Cambria" panose="02040503050406030204" pitchFamily="18" charset="0"/>
                  <a:ea typeface="EB Garamond" panose="00000500000000000000" pitchFamily="2" charset="0"/>
                  <a:cs typeface="EB Garamond" panose="00000500000000000000" pitchFamily="2" charset="0"/>
                </a:rPr>
                <a:t>In the case of gardener, this system is very useful.</a:t>
              </a:r>
            </a:p>
            <a:p>
              <a:pPr marL="342900" lvl="0" indent="-342900" algn="just">
                <a:lnSpc>
                  <a:spcPct val="107000"/>
                </a:lnSpc>
                <a:spcAft>
                  <a:spcPts val="800"/>
                </a:spcAft>
                <a:buFont typeface="+mj-lt"/>
                <a:buAutoNum type="arabicPeriod"/>
              </a:pPr>
              <a:endParaRPr lang="en-IN" sz="1800" dirty="0">
                <a:effectLst/>
                <a:latin typeface="Calibri" panose="020F0502020204030204" pitchFamily="34" charset="0"/>
                <a:ea typeface="Calibri" panose="020F0502020204030204" pitchFamily="34" charset="0"/>
              </a:endParaRPr>
            </a:p>
          </p:txBody>
        </p:sp>
      </p:grpSp>
      <p:pic>
        <p:nvPicPr>
          <p:cNvPr id="15" name="Picture 14">
            <a:extLst>
              <a:ext uri="{FF2B5EF4-FFF2-40B4-BE49-F238E27FC236}">
                <a16:creationId xmlns:a16="http://schemas.microsoft.com/office/drawing/2014/main" id="{802D54F8-B019-5E8F-7699-56A3832B0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838" y="1357005"/>
            <a:ext cx="4292082" cy="2071995"/>
          </a:xfrm>
          <a:prstGeom prst="rect">
            <a:avLst/>
          </a:prstGeom>
          <a:ln>
            <a:noFill/>
          </a:ln>
          <a:effectLst>
            <a:softEdge rad="112500"/>
          </a:effectLst>
        </p:spPr>
      </p:pic>
    </p:spTree>
    <p:extLst>
      <p:ext uri="{BB962C8B-B14F-4D97-AF65-F5344CB8AC3E}">
        <p14:creationId xmlns:p14="http://schemas.microsoft.com/office/powerpoint/2010/main" val="4134583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828" y="188640"/>
            <a:ext cx="3168352" cy="720080"/>
          </a:xfr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l="50000" t="50000" r="50000" b="50000"/>
            </a:path>
            <a:tileRect/>
          </a:gradFill>
        </p:spPr>
        <p:txBody>
          <a:bodyPr>
            <a:normAutofit/>
          </a:bodyPr>
          <a:lstStyle/>
          <a:p>
            <a:r>
              <a:rPr lang="en-US" dirty="0">
                <a:solidFill>
                  <a:schemeClr val="bg1"/>
                </a:solidFill>
                <a:effectLst>
                  <a:outerShdw blurRad="38100" dist="38100" dir="2700000" algn="tl">
                    <a:srgbClr val="000000">
                      <a:alpha val="43137"/>
                    </a:srgbClr>
                  </a:outerShdw>
                </a:effectLst>
                <a:latin typeface="Arial Black" pitchFamily="34" charset="0"/>
              </a:rPr>
              <a:t>Abstract</a:t>
            </a:r>
            <a:endParaRPr lang="en-IN" dirty="0">
              <a:solidFill>
                <a:schemeClr val="bg1"/>
              </a:solidFill>
              <a:effectLst>
                <a:outerShdw blurRad="38100" dist="38100" dir="2700000" algn="tl">
                  <a:srgbClr val="000000">
                    <a:alpha val="43137"/>
                  </a:srgbClr>
                </a:outerShdw>
              </a:effectLst>
              <a:latin typeface="Arial Black" pitchFamily="34" charset="0"/>
            </a:endParaRPr>
          </a:p>
        </p:txBody>
      </p:sp>
      <p:sp>
        <p:nvSpPr>
          <p:cNvPr id="3" name="Content Placeholder 2"/>
          <p:cNvSpPr>
            <a:spLocks noGrp="1"/>
          </p:cNvSpPr>
          <p:nvPr>
            <p:ph idx="1"/>
          </p:nvPr>
        </p:nvSpPr>
        <p:spPr>
          <a:xfrm>
            <a:off x="2017204" y="1124744"/>
            <a:ext cx="8229600" cy="2376264"/>
          </a:xfr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effectLst>
            <a:outerShdw blurRad="50800" dist="38100" dir="18900000" algn="bl" rotWithShape="0">
              <a:prstClr val="black">
                <a:alpha val="40000"/>
              </a:prstClr>
            </a:outerShdw>
          </a:effectLst>
        </p:spPr>
        <p:txBody>
          <a:bodyPr>
            <a:normAutofit fontScale="92500"/>
          </a:bodyPr>
          <a:lstStyle/>
          <a:p>
            <a:r>
              <a:rPr lang="en-US" sz="1800" dirty="0">
                <a:ln w="3175">
                  <a:noFill/>
                </a:ln>
                <a:solidFill>
                  <a:schemeClr val="bg1"/>
                </a:solidFill>
                <a:effectLst>
                  <a:outerShdw blurRad="38100" dist="38100" dir="2700000" algn="tl">
                    <a:srgbClr val="000000">
                      <a:alpha val="43137"/>
                    </a:srgbClr>
                  </a:outerShdw>
                </a:effectLst>
                <a:latin typeface="Bodoni MT" pitchFamily="18" charset="0"/>
              </a:rPr>
              <a:t>Smart Farming and auto-pumping Monitoring System whose main </a:t>
            </a:r>
            <a:r>
              <a:rPr lang="en-US" sz="1800" dirty="0" err="1">
                <a:ln w="3175">
                  <a:noFill/>
                </a:ln>
                <a:solidFill>
                  <a:schemeClr val="bg1"/>
                </a:solidFill>
                <a:effectLst>
                  <a:outerShdw blurRad="38100" dist="38100" dir="2700000" algn="tl">
                    <a:srgbClr val="000000">
                      <a:alpha val="43137"/>
                    </a:srgbClr>
                  </a:outerShdw>
                </a:effectLst>
                <a:latin typeface="Bodoni MT" pitchFamily="18" charset="0"/>
              </a:rPr>
              <a:t>moto</a:t>
            </a:r>
            <a:r>
              <a:rPr lang="en-US" sz="1800" dirty="0">
                <a:ln w="3175">
                  <a:noFill/>
                </a:ln>
                <a:solidFill>
                  <a:schemeClr val="bg1"/>
                </a:solidFill>
                <a:effectLst>
                  <a:outerShdw blurRad="38100" dist="38100" dir="2700000" algn="tl">
                    <a:srgbClr val="000000">
                      <a:alpha val="43137"/>
                    </a:srgbClr>
                  </a:outerShdw>
                </a:effectLst>
                <a:latin typeface="Bodoni MT" pitchFamily="18" charset="0"/>
              </a:rPr>
              <a:t> is to reduce the overhead of  monitoring a farm every day. A farmer has to check the moisture of the soil and has to pump water himself. After checking the soil, the recognition of the perfect moisture for the farming and </a:t>
            </a:r>
            <a:r>
              <a:rPr lang="en-US" sz="1800" dirty="0" err="1">
                <a:ln w="3175">
                  <a:noFill/>
                </a:ln>
                <a:solidFill>
                  <a:schemeClr val="bg1"/>
                </a:solidFill>
                <a:effectLst>
                  <a:outerShdw blurRad="38100" dist="38100" dir="2700000" algn="tl">
                    <a:srgbClr val="000000">
                      <a:alpha val="43137"/>
                    </a:srgbClr>
                  </a:outerShdw>
                </a:effectLst>
                <a:latin typeface="Bodoni MT" pitchFamily="18" charset="0"/>
              </a:rPr>
              <a:t>pumpimg</a:t>
            </a:r>
            <a:r>
              <a:rPr lang="en-US" sz="1800" dirty="0">
                <a:ln w="3175">
                  <a:noFill/>
                </a:ln>
                <a:solidFill>
                  <a:schemeClr val="bg1"/>
                </a:solidFill>
                <a:effectLst>
                  <a:outerShdw blurRad="38100" dist="38100" dir="2700000" algn="tl">
                    <a:srgbClr val="000000">
                      <a:alpha val="43137"/>
                    </a:srgbClr>
                  </a:outerShdw>
                </a:effectLst>
                <a:latin typeface="Bodoni MT" pitchFamily="18" charset="0"/>
              </a:rPr>
              <a:t> water, can be difficult for him/her. So we are creating small project to check the moisture and auto pump water to the soil through the motor whenever there is low moisture in it. And lastly keeping a track of the pumping of water and the soil moisture for further betterment.</a:t>
            </a:r>
            <a:endParaRPr lang="en-IN" sz="1800" dirty="0">
              <a:ln w="3175">
                <a:noFill/>
              </a:ln>
              <a:solidFill>
                <a:schemeClr val="bg1"/>
              </a:solidFill>
              <a:effectLst>
                <a:outerShdw blurRad="38100" dist="38100" dir="2700000" algn="tl">
                  <a:srgbClr val="000000">
                    <a:alpha val="43137"/>
                  </a:srgbClr>
                </a:outerShdw>
              </a:effectLst>
              <a:latin typeface="Bodoni MT" pitchFamily="18" charset="0"/>
            </a:endParaRPr>
          </a:p>
        </p:txBody>
      </p:sp>
      <p:sp>
        <p:nvSpPr>
          <p:cNvPr id="5" name="Content Placeholder 2"/>
          <p:cNvSpPr txBox="1">
            <a:spLocks/>
          </p:cNvSpPr>
          <p:nvPr/>
        </p:nvSpPr>
        <p:spPr>
          <a:xfrm>
            <a:off x="3395700" y="4595014"/>
            <a:ext cx="5472608" cy="1944216"/>
          </a:xfrm>
          <a:prstGeom prst="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effectLst>
            <a:outerShdw blurRad="50800" dist="38100" dir="18900000" algn="bl"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IN" sz="1800" dirty="0">
                <a:ln w="3175">
                  <a:noFill/>
                </a:ln>
                <a:solidFill>
                  <a:prstClr val="black"/>
                </a:solidFill>
                <a:effectLst>
                  <a:outerShdw blurRad="38100" dist="38100" dir="2700000" algn="tl">
                    <a:srgbClr val="000000">
                      <a:alpha val="43137"/>
                    </a:srgbClr>
                  </a:outerShdw>
                </a:effectLst>
                <a:latin typeface="Bodoni MT" pitchFamily="18" charset="0"/>
              </a:rPr>
              <a:t>Soil Moisture;</a:t>
            </a:r>
          </a:p>
          <a:p>
            <a:pPr algn="ctr"/>
            <a:r>
              <a:rPr lang="en-IN" sz="1800" dirty="0">
                <a:ln w="3175">
                  <a:noFill/>
                </a:ln>
                <a:solidFill>
                  <a:prstClr val="black"/>
                </a:solidFill>
                <a:effectLst>
                  <a:outerShdw blurRad="38100" dist="38100" dir="2700000" algn="tl">
                    <a:srgbClr val="000000">
                      <a:alpha val="43137"/>
                    </a:srgbClr>
                  </a:outerShdw>
                </a:effectLst>
                <a:latin typeface="Bodoni MT" pitchFamily="18" charset="0"/>
              </a:rPr>
              <a:t> Transistor; </a:t>
            </a:r>
          </a:p>
          <a:p>
            <a:pPr algn="ctr"/>
            <a:r>
              <a:rPr lang="en-IN" sz="1800" dirty="0">
                <a:ln w="3175">
                  <a:noFill/>
                </a:ln>
                <a:solidFill>
                  <a:prstClr val="black"/>
                </a:solidFill>
                <a:effectLst>
                  <a:outerShdw blurRad="38100" dist="38100" dir="2700000" algn="tl">
                    <a:srgbClr val="000000">
                      <a:alpha val="43137"/>
                    </a:srgbClr>
                  </a:outerShdw>
                </a:effectLst>
                <a:latin typeface="Bodoni MT" pitchFamily="18" charset="0"/>
              </a:rPr>
              <a:t>Volumetric Content; </a:t>
            </a:r>
          </a:p>
          <a:p>
            <a:pPr algn="ctr"/>
            <a:r>
              <a:rPr lang="en-IN" sz="1800" dirty="0">
                <a:ln w="3175">
                  <a:noFill/>
                </a:ln>
                <a:solidFill>
                  <a:prstClr val="black"/>
                </a:solidFill>
                <a:effectLst>
                  <a:outerShdw blurRad="38100" dist="38100" dir="2700000" algn="tl">
                    <a:srgbClr val="000000">
                      <a:alpha val="43137"/>
                    </a:srgbClr>
                  </a:outerShdw>
                </a:effectLst>
                <a:latin typeface="Bodoni MT" pitchFamily="18" charset="0"/>
              </a:rPr>
              <a:t>Auto pumping; </a:t>
            </a:r>
          </a:p>
          <a:p>
            <a:pPr algn="ctr"/>
            <a:r>
              <a:rPr lang="en-IN" sz="1800" dirty="0">
                <a:ln w="3175">
                  <a:noFill/>
                </a:ln>
                <a:solidFill>
                  <a:prstClr val="black"/>
                </a:solidFill>
                <a:effectLst>
                  <a:outerShdw blurRad="38100" dist="38100" dir="2700000" algn="tl">
                    <a:srgbClr val="000000">
                      <a:alpha val="43137"/>
                    </a:srgbClr>
                  </a:outerShdw>
                </a:effectLst>
                <a:latin typeface="Bodoni MT" pitchFamily="18" charset="0"/>
              </a:rPr>
              <a:t>Conductors;</a:t>
            </a:r>
          </a:p>
        </p:txBody>
      </p:sp>
      <p:sp>
        <p:nvSpPr>
          <p:cNvPr id="4" name="Title 1"/>
          <p:cNvSpPr txBox="1">
            <a:spLocks/>
          </p:cNvSpPr>
          <p:nvPr/>
        </p:nvSpPr>
        <p:spPr>
          <a:xfrm>
            <a:off x="4547828" y="3646303"/>
            <a:ext cx="3168352" cy="720080"/>
          </a:xfrm>
          <a:prstGeom prst="rect">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l="50000" t="50000" r="50000" b="50000"/>
            </a:path>
            <a:tileRect/>
          </a:gradFill>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solidFill>
                  <a:schemeClr val="bg1"/>
                </a:solidFill>
                <a:effectLst>
                  <a:outerShdw blurRad="38100" dist="38100" dir="2700000" algn="tl">
                    <a:srgbClr val="000000">
                      <a:alpha val="43137"/>
                    </a:srgbClr>
                  </a:outerShdw>
                </a:effectLst>
                <a:latin typeface="Arial Black" pitchFamily="34" charset="0"/>
              </a:rPr>
              <a:t>KeyWords</a:t>
            </a:r>
            <a:endParaRPr lang="en-IN" dirty="0">
              <a:solidFill>
                <a:schemeClr val="bg1"/>
              </a:solidFill>
              <a:effectLst>
                <a:outerShdw blurRad="38100" dist="38100" dir="2700000" algn="tl">
                  <a:srgbClr val="000000">
                    <a:alpha val="43137"/>
                  </a:srgbClr>
                </a:outerShdw>
              </a:effectLst>
              <a:latin typeface="Arial Black" pitchFamily="34" charset="0"/>
            </a:endParaRPr>
          </a:p>
        </p:txBody>
      </p:sp>
    </p:spTree>
    <p:extLst>
      <p:ext uri="{BB962C8B-B14F-4D97-AF65-F5344CB8AC3E}">
        <p14:creationId xmlns:p14="http://schemas.microsoft.com/office/powerpoint/2010/main" val="831584146"/>
      </p:ext>
    </p:extLst>
  </p:cSld>
  <p:clrMapOvr>
    <a:masterClrMapping/>
  </p:clrMapOvr>
  <mc:AlternateContent xmlns:mc="http://schemas.openxmlformats.org/markup-compatibility/2006" xmlns:p14="http://schemas.microsoft.com/office/powerpoint/2010/main">
    <mc:Choice Requires="p14">
      <p:transition spd="slow" p14:dur="3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iterate type="lt">
                                    <p:tmPct val="0"/>
                                  </p:iterate>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76" y="836712"/>
            <a:ext cx="7776864" cy="1008112"/>
          </a:xfr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l="50000" t="50000" r="50000" b="50000"/>
            </a:path>
            <a:tileRect/>
          </a:gradFill>
        </p:spPr>
        <p:txBody>
          <a:bodyPr>
            <a:normAutofit/>
          </a:bodyPr>
          <a:lstStyle/>
          <a:p>
            <a:r>
              <a:rPr lang="en-US" dirty="0">
                <a:solidFill>
                  <a:schemeClr val="bg1"/>
                </a:solidFill>
                <a:effectLst>
                  <a:outerShdw blurRad="38100" dist="38100" dir="2700000" algn="tl">
                    <a:srgbClr val="000000">
                      <a:alpha val="43137"/>
                    </a:srgbClr>
                  </a:outerShdw>
                </a:effectLst>
                <a:latin typeface="Arial Black" pitchFamily="34" charset="0"/>
              </a:rPr>
              <a:t>System Requirements </a:t>
            </a:r>
            <a:endParaRPr lang="en-IN" dirty="0">
              <a:solidFill>
                <a:schemeClr val="bg1"/>
              </a:solidFill>
              <a:effectLst>
                <a:outerShdw blurRad="38100" dist="38100" dir="2700000" algn="tl">
                  <a:srgbClr val="000000">
                    <a:alpha val="43137"/>
                  </a:srgbClr>
                </a:outerShdw>
              </a:effectLst>
              <a:latin typeface="Arial Black" pitchFamily="34" charset="0"/>
            </a:endParaRPr>
          </a:p>
        </p:txBody>
      </p:sp>
      <p:sp>
        <p:nvSpPr>
          <p:cNvPr id="3" name="Content Placeholder 2"/>
          <p:cNvSpPr>
            <a:spLocks noGrp="1"/>
          </p:cNvSpPr>
          <p:nvPr>
            <p:ph idx="1"/>
          </p:nvPr>
        </p:nvSpPr>
        <p:spPr>
          <a:xfrm>
            <a:off x="1991544" y="2420888"/>
            <a:ext cx="8229600" cy="2376264"/>
          </a:xfr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effectLst>
            <a:outerShdw blurRad="50800" dist="38100" dir="18900000" algn="bl" rotWithShape="0">
              <a:prstClr val="black">
                <a:alpha val="40000"/>
              </a:prstClr>
            </a:outerShdw>
          </a:effectLst>
        </p:spPr>
        <p:txBody>
          <a:bodyPr>
            <a:normAutofit/>
          </a:bodyPr>
          <a:lstStyle/>
          <a:p>
            <a:r>
              <a:rPr lang="en-US" sz="2000" dirty="0" err="1">
                <a:ln w="3175">
                  <a:noFill/>
                </a:ln>
                <a:solidFill>
                  <a:schemeClr val="bg1"/>
                </a:solidFill>
                <a:effectLst>
                  <a:outerShdw blurRad="38100" dist="38100" dir="2700000" algn="tl">
                    <a:srgbClr val="000000">
                      <a:alpha val="43137"/>
                    </a:srgbClr>
                  </a:outerShdw>
                </a:effectLst>
                <a:latin typeface="Bodoni MT" pitchFamily="18" charset="0"/>
              </a:rPr>
              <a:t>NodeMcu</a:t>
            </a:r>
            <a:r>
              <a:rPr lang="en-US" sz="2000" dirty="0">
                <a:ln w="3175">
                  <a:noFill/>
                </a:ln>
                <a:solidFill>
                  <a:schemeClr val="bg1"/>
                </a:solidFill>
                <a:effectLst>
                  <a:outerShdw blurRad="38100" dist="38100" dir="2700000" algn="tl">
                    <a:srgbClr val="000000">
                      <a:alpha val="43137"/>
                    </a:srgbClr>
                  </a:outerShdw>
                </a:effectLst>
                <a:latin typeface="Bodoni MT" pitchFamily="18" charset="0"/>
              </a:rPr>
              <a:t> ESP8266 (Microcontroller, a </a:t>
            </a:r>
            <a:r>
              <a:rPr lang="en-US" sz="2000" dirty="0" err="1">
                <a:ln w="3175">
                  <a:noFill/>
                </a:ln>
                <a:solidFill>
                  <a:schemeClr val="bg1"/>
                </a:solidFill>
                <a:effectLst>
                  <a:outerShdw blurRad="38100" dist="38100" dir="2700000" algn="tl">
                    <a:srgbClr val="000000">
                      <a:alpha val="43137"/>
                    </a:srgbClr>
                  </a:outerShdw>
                </a:effectLst>
                <a:latin typeface="Bodoni MT" pitchFamily="18" charset="0"/>
              </a:rPr>
              <a:t>Wifi</a:t>
            </a:r>
            <a:r>
              <a:rPr lang="en-US" sz="2000" dirty="0">
                <a:ln w="3175">
                  <a:noFill/>
                </a:ln>
                <a:solidFill>
                  <a:schemeClr val="bg1"/>
                </a:solidFill>
                <a:effectLst>
                  <a:outerShdw blurRad="38100" dist="38100" dir="2700000" algn="tl">
                    <a:srgbClr val="000000">
                      <a:alpha val="43137"/>
                    </a:srgbClr>
                  </a:outerShdw>
                </a:effectLst>
                <a:latin typeface="Bodoni MT" pitchFamily="18" charset="0"/>
              </a:rPr>
              <a:t> module)</a:t>
            </a:r>
          </a:p>
          <a:p>
            <a:r>
              <a:rPr lang="en-US" sz="2000" dirty="0">
                <a:ln w="3175">
                  <a:noFill/>
                </a:ln>
                <a:solidFill>
                  <a:schemeClr val="bg1"/>
                </a:solidFill>
                <a:effectLst>
                  <a:outerShdw blurRad="38100" dist="38100" dir="2700000" algn="tl">
                    <a:srgbClr val="000000">
                      <a:alpha val="43137"/>
                    </a:srgbClr>
                  </a:outerShdw>
                </a:effectLst>
                <a:latin typeface="Bodoni MT" pitchFamily="18" charset="0"/>
              </a:rPr>
              <a:t>Soil moisture sensor</a:t>
            </a:r>
          </a:p>
          <a:p>
            <a:r>
              <a:rPr lang="en-US" sz="2000" dirty="0">
                <a:ln w="3175">
                  <a:noFill/>
                </a:ln>
                <a:solidFill>
                  <a:schemeClr val="bg1"/>
                </a:solidFill>
                <a:effectLst>
                  <a:outerShdw blurRad="38100" dist="38100" dir="2700000" algn="tl">
                    <a:srgbClr val="000000">
                      <a:alpha val="43137"/>
                    </a:srgbClr>
                  </a:outerShdw>
                </a:effectLst>
                <a:latin typeface="Bodoni MT" pitchFamily="18" charset="0"/>
              </a:rPr>
              <a:t>Motor (12V) </a:t>
            </a:r>
          </a:p>
          <a:p>
            <a:r>
              <a:rPr lang="en-US" sz="2000" dirty="0">
                <a:ln w="3175">
                  <a:noFill/>
                </a:ln>
                <a:solidFill>
                  <a:schemeClr val="bg1"/>
                </a:solidFill>
                <a:effectLst>
                  <a:outerShdw blurRad="38100" dist="38100" dir="2700000" algn="tl">
                    <a:srgbClr val="000000">
                      <a:alpha val="43137"/>
                    </a:srgbClr>
                  </a:outerShdw>
                </a:effectLst>
                <a:latin typeface="Bodoni MT" pitchFamily="18" charset="0"/>
              </a:rPr>
              <a:t>Transistor (used for regulating the current to control the Motor)</a:t>
            </a:r>
            <a:endParaRPr lang="en-IN" sz="2000" dirty="0">
              <a:ln w="3175">
                <a:noFill/>
              </a:ln>
              <a:solidFill>
                <a:schemeClr val="bg1"/>
              </a:solidFill>
              <a:effectLst>
                <a:outerShdw blurRad="38100" dist="38100" dir="2700000" algn="tl">
                  <a:srgbClr val="000000">
                    <a:alpha val="43137"/>
                  </a:srgbClr>
                </a:outerShdw>
              </a:effectLst>
              <a:latin typeface="Bodoni MT" pitchFamily="18" charset="0"/>
            </a:endParaRPr>
          </a:p>
        </p:txBody>
      </p:sp>
    </p:spTree>
    <p:extLst>
      <p:ext uri="{BB962C8B-B14F-4D97-AF65-F5344CB8AC3E}">
        <p14:creationId xmlns:p14="http://schemas.microsoft.com/office/powerpoint/2010/main" val="409837998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grpId="0"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7" presetClass="entr" presetSubtype="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il Moisture Sensor Module - ebhoot.in"/>
          <p:cNvPicPr>
            <a:picLocks noChangeAspect="1" noChangeArrowheads="1"/>
          </p:cNvPicPr>
          <p:nvPr/>
        </p:nvPicPr>
        <p:blipFill rotWithShape="1">
          <a:blip r:embed="rId2">
            <a:extLst>
              <a:ext uri="{28A0092B-C50C-407E-A947-70E740481C1C}">
                <a14:useLocalDpi xmlns:a14="http://schemas.microsoft.com/office/drawing/2010/main" val="0"/>
              </a:ext>
            </a:extLst>
          </a:blip>
          <a:srcRect t="10367" b="10367"/>
          <a:stretch/>
        </p:blipFill>
        <p:spPr bwMode="auto">
          <a:xfrm>
            <a:off x="6888088" y="360680"/>
            <a:ext cx="2880320" cy="22830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D139 1.5 A, 80 V NPN Bipolar Power Transistor – MECHATRONX | Electronics  St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8553" y="3501009"/>
            <a:ext cx="2315189" cy="231518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6556" y="3429000"/>
            <a:ext cx="2423380" cy="242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314059" y="2924944"/>
            <a:ext cx="1584176" cy="369332"/>
          </a:xfrm>
          <a:prstGeom prst="rect">
            <a:avLst/>
          </a:prstGeom>
          <a:solidFill>
            <a:schemeClr val="bg1"/>
          </a:solidFill>
        </p:spPr>
        <p:txBody>
          <a:bodyPr wrap="square" rtlCol="0">
            <a:spAutoFit/>
          </a:bodyPr>
          <a:lstStyle/>
          <a:p>
            <a:pPr algn="ctr" defTabSz="914400"/>
            <a:r>
              <a:rPr lang="en-US" b="1" dirty="0" err="1">
                <a:solidFill>
                  <a:prstClr val="white"/>
                </a:solidFill>
                <a:latin typeface="Calibri"/>
              </a:rPr>
              <a:t>NodeMCU</a:t>
            </a:r>
            <a:endParaRPr lang="en-IN" b="1" dirty="0">
              <a:solidFill>
                <a:prstClr val="white"/>
              </a:solidFill>
              <a:latin typeface="Calibri"/>
            </a:endParaRPr>
          </a:p>
        </p:txBody>
      </p:sp>
      <p:sp>
        <p:nvSpPr>
          <p:cNvPr id="11" name="TextBox 10"/>
          <p:cNvSpPr txBox="1"/>
          <p:nvPr/>
        </p:nvSpPr>
        <p:spPr>
          <a:xfrm>
            <a:off x="6888086" y="2892678"/>
            <a:ext cx="2880321" cy="369332"/>
          </a:xfrm>
          <a:prstGeom prst="rect">
            <a:avLst/>
          </a:prstGeom>
          <a:solidFill>
            <a:schemeClr val="bg1"/>
          </a:solidFill>
        </p:spPr>
        <p:txBody>
          <a:bodyPr wrap="square" rtlCol="0">
            <a:spAutoFit/>
          </a:bodyPr>
          <a:lstStyle/>
          <a:p>
            <a:pPr algn="ctr" defTabSz="914400"/>
            <a:r>
              <a:rPr lang="en-US" b="1" dirty="0">
                <a:solidFill>
                  <a:prstClr val="white"/>
                </a:solidFill>
                <a:latin typeface="Calibri"/>
              </a:rPr>
              <a:t>Soil Moisture Sensor</a:t>
            </a:r>
            <a:endParaRPr lang="en-IN" b="1" dirty="0">
              <a:solidFill>
                <a:prstClr val="white"/>
              </a:solidFill>
              <a:latin typeface="Calibri"/>
            </a:endParaRPr>
          </a:p>
        </p:txBody>
      </p:sp>
      <p:sp>
        <p:nvSpPr>
          <p:cNvPr id="12" name="TextBox 11"/>
          <p:cNvSpPr txBox="1"/>
          <p:nvPr/>
        </p:nvSpPr>
        <p:spPr>
          <a:xfrm>
            <a:off x="2784451" y="6093296"/>
            <a:ext cx="2643393" cy="369332"/>
          </a:xfrm>
          <a:prstGeom prst="rect">
            <a:avLst/>
          </a:prstGeom>
          <a:solidFill>
            <a:schemeClr val="bg1"/>
          </a:solidFill>
        </p:spPr>
        <p:txBody>
          <a:bodyPr wrap="square" rtlCol="0">
            <a:spAutoFit/>
          </a:bodyPr>
          <a:lstStyle/>
          <a:p>
            <a:pPr algn="ctr" defTabSz="914400"/>
            <a:r>
              <a:rPr lang="en-US" b="1" dirty="0">
                <a:solidFill>
                  <a:prstClr val="white"/>
                </a:solidFill>
                <a:latin typeface="Calibri"/>
              </a:rPr>
              <a:t>Transistor(BD139)</a:t>
            </a:r>
            <a:endParaRPr lang="en-IN" b="1" dirty="0">
              <a:solidFill>
                <a:prstClr val="white"/>
              </a:solidFill>
              <a:latin typeface="Calibri"/>
            </a:endParaRPr>
          </a:p>
        </p:txBody>
      </p:sp>
      <p:sp>
        <p:nvSpPr>
          <p:cNvPr id="14" name="TextBox 13"/>
          <p:cNvSpPr txBox="1"/>
          <p:nvPr/>
        </p:nvSpPr>
        <p:spPr>
          <a:xfrm>
            <a:off x="7623348" y="6085184"/>
            <a:ext cx="1584176" cy="369332"/>
          </a:xfrm>
          <a:prstGeom prst="rect">
            <a:avLst/>
          </a:prstGeom>
          <a:solidFill>
            <a:schemeClr val="bg1"/>
          </a:solidFill>
        </p:spPr>
        <p:txBody>
          <a:bodyPr wrap="square" rtlCol="0">
            <a:spAutoFit/>
          </a:bodyPr>
          <a:lstStyle/>
          <a:p>
            <a:pPr algn="ctr" defTabSz="914400"/>
            <a:r>
              <a:rPr lang="en-US" b="1" dirty="0">
                <a:solidFill>
                  <a:prstClr val="white"/>
                </a:solidFill>
                <a:latin typeface="Calibri"/>
              </a:rPr>
              <a:t>Motor</a:t>
            </a:r>
            <a:endParaRPr lang="en-IN" b="1" dirty="0">
              <a:solidFill>
                <a:prstClr val="white"/>
              </a:solidFill>
              <a:latin typeface="Calibri"/>
            </a:endParaRPr>
          </a:p>
        </p:txBody>
      </p:sp>
      <p:pic>
        <p:nvPicPr>
          <p:cNvPr id="1031" name="Picture 7" descr="NodeMCU ESP8266 V3 Lua CH340 Dev. Board (WiFi &amp; Internet Module)"/>
          <p:cNvPicPr>
            <a:picLocks noChangeAspect="1" noChangeArrowheads="1"/>
          </p:cNvPicPr>
          <p:nvPr/>
        </p:nvPicPr>
        <p:blipFill rotWithShape="1">
          <a:blip r:embed="rId5">
            <a:extLst>
              <a:ext uri="{28A0092B-C50C-407E-A947-70E740481C1C}">
                <a14:useLocalDpi xmlns:a14="http://schemas.microsoft.com/office/drawing/2010/main" val="0"/>
              </a:ext>
            </a:extLst>
          </a:blip>
          <a:srcRect l="5339" t="23189" r="5025" b="23675"/>
          <a:stretch/>
        </p:blipFill>
        <p:spPr bwMode="auto">
          <a:xfrm>
            <a:off x="2180476" y="360680"/>
            <a:ext cx="3851341" cy="228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2558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p:cTn id="7" dur="500" fill="hold"/>
                                        <p:tgtEl>
                                          <p:spTgt spid="1031"/>
                                        </p:tgtEl>
                                        <p:attrNameLst>
                                          <p:attrName>ppt_w</p:attrName>
                                        </p:attrNameLst>
                                      </p:cBhvr>
                                      <p:tavLst>
                                        <p:tav tm="0">
                                          <p:val>
                                            <p:fltVal val="0"/>
                                          </p:val>
                                        </p:tav>
                                        <p:tav tm="100000">
                                          <p:val>
                                            <p:strVal val="#ppt_w"/>
                                          </p:val>
                                        </p:tav>
                                      </p:tavLst>
                                    </p:anim>
                                    <p:anim calcmode="lin" valueType="num">
                                      <p:cBhvr>
                                        <p:cTn id="8" dur="500" fill="hold"/>
                                        <p:tgtEl>
                                          <p:spTgt spid="1031"/>
                                        </p:tgtEl>
                                        <p:attrNameLst>
                                          <p:attrName>ppt_h</p:attrName>
                                        </p:attrNameLst>
                                      </p:cBhvr>
                                      <p:tavLst>
                                        <p:tav tm="0">
                                          <p:val>
                                            <p:fltVal val="0"/>
                                          </p:val>
                                        </p:tav>
                                        <p:tav tm="100000">
                                          <p:val>
                                            <p:strVal val="#ppt_h"/>
                                          </p:val>
                                        </p:tav>
                                      </p:tavLst>
                                    </p:anim>
                                    <p:animEffect transition="in" filter="fade">
                                      <p:cBhvr>
                                        <p:cTn id="9" dur="500"/>
                                        <p:tgtEl>
                                          <p:spTgt spid="1031"/>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500" fill="hold"/>
                                        <p:tgtEl>
                                          <p:spTgt spid="1026"/>
                                        </p:tgtEl>
                                        <p:attrNameLst>
                                          <p:attrName>ppt_w</p:attrName>
                                        </p:attrNameLst>
                                      </p:cBhvr>
                                      <p:tavLst>
                                        <p:tav tm="0">
                                          <p:val>
                                            <p:fltVal val="0"/>
                                          </p:val>
                                        </p:tav>
                                        <p:tav tm="100000">
                                          <p:val>
                                            <p:strVal val="#ppt_w"/>
                                          </p:val>
                                        </p:tav>
                                      </p:tavLst>
                                    </p:anim>
                                    <p:anim calcmode="lin" valueType="num">
                                      <p:cBhvr>
                                        <p:cTn id="13" dur="500" fill="hold"/>
                                        <p:tgtEl>
                                          <p:spTgt spid="1026"/>
                                        </p:tgtEl>
                                        <p:attrNameLst>
                                          <p:attrName>ppt_h</p:attrName>
                                        </p:attrNameLst>
                                      </p:cBhvr>
                                      <p:tavLst>
                                        <p:tav tm="0">
                                          <p:val>
                                            <p:fltVal val="0"/>
                                          </p:val>
                                        </p:tav>
                                        <p:tav tm="100000">
                                          <p:val>
                                            <p:strVal val="#ppt_h"/>
                                          </p:val>
                                        </p:tav>
                                      </p:tavLst>
                                    </p:anim>
                                    <p:animEffect transition="in" filter="fade">
                                      <p:cBhvr>
                                        <p:cTn id="14" dur="500"/>
                                        <p:tgtEl>
                                          <p:spTgt spid="1026"/>
                                        </p:tgtEl>
                                      </p:cBhvr>
                                    </p:animEffect>
                                  </p:childTnLst>
                                </p:cTn>
                              </p:par>
                              <p:par>
                                <p:cTn id="15" presetID="53" presetClass="entr" presetSubtype="16"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500" fill="hold"/>
                                        <p:tgtEl>
                                          <p:spTgt spid="1028"/>
                                        </p:tgtEl>
                                        <p:attrNameLst>
                                          <p:attrName>ppt_w</p:attrName>
                                        </p:attrNameLst>
                                      </p:cBhvr>
                                      <p:tavLst>
                                        <p:tav tm="0">
                                          <p:val>
                                            <p:fltVal val="0"/>
                                          </p:val>
                                        </p:tav>
                                        <p:tav tm="100000">
                                          <p:val>
                                            <p:strVal val="#ppt_w"/>
                                          </p:val>
                                        </p:tav>
                                      </p:tavLst>
                                    </p:anim>
                                    <p:anim calcmode="lin" valueType="num">
                                      <p:cBhvr>
                                        <p:cTn id="18" dur="500" fill="hold"/>
                                        <p:tgtEl>
                                          <p:spTgt spid="1028"/>
                                        </p:tgtEl>
                                        <p:attrNameLst>
                                          <p:attrName>ppt_h</p:attrName>
                                        </p:attrNameLst>
                                      </p:cBhvr>
                                      <p:tavLst>
                                        <p:tav tm="0">
                                          <p:val>
                                            <p:fltVal val="0"/>
                                          </p:val>
                                        </p:tav>
                                        <p:tav tm="100000">
                                          <p:val>
                                            <p:strVal val="#ppt_h"/>
                                          </p:val>
                                        </p:tav>
                                      </p:tavLst>
                                    </p:anim>
                                    <p:animEffect transition="in" filter="fade">
                                      <p:cBhvr>
                                        <p:cTn id="19" dur="500"/>
                                        <p:tgtEl>
                                          <p:spTgt spid="1028"/>
                                        </p:tgtEl>
                                      </p:cBhvr>
                                    </p:animEffect>
                                  </p:childTnLst>
                                </p:cTn>
                              </p:par>
                              <p:par>
                                <p:cTn id="20" presetID="53" presetClass="entr" presetSubtype="16" fill="hold" nodeType="withEffect">
                                  <p:stCondLst>
                                    <p:cond delay="0"/>
                                  </p:stCondLst>
                                  <p:childTnLst>
                                    <p:set>
                                      <p:cBhvr>
                                        <p:cTn id="21" dur="1" fill="hold">
                                          <p:stCondLst>
                                            <p:cond delay="0"/>
                                          </p:stCondLst>
                                        </p:cTn>
                                        <p:tgtEl>
                                          <p:spTgt spid="1029"/>
                                        </p:tgtEl>
                                        <p:attrNameLst>
                                          <p:attrName>style.visibility</p:attrName>
                                        </p:attrNameLst>
                                      </p:cBhvr>
                                      <p:to>
                                        <p:strVal val="visible"/>
                                      </p:to>
                                    </p:set>
                                    <p:anim calcmode="lin" valueType="num">
                                      <p:cBhvr>
                                        <p:cTn id="22" dur="500" fill="hold"/>
                                        <p:tgtEl>
                                          <p:spTgt spid="1029"/>
                                        </p:tgtEl>
                                        <p:attrNameLst>
                                          <p:attrName>ppt_w</p:attrName>
                                        </p:attrNameLst>
                                      </p:cBhvr>
                                      <p:tavLst>
                                        <p:tav tm="0">
                                          <p:val>
                                            <p:fltVal val="0"/>
                                          </p:val>
                                        </p:tav>
                                        <p:tav tm="100000">
                                          <p:val>
                                            <p:strVal val="#ppt_w"/>
                                          </p:val>
                                        </p:tav>
                                      </p:tavLst>
                                    </p:anim>
                                    <p:anim calcmode="lin" valueType="num">
                                      <p:cBhvr>
                                        <p:cTn id="23" dur="500" fill="hold"/>
                                        <p:tgtEl>
                                          <p:spTgt spid="1029"/>
                                        </p:tgtEl>
                                        <p:attrNameLst>
                                          <p:attrName>ppt_h</p:attrName>
                                        </p:attrNameLst>
                                      </p:cBhvr>
                                      <p:tavLst>
                                        <p:tav tm="0">
                                          <p:val>
                                            <p:fltVal val="0"/>
                                          </p:val>
                                        </p:tav>
                                        <p:tav tm="100000">
                                          <p:val>
                                            <p:strVal val="#ppt_h"/>
                                          </p:val>
                                        </p:tav>
                                      </p:tavLst>
                                    </p:anim>
                                    <p:animEffect transition="in" filter="fade">
                                      <p:cBhvr>
                                        <p:cTn id="24" dur="500"/>
                                        <p:tgtEl>
                                          <p:spTgt spid="102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6087-E612-3602-3EE3-A316B1ADAAC6}"/>
              </a:ext>
            </a:extLst>
          </p:cNvPr>
          <p:cNvSpPr>
            <a:spLocks noGrp="1"/>
          </p:cNvSpPr>
          <p:nvPr>
            <p:ph type="title"/>
          </p:nvPr>
        </p:nvSpPr>
        <p:spPr>
          <a:xfrm>
            <a:off x="1250302" y="313555"/>
            <a:ext cx="3197322" cy="1052060"/>
          </a:xfrm>
        </p:spPr>
        <p:txBody>
          <a:bodyPr>
            <a:normAutofit/>
          </a:bodyPr>
          <a:lstStyle/>
          <a:p>
            <a:r>
              <a:rPr lang="en-US" sz="5400" b="1" cap="none" dirty="0">
                <a:ln w="10160">
                  <a:solidFill>
                    <a:srgbClr val="C00000"/>
                  </a:solidFill>
                  <a:prstDash val="solid"/>
                </a:ln>
                <a:solidFill>
                  <a:srgbClr val="F86A52"/>
                </a:solidFill>
                <a:effectLst>
                  <a:glow rad="63500">
                    <a:schemeClr val="accent3">
                      <a:satMod val="175000"/>
                      <a:alpha val="40000"/>
                    </a:schemeClr>
                  </a:glow>
                  <a:outerShdw blurRad="38100" dist="22860" dir="5400000" algn="tl" rotWithShape="0">
                    <a:srgbClr val="000000">
                      <a:alpha val="30000"/>
                    </a:srgbClr>
                  </a:outerShdw>
                </a:effectLst>
              </a:rPr>
              <a:t>Transistor</a:t>
            </a:r>
            <a:endParaRPr lang="en-IN" sz="5400" b="1" cap="none" dirty="0">
              <a:ln w="10160">
                <a:solidFill>
                  <a:srgbClr val="C00000"/>
                </a:solidFill>
                <a:prstDash val="solid"/>
              </a:ln>
              <a:solidFill>
                <a:srgbClr val="F86A52"/>
              </a:solidFill>
              <a:effectLst>
                <a:glow rad="63500">
                  <a:schemeClr val="accent3">
                    <a:satMod val="175000"/>
                    <a:alpha val="40000"/>
                  </a:schemeClr>
                </a:glow>
                <a:outerShdw blurRad="38100" dist="22860" dir="5400000" algn="tl" rotWithShape="0">
                  <a:srgbClr val="000000">
                    <a:alpha val="30000"/>
                  </a:srgbClr>
                </a:outerShdw>
              </a:effectLst>
            </a:endParaRPr>
          </a:p>
        </p:txBody>
      </p:sp>
      <p:pic>
        <p:nvPicPr>
          <p:cNvPr id="5" name="Content Placeholder 4">
            <a:extLst>
              <a:ext uri="{FF2B5EF4-FFF2-40B4-BE49-F238E27FC236}">
                <a16:creationId xmlns:a16="http://schemas.microsoft.com/office/drawing/2014/main" id="{B9A41729-8E86-E161-1E33-8E89DF25F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4364" y="1240971"/>
            <a:ext cx="4501760" cy="4421892"/>
          </a:xfrm>
          <a:prstGeom prst="rect">
            <a:avLst/>
          </a:prstGeom>
          <a:ln>
            <a:noFill/>
          </a:ln>
          <a:effectLst>
            <a:softEdge rad="112500"/>
          </a:effectLst>
        </p:spPr>
      </p:pic>
      <p:sp>
        <p:nvSpPr>
          <p:cNvPr id="6" name="TextBox 5">
            <a:extLst>
              <a:ext uri="{FF2B5EF4-FFF2-40B4-BE49-F238E27FC236}">
                <a16:creationId xmlns:a16="http://schemas.microsoft.com/office/drawing/2014/main" id="{588B7B71-2E96-4EFF-A1D4-EA63255834EA}"/>
              </a:ext>
            </a:extLst>
          </p:cNvPr>
          <p:cNvSpPr txBox="1"/>
          <p:nvPr/>
        </p:nvSpPr>
        <p:spPr>
          <a:xfrm>
            <a:off x="1250302" y="1365615"/>
            <a:ext cx="4572000" cy="923330"/>
          </a:xfrm>
          <a:prstGeom prst="rect">
            <a:avLst/>
          </a:prstGeom>
          <a:noFill/>
        </p:spPr>
        <p:txBody>
          <a:bodyPr wrap="square" rtlCol="0">
            <a:spAutoFit/>
          </a:bodyPr>
          <a:lstStyle/>
          <a:p>
            <a:r>
              <a:rPr lang="en-US" b="0" i="0" dirty="0">
                <a:solidFill>
                  <a:srgbClr val="050337"/>
                </a:solidFill>
                <a:effectLst/>
                <a:latin typeface="Roboto" panose="020B0604020202020204" pitchFamily="2" charset="0"/>
              </a:rPr>
              <a:t>The NPN transistor consists of two n-type semiconductors that sandwich a p-type semiconductor.</a:t>
            </a:r>
            <a:endParaRPr lang="en-IN" dirty="0">
              <a:solidFill>
                <a:srgbClr val="050337"/>
              </a:solidFill>
            </a:endParaRPr>
          </a:p>
        </p:txBody>
      </p:sp>
      <p:sp>
        <p:nvSpPr>
          <p:cNvPr id="7" name="TextBox 6">
            <a:extLst>
              <a:ext uri="{FF2B5EF4-FFF2-40B4-BE49-F238E27FC236}">
                <a16:creationId xmlns:a16="http://schemas.microsoft.com/office/drawing/2014/main" id="{F9A69BD7-BCD6-0A40-0462-F47668ACC92C}"/>
              </a:ext>
            </a:extLst>
          </p:cNvPr>
          <p:cNvSpPr txBox="1"/>
          <p:nvPr/>
        </p:nvSpPr>
        <p:spPr>
          <a:xfrm>
            <a:off x="1250302" y="2354586"/>
            <a:ext cx="5673012" cy="1323439"/>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solidFill>
                  <a:srgbClr val="050337"/>
                </a:solidFill>
              </a:rPr>
              <a:t>Features</a:t>
            </a:r>
            <a:r>
              <a:rPr lang="en-US" sz="2000" dirty="0">
                <a:solidFill>
                  <a:srgbClr val="050337"/>
                </a:solidFill>
              </a:rPr>
              <a:t> </a:t>
            </a:r>
          </a:p>
          <a:p>
            <a:r>
              <a:rPr lang="en-US" sz="2000" dirty="0">
                <a:solidFill>
                  <a:srgbClr val="050337"/>
                </a:solidFill>
              </a:rPr>
              <a:t>	Products are pre-selected in DC current gain </a:t>
            </a:r>
          </a:p>
          <a:p>
            <a:pPr marL="342900" indent="-342900">
              <a:buFont typeface="Wingdings" panose="05000000000000000000" pitchFamily="2" charset="2"/>
              <a:buChar char="v"/>
            </a:pPr>
            <a:r>
              <a:rPr lang="en-US" sz="2000" b="1" dirty="0">
                <a:solidFill>
                  <a:srgbClr val="050337"/>
                </a:solidFill>
              </a:rPr>
              <a:t>Application</a:t>
            </a:r>
            <a:r>
              <a:rPr lang="en-US" sz="2000" dirty="0">
                <a:solidFill>
                  <a:srgbClr val="050337"/>
                </a:solidFill>
              </a:rPr>
              <a:t> </a:t>
            </a:r>
          </a:p>
          <a:p>
            <a:r>
              <a:rPr lang="en-US" sz="2000" dirty="0">
                <a:solidFill>
                  <a:srgbClr val="050337"/>
                </a:solidFill>
              </a:rPr>
              <a:t>	General purpose</a:t>
            </a:r>
            <a:endParaRPr lang="en-IN" sz="2000" dirty="0">
              <a:solidFill>
                <a:srgbClr val="050337"/>
              </a:solidFill>
            </a:endParaRPr>
          </a:p>
        </p:txBody>
      </p:sp>
      <p:sp>
        <p:nvSpPr>
          <p:cNvPr id="8" name="TextBox 7">
            <a:extLst>
              <a:ext uri="{FF2B5EF4-FFF2-40B4-BE49-F238E27FC236}">
                <a16:creationId xmlns:a16="http://schemas.microsoft.com/office/drawing/2014/main" id="{528B3244-1889-1B82-B8E6-0526F51568AC}"/>
              </a:ext>
            </a:extLst>
          </p:cNvPr>
          <p:cNvSpPr txBox="1"/>
          <p:nvPr/>
        </p:nvSpPr>
        <p:spPr>
          <a:xfrm>
            <a:off x="1250302" y="3678025"/>
            <a:ext cx="4935894"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b="1" dirty="0">
                <a:solidFill>
                  <a:srgbClr val="050337"/>
                </a:solidFill>
              </a:rPr>
              <a:t>Description</a:t>
            </a:r>
          </a:p>
          <a:p>
            <a:r>
              <a:rPr lang="en-US" sz="2000" dirty="0">
                <a:solidFill>
                  <a:srgbClr val="050337"/>
                </a:solidFill>
              </a:rPr>
              <a:t>	These epitaxial planar transistors are mounted in the SOT-32 plastic package. They are designed for audio amplifiers and drivers utilizing complementary circuits. </a:t>
            </a:r>
            <a:r>
              <a:rPr lang="en-US" sz="2000" dirty="0">
                <a:ln w="0"/>
                <a:effectLst>
                  <a:outerShdw blurRad="38100" dist="19050" dir="2700000" algn="tl" rotWithShape="0">
                    <a:schemeClr val="dk1">
                      <a:alpha val="40000"/>
                    </a:schemeClr>
                  </a:outerShdw>
                </a:effectLst>
              </a:rPr>
              <a:t>Here we are using the BD139 Transistor as our switch to regulate our water pump.</a:t>
            </a:r>
            <a:endParaRPr lang="en-IN" sz="2000" dirty="0">
              <a:solidFill>
                <a:srgbClr val="FFFF00"/>
              </a:solidFill>
              <a:effectLst/>
            </a:endParaRPr>
          </a:p>
        </p:txBody>
      </p:sp>
    </p:spTree>
    <p:extLst>
      <p:ext uri="{BB962C8B-B14F-4D97-AF65-F5344CB8AC3E}">
        <p14:creationId xmlns:p14="http://schemas.microsoft.com/office/powerpoint/2010/main" val="6040012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608" y="404664"/>
            <a:ext cx="7200800" cy="1440160"/>
          </a:xfr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l="50000" t="50000" r="50000" b="50000"/>
            </a:path>
            <a:tileRect/>
          </a:gradFill>
        </p:spPr>
        <p:txBody>
          <a:bodyPr>
            <a:normAutofit/>
          </a:bodyPr>
          <a:lstStyle/>
          <a:p>
            <a:r>
              <a:rPr lang="en-US" dirty="0">
                <a:solidFill>
                  <a:schemeClr val="bg1"/>
                </a:solidFill>
                <a:effectLst>
                  <a:outerShdw blurRad="38100" dist="38100" dir="2700000" algn="tl">
                    <a:srgbClr val="000000">
                      <a:alpha val="43137"/>
                    </a:srgbClr>
                  </a:outerShdw>
                </a:effectLst>
                <a:latin typeface="Arial Black" pitchFamily="34" charset="0"/>
              </a:rPr>
              <a:t>Design &amp; Methodology-</a:t>
            </a:r>
            <a:br>
              <a:rPr lang="en-US" dirty="0">
                <a:solidFill>
                  <a:schemeClr val="bg1"/>
                </a:solidFill>
                <a:effectLst>
                  <a:outerShdw blurRad="38100" dist="38100" dir="2700000" algn="tl">
                    <a:srgbClr val="000000">
                      <a:alpha val="43137"/>
                    </a:srgbClr>
                  </a:outerShdw>
                </a:effectLst>
                <a:latin typeface="Arial Black" pitchFamily="34" charset="0"/>
              </a:rPr>
            </a:br>
            <a:r>
              <a:rPr lang="en-US" sz="2200" dirty="0">
                <a:solidFill>
                  <a:schemeClr val="bg1"/>
                </a:solidFill>
                <a:effectLst>
                  <a:outerShdw blurRad="38100" dist="38100" dir="2700000" algn="tl">
                    <a:srgbClr val="000000">
                      <a:alpha val="43137"/>
                    </a:srgbClr>
                  </a:outerShdw>
                </a:effectLst>
                <a:latin typeface="Arial Black" pitchFamily="34" charset="0"/>
              </a:rPr>
              <a:t>(Sensing the soil Moisture)</a:t>
            </a:r>
            <a:endParaRPr lang="en-IN" sz="1200" dirty="0">
              <a:solidFill>
                <a:schemeClr val="bg1"/>
              </a:solidFill>
              <a:effectLst>
                <a:outerShdw blurRad="38100" dist="38100" dir="2700000" algn="tl">
                  <a:srgbClr val="000000">
                    <a:alpha val="43137"/>
                  </a:srgbClr>
                </a:outerShdw>
              </a:effectLst>
              <a:latin typeface="Arial Black" pitchFamily="34" charset="0"/>
            </a:endParaRPr>
          </a:p>
        </p:txBody>
      </p:sp>
      <p:sp>
        <p:nvSpPr>
          <p:cNvPr id="3" name="Content Placeholder 2"/>
          <p:cNvSpPr>
            <a:spLocks noGrp="1"/>
          </p:cNvSpPr>
          <p:nvPr>
            <p:ph idx="1"/>
          </p:nvPr>
        </p:nvSpPr>
        <p:spPr>
          <a:xfrm>
            <a:off x="1991544" y="1988840"/>
            <a:ext cx="8327268" cy="3744416"/>
          </a:xfr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path path="circle">
              <a:fillToRect l="50000" t="50000" r="50000" b="50000"/>
            </a:path>
            <a:tileRect/>
          </a:gradFill>
          <a:effectLst>
            <a:outerShdw blurRad="50800" dist="38100" dir="18900000" algn="bl" rotWithShape="0">
              <a:prstClr val="black">
                <a:alpha val="40000"/>
              </a:prstClr>
            </a:outerShdw>
          </a:effectLst>
        </p:spPr>
        <p:txBody>
          <a:bodyPr>
            <a:normAutofit fontScale="92500"/>
          </a:bodyPr>
          <a:lstStyle/>
          <a:p>
            <a:r>
              <a:rPr lang="en-IN" sz="1800" dirty="0">
                <a:solidFill>
                  <a:schemeClr val="bg1"/>
                </a:solidFill>
                <a:effectLst>
                  <a:outerShdw blurRad="38100" dist="38100" dir="2700000" algn="tl">
                    <a:srgbClr val="000000">
                      <a:alpha val="43137"/>
                    </a:srgbClr>
                  </a:outerShdw>
                </a:effectLst>
                <a:latin typeface="Baskerville Old Face" pitchFamily="18" charset="0"/>
              </a:rPr>
              <a:t>This </a:t>
            </a:r>
            <a:r>
              <a:rPr lang="en-IN" sz="1800" b="1" dirty="0">
                <a:solidFill>
                  <a:schemeClr val="bg1"/>
                </a:solidFill>
                <a:effectLst>
                  <a:outerShdw blurRad="38100" dist="38100" dir="2700000" algn="tl">
                    <a:srgbClr val="000000">
                      <a:alpha val="43137"/>
                    </a:srgbClr>
                  </a:outerShdw>
                </a:effectLst>
                <a:latin typeface="Baskerville Old Face" pitchFamily="18" charset="0"/>
              </a:rPr>
              <a:t>soil moisture sensor module</a:t>
            </a:r>
            <a:r>
              <a:rPr lang="en-IN" sz="1800" dirty="0">
                <a:solidFill>
                  <a:schemeClr val="bg1"/>
                </a:solidFill>
                <a:effectLst>
                  <a:outerShdw blurRad="38100" dist="38100" dir="2700000" algn="tl">
                    <a:srgbClr val="000000">
                      <a:alpha val="43137"/>
                    </a:srgbClr>
                  </a:outerShdw>
                </a:effectLst>
                <a:latin typeface="Baskerville Old Face" pitchFamily="18" charset="0"/>
              </a:rPr>
              <a:t> is used to detect the moisture of the soil. It measures the volumetric content of water inside the soil and gives us the moisture level as output. The fork-shaped probe with two exposed conductors acts as a variable resistor, whose resistance varies with the soil’s moisture content. This resistance varies inversely with soil moisture:</a:t>
            </a:r>
          </a:p>
          <a:p>
            <a:pPr lvl="0"/>
            <a:r>
              <a:rPr lang="en-IN" sz="1800" dirty="0">
                <a:solidFill>
                  <a:schemeClr val="bg1"/>
                </a:solidFill>
                <a:effectLst>
                  <a:outerShdw blurRad="38100" dist="38100" dir="2700000" algn="tl">
                    <a:srgbClr val="000000">
                      <a:alpha val="43137"/>
                    </a:srgbClr>
                  </a:outerShdw>
                </a:effectLst>
                <a:latin typeface="Baskerville Old Face" pitchFamily="18" charset="0"/>
              </a:rPr>
              <a:t>The more water in the soil, the better the conductivity and the lower the resistance.</a:t>
            </a:r>
          </a:p>
          <a:p>
            <a:pPr lvl="0"/>
            <a:r>
              <a:rPr lang="en-IN" sz="1800" dirty="0">
                <a:solidFill>
                  <a:schemeClr val="bg1"/>
                </a:solidFill>
                <a:effectLst>
                  <a:outerShdw blurRad="38100" dist="38100" dir="2700000" algn="tl">
                    <a:srgbClr val="000000">
                      <a:alpha val="43137"/>
                    </a:srgbClr>
                  </a:outerShdw>
                </a:effectLst>
                <a:latin typeface="Baskerville Old Face" pitchFamily="18" charset="0"/>
              </a:rPr>
              <a:t>The less water in the soil, the lower the conductivity and thus the higher the resistance.</a:t>
            </a:r>
          </a:p>
          <a:p>
            <a:r>
              <a:rPr lang="en-IN" sz="1800" dirty="0">
                <a:solidFill>
                  <a:schemeClr val="bg1"/>
                </a:solidFill>
                <a:effectLst>
                  <a:outerShdw blurRad="38100" dist="38100" dir="2700000" algn="tl">
                    <a:srgbClr val="000000">
                      <a:alpha val="43137"/>
                    </a:srgbClr>
                  </a:outerShdw>
                </a:effectLst>
                <a:latin typeface="Baskerville Old Face" pitchFamily="18" charset="0"/>
              </a:rPr>
              <a:t>These two probes are used to pass the current through the soil and then the sensor reads the resistance to get the moisture values. The sensor produces an output voltage according to the resistance, which by measuring we can determine the soil moisture level. </a:t>
            </a:r>
          </a:p>
        </p:txBody>
      </p:sp>
    </p:spTree>
    <p:extLst>
      <p:ext uri="{BB962C8B-B14F-4D97-AF65-F5344CB8AC3E}">
        <p14:creationId xmlns:p14="http://schemas.microsoft.com/office/powerpoint/2010/main" val="29339656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103" y="908720"/>
            <a:ext cx="6264696" cy="1224136"/>
          </a:xfr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l="50000" t="50000" r="50000" b="50000"/>
            </a:path>
            <a:tileRect/>
          </a:gradFill>
        </p:spPr>
        <p:txBody>
          <a:bodyPr>
            <a:normAutofit/>
          </a:bodyPr>
          <a:lstStyle/>
          <a:p>
            <a:r>
              <a:rPr lang="en-US" dirty="0">
                <a:solidFill>
                  <a:schemeClr val="bg1"/>
                </a:solidFill>
                <a:effectLst>
                  <a:outerShdw blurRad="38100" dist="38100" dir="2700000" algn="tl">
                    <a:srgbClr val="000000">
                      <a:alpha val="43137"/>
                    </a:srgbClr>
                  </a:outerShdw>
                </a:effectLst>
                <a:latin typeface="Arial Black" pitchFamily="34" charset="0"/>
              </a:rPr>
              <a:t>Circuit Diagram-</a:t>
            </a:r>
            <a:br>
              <a:rPr lang="en-US" dirty="0">
                <a:solidFill>
                  <a:schemeClr val="bg1"/>
                </a:solidFill>
                <a:effectLst>
                  <a:outerShdw blurRad="38100" dist="38100" dir="2700000" algn="tl">
                    <a:srgbClr val="000000">
                      <a:alpha val="43137"/>
                    </a:srgbClr>
                  </a:outerShdw>
                </a:effectLst>
                <a:latin typeface="Arial Black" pitchFamily="34" charset="0"/>
              </a:rPr>
            </a:br>
            <a:r>
              <a:rPr lang="en-US" sz="2200" dirty="0">
                <a:solidFill>
                  <a:schemeClr val="bg1"/>
                </a:solidFill>
                <a:effectLst>
                  <a:outerShdw blurRad="38100" dist="38100" dir="2700000" algn="tl">
                    <a:srgbClr val="000000">
                      <a:alpha val="43137"/>
                    </a:srgbClr>
                  </a:outerShdw>
                </a:effectLst>
                <a:latin typeface="Arial Black" pitchFamily="34" charset="0"/>
              </a:rPr>
              <a:t>(Sensing the soil Moisture)</a:t>
            </a:r>
            <a:endParaRPr lang="en-IN" sz="1200" dirty="0">
              <a:solidFill>
                <a:schemeClr val="bg1"/>
              </a:solidFill>
              <a:effectLst>
                <a:outerShdw blurRad="38100" dist="38100" dir="2700000" algn="tl">
                  <a:srgbClr val="000000">
                    <a:alpha val="43137"/>
                  </a:srgbClr>
                </a:outerShdw>
              </a:effectLst>
              <a:latin typeface="Arial Black" pitchFamily="34" charset="0"/>
            </a:endParaRPr>
          </a:p>
        </p:txBody>
      </p:sp>
      <p:pic>
        <p:nvPicPr>
          <p:cNvPr id="1026" name="Picture 2" descr="Nodemcu Soil Moisture Sensor Interfacing With Nodemcu | Nodem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2607" y="2382342"/>
            <a:ext cx="5120073" cy="38144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7965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429F336-EC56-85FB-7E51-E613F417A45C}"/>
              </a:ext>
            </a:extLst>
          </p:cNvPr>
          <p:cNvSpPr txBox="1">
            <a:spLocks/>
          </p:cNvSpPr>
          <p:nvPr/>
        </p:nvSpPr>
        <p:spPr>
          <a:xfrm>
            <a:off x="1147664" y="557998"/>
            <a:ext cx="4488025" cy="796447"/>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r>
              <a:rPr lang="en-US" sz="5400" b="1" cap="none" dirty="0">
                <a:ln w="10160">
                  <a:solidFill>
                    <a:srgbClr val="C00000"/>
                  </a:solidFill>
                  <a:prstDash val="solid"/>
                </a:ln>
                <a:solidFill>
                  <a:srgbClr val="F86A52"/>
                </a:solidFill>
                <a:effectLst>
                  <a:glow rad="63500">
                    <a:schemeClr val="accent3">
                      <a:satMod val="175000"/>
                      <a:alpha val="40000"/>
                    </a:schemeClr>
                  </a:glow>
                  <a:outerShdw blurRad="38100" dist="22860" dir="5400000" algn="tl" rotWithShape="0">
                    <a:srgbClr val="000000">
                      <a:alpha val="30000"/>
                    </a:srgbClr>
                  </a:outerShdw>
                </a:effectLst>
              </a:rPr>
              <a:t>Transistor Circuit</a:t>
            </a:r>
            <a:endParaRPr lang="en-IN" sz="5400" b="1" cap="none" dirty="0">
              <a:ln w="10160">
                <a:solidFill>
                  <a:srgbClr val="C00000"/>
                </a:solidFill>
                <a:prstDash val="solid"/>
              </a:ln>
              <a:solidFill>
                <a:srgbClr val="F86A52"/>
              </a:solidFill>
              <a:effectLst>
                <a:glow rad="63500">
                  <a:schemeClr val="accent3">
                    <a:satMod val="175000"/>
                    <a:alpha val="40000"/>
                  </a:schemeClr>
                </a:glow>
                <a:outerShdw blurRad="38100" dist="22860" dir="5400000" algn="tl" rotWithShape="0">
                  <a:srgbClr val="000000">
                    <a:alpha val="30000"/>
                  </a:srgbClr>
                </a:outerShdw>
              </a:effectLst>
            </a:endParaRPr>
          </a:p>
        </p:txBody>
      </p:sp>
      <p:pic>
        <p:nvPicPr>
          <p:cNvPr id="45" name="Picture 44">
            <a:extLst>
              <a:ext uri="{FF2B5EF4-FFF2-40B4-BE49-F238E27FC236}">
                <a16:creationId xmlns:a16="http://schemas.microsoft.com/office/drawing/2014/main" id="{2C578FDA-3549-7132-9B36-51B07E510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2994957">
            <a:off x="7582842" y="3834483"/>
            <a:ext cx="1993127" cy="1966761"/>
          </a:xfrm>
          <a:prstGeom prst="rect">
            <a:avLst/>
          </a:prstGeom>
        </p:spPr>
      </p:pic>
      <p:cxnSp>
        <p:nvCxnSpPr>
          <p:cNvPr id="71" name="Straight Arrow Connector 70">
            <a:extLst>
              <a:ext uri="{FF2B5EF4-FFF2-40B4-BE49-F238E27FC236}">
                <a16:creationId xmlns:a16="http://schemas.microsoft.com/office/drawing/2014/main" id="{68411191-AF5C-C2DC-D430-06F3F9813CE5}"/>
              </a:ext>
            </a:extLst>
          </p:cNvPr>
          <p:cNvCxnSpPr/>
          <p:nvPr/>
        </p:nvCxnSpPr>
        <p:spPr>
          <a:xfrm flipH="1">
            <a:off x="6856532" y="5639343"/>
            <a:ext cx="1601335" cy="1931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EDD4F8D-ED8C-1416-A50B-52A5F1EBAA13}"/>
              </a:ext>
            </a:extLst>
          </p:cNvPr>
          <p:cNvSpPr txBox="1"/>
          <p:nvPr/>
        </p:nvSpPr>
        <p:spPr>
          <a:xfrm>
            <a:off x="5801410" y="5509293"/>
            <a:ext cx="1273401" cy="813886"/>
          </a:xfrm>
          <a:prstGeom prst="rect">
            <a:avLst/>
          </a:prstGeom>
          <a:noFill/>
        </p:spPr>
        <p:txBody>
          <a:bodyPr wrap="square" rtlCol="0">
            <a:spAutoFit/>
          </a:bodyPr>
          <a:lstStyle/>
          <a:p>
            <a:r>
              <a:rPr lang="en-US" sz="2000" dirty="0">
                <a:solidFill>
                  <a:srgbClr val="050337"/>
                </a:solidFill>
              </a:rPr>
              <a:t>Water to plants</a:t>
            </a:r>
            <a:endParaRPr lang="en-IN" sz="2000" dirty="0">
              <a:solidFill>
                <a:srgbClr val="050337"/>
              </a:solidFill>
            </a:endParaRPr>
          </a:p>
        </p:txBody>
      </p:sp>
      <p:pic>
        <p:nvPicPr>
          <p:cNvPr id="77" name="Picture 76">
            <a:extLst>
              <a:ext uri="{FF2B5EF4-FFF2-40B4-BE49-F238E27FC236}">
                <a16:creationId xmlns:a16="http://schemas.microsoft.com/office/drawing/2014/main" id="{8EE829CB-65D5-6C19-E2AF-702C4A22F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278" y="4484581"/>
            <a:ext cx="3055435" cy="2004086"/>
          </a:xfrm>
          <a:prstGeom prst="rect">
            <a:avLst/>
          </a:prstGeom>
        </p:spPr>
      </p:pic>
      <p:sp>
        <p:nvSpPr>
          <p:cNvPr id="79" name="Oval 78">
            <a:extLst>
              <a:ext uri="{FF2B5EF4-FFF2-40B4-BE49-F238E27FC236}">
                <a16:creationId xmlns:a16="http://schemas.microsoft.com/office/drawing/2014/main" id="{5C2FC61D-8019-FCEC-BB2C-006951206800}"/>
              </a:ext>
            </a:extLst>
          </p:cNvPr>
          <p:cNvSpPr/>
          <p:nvPr/>
        </p:nvSpPr>
        <p:spPr>
          <a:xfrm>
            <a:off x="7127939" y="1943628"/>
            <a:ext cx="645146" cy="3960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a:endParaRPr>
          </a:p>
        </p:txBody>
      </p:sp>
      <p:sp>
        <p:nvSpPr>
          <p:cNvPr id="80" name="Oval 79">
            <a:extLst>
              <a:ext uri="{FF2B5EF4-FFF2-40B4-BE49-F238E27FC236}">
                <a16:creationId xmlns:a16="http://schemas.microsoft.com/office/drawing/2014/main" id="{AE3CDFD7-C4DE-E5D3-15B9-BE6CA338ABC4}"/>
              </a:ext>
            </a:extLst>
          </p:cNvPr>
          <p:cNvSpPr/>
          <p:nvPr/>
        </p:nvSpPr>
        <p:spPr>
          <a:xfrm>
            <a:off x="4815771" y="2717712"/>
            <a:ext cx="1129005" cy="93610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white"/>
              </a:solidFill>
              <a:latin typeface="Calibri"/>
            </a:endParaRPr>
          </a:p>
        </p:txBody>
      </p:sp>
      <p:cxnSp>
        <p:nvCxnSpPr>
          <p:cNvPr id="81" name="Straight Connector 80">
            <a:extLst>
              <a:ext uri="{FF2B5EF4-FFF2-40B4-BE49-F238E27FC236}">
                <a16:creationId xmlns:a16="http://schemas.microsoft.com/office/drawing/2014/main" id="{2032AB7F-BE23-277E-3E4C-841E1EE771FC}"/>
              </a:ext>
            </a:extLst>
          </p:cNvPr>
          <p:cNvCxnSpPr/>
          <p:nvPr/>
        </p:nvCxnSpPr>
        <p:spPr>
          <a:xfrm>
            <a:off x="3565801" y="3149760"/>
            <a:ext cx="153222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42EB53B-54A9-3D90-A199-E39A63C2ECFD}"/>
              </a:ext>
            </a:extLst>
          </p:cNvPr>
          <p:cNvCxnSpPr/>
          <p:nvPr/>
        </p:nvCxnSpPr>
        <p:spPr>
          <a:xfrm flipV="1">
            <a:off x="5098022" y="2789720"/>
            <a:ext cx="0" cy="7920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344B6C-6658-1862-69CC-210E29C47095}"/>
              </a:ext>
            </a:extLst>
          </p:cNvPr>
          <p:cNvCxnSpPr/>
          <p:nvPr/>
        </p:nvCxnSpPr>
        <p:spPr>
          <a:xfrm flipH="1">
            <a:off x="5098022" y="2789720"/>
            <a:ext cx="564503"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8EB8981-5CE6-2659-3656-A1D846385F9F}"/>
              </a:ext>
            </a:extLst>
          </p:cNvPr>
          <p:cNvCxnSpPr/>
          <p:nvPr/>
        </p:nvCxnSpPr>
        <p:spPr>
          <a:xfrm flipH="1" flipV="1">
            <a:off x="5098022" y="3365784"/>
            <a:ext cx="564503" cy="216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72C377-D259-7809-4510-36424F407BF0}"/>
              </a:ext>
            </a:extLst>
          </p:cNvPr>
          <p:cNvCxnSpPr/>
          <p:nvPr/>
        </p:nvCxnSpPr>
        <p:spPr>
          <a:xfrm flipV="1">
            <a:off x="5662525" y="2141648"/>
            <a:ext cx="0" cy="6480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1EB20B6-F5CF-5545-0841-F98D3814300B}"/>
              </a:ext>
            </a:extLst>
          </p:cNvPr>
          <p:cNvCxnSpPr/>
          <p:nvPr/>
        </p:nvCxnSpPr>
        <p:spPr>
          <a:xfrm>
            <a:off x="5662525" y="3581808"/>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114BEEF-B152-4ADE-FE3C-BDBFD105B53D}"/>
              </a:ext>
            </a:extLst>
          </p:cNvPr>
          <p:cNvCxnSpPr/>
          <p:nvPr/>
        </p:nvCxnSpPr>
        <p:spPr>
          <a:xfrm flipV="1">
            <a:off x="5662526" y="2141648"/>
            <a:ext cx="1465415"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678F446-79E2-4AAD-75FB-0DD0ADC79DB1}"/>
              </a:ext>
            </a:extLst>
          </p:cNvPr>
          <p:cNvCxnSpPr>
            <a:endCxn id="79" idx="6"/>
          </p:cNvCxnSpPr>
          <p:nvPr/>
        </p:nvCxnSpPr>
        <p:spPr>
          <a:xfrm flipH="1">
            <a:off x="7773086" y="2141648"/>
            <a:ext cx="792596"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16517EC-5582-C87E-6B7E-32A03608CD24}"/>
              </a:ext>
            </a:extLst>
          </p:cNvPr>
          <p:cNvCxnSpPr/>
          <p:nvPr/>
        </p:nvCxnSpPr>
        <p:spPr>
          <a:xfrm>
            <a:off x="5662525" y="4157872"/>
            <a:ext cx="13199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A85A1-B81D-057D-B4CE-B7C73914B0F5}"/>
              </a:ext>
            </a:extLst>
          </p:cNvPr>
          <p:cNvCxnSpPr/>
          <p:nvPr/>
        </p:nvCxnSpPr>
        <p:spPr>
          <a:xfrm>
            <a:off x="8565681" y="2141650"/>
            <a:ext cx="0" cy="201622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C37179B-7D37-B547-4433-4F0CECC81D4A}"/>
              </a:ext>
            </a:extLst>
          </p:cNvPr>
          <p:cNvCxnSpPr/>
          <p:nvPr/>
        </p:nvCxnSpPr>
        <p:spPr>
          <a:xfrm>
            <a:off x="8565681" y="3149761"/>
            <a:ext cx="1290291"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E08A83E-6876-746B-5B01-A9346EC79C8A}"/>
              </a:ext>
            </a:extLst>
          </p:cNvPr>
          <p:cNvSpPr txBox="1"/>
          <p:nvPr/>
        </p:nvSpPr>
        <p:spPr>
          <a:xfrm>
            <a:off x="2840012" y="2465685"/>
            <a:ext cx="1774151" cy="646331"/>
          </a:xfrm>
          <a:prstGeom prst="rect">
            <a:avLst/>
          </a:prstGeom>
          <a:noFill/>
        </p:spPr>
        <p:txBody>
          <a:bodyPr wrap="square" rtlCol="0">
            <a:spAutoFit/>
          </a:bodyPr>
          <a:lstStyle/>
          <a:p>
            <a:pPr defTabSz="914400"/>
            <a:r>
              <a:rPr lang="en-US" dirty="0">
                <a:solidFill>
                  <a:prstClr val="black"/>
                </a:solidFill>
                <a:latin typeface="Calibri"/>
              </a:rPr>
              <a:t>5V/0V from </a:t>
            </a:r>
            <a:r>
              <a:rPr lang="en-US" dirty="0" err="1">
                <a:solidFill>
                  <a:prstClr val="black"/>
                </a:solidFill>
                <a:latin typeface="Calibri"/>
              </a:rPr>
              <a:t>NodeMcu</a:t>
            </a:r>
            <a:endParaRPr lang="en-IN" dirty="0">
              <a:solidFill>
                <a:prstClr val="black"/>
              </a:solidFill>
              <a:latin typeface="Calibri"/>
            </a:endParaRPr>
          </a:p>
        </p:txBody>
      </p:sp>
      <p:sp>
        <p:nvSpPr>
          <p:cNvPr id="93" name="TextBox 92">
            <a:extLst>
              <a:ext uri="{FF2B5EF4-FFF2-40B4-BE49-F238E27FC236}">
                <a16:creationId xmlns:a16="http://schemas.microsoft.com/office/drawing/2014/main" id="{D1A04C94-1256-D4BA-78B4-98B22D92515B}"/>
              </a:ext>
            </a:extLst>
          </p:cNvPr>
          <p:cNvSpPr txBox="1"/>
          <p:nvPr/>
        </p:nvSpPr>
        <p:spPr>
          <a:xfrm>
            <a:off x="7127940" y="1523845"/>
            <a:ext cx="529260" cy="369332"/>
          </a:xfrm>
          <a:prstGeom prst="rect">
            <a:avLst/>
          </a:prstGeom>
          <a:noFill/>
        </p:spPr>
        <p:txBody>
          <a:bodyPr wrap="square" rtlCol="0">
            <a:spAutoFit/>
          </a:bodyPr>
          <a:lstStyle/>
          <a:p>
            <a:pPr defTabSz="914400"/>
            <a:r>
              <a:rPr lang="en-US" dirty="0">
                <a:solidFill>
                  <a:prstClr val="black"/>
                </a:solidFill>
                <a:latin typeface="Calibri"/>
              </a:rPr>
              <a:t>AC</a:t>
            </a:r>
            <a:endParaRPr lang="en-IN" dirty="0">
              <a:solidFill>
                <a:prstClr val="black"/>
              </a:solidFill>
              <a:latin typeface="Calibri"/>
            </a:endParaRPr>
          </a:p>
        </p:txBody>
      </p:sp>
      <p:sp>
        <p:nvSpPr>
          <p:cNvPr id="94" name="Arc 93">
            <a:extLst>
              <a:ext uri="{FF2B5EF4-FFF2-40B4-BE49-F238E27FC236}">
                <a16:creationId xmlns:a16="http://schemas.microsoft.com/office/drawing/2014/main" id="{968EEAC6-0361-DCD0-42A2-7252C50440D1}"/>
              </a:ext>
            </a:extLst>
          </p:cNvPr>
          <p:cNvSpPr/>
          <p:nvPr/>
        </p:nvSpPr>
        <p:spPr>
          <a:xfrm rot="21423672">
            <a:off x="7587506" y="4157873"/>
            <a:ext cx="978175" cy="45719"/>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IN">
              <a:solidFill>
                <a:prstClr val="black"/>
              </a:solidFill>
              <a:latin typeface="Calibri"/>
            </a:endParaRPr>
          </a:p>
        </p:txBody>
      </p:sp>
      <p:sp>
        <p:nvSpPr>
          <p:cNvPr id="95" name="Chevron 54">
            <a:extLst>
              <a:ext uri="{FF2B5EF4-FFF2-40B4-BE49-F238E27FC236}">
                <a16:creationId xmlns:a16="http://schemas.microsoft.com/office/drawing/2014/main" id="{BB58BD52-0FD4-A1B5-74D8-340C6C6AC83D}"/>
              </a:ext>
            </a:extLst>
          </p:cNvPr>
          <p:cNvSpPr/>
          <p:nvPr/>
        </p:nvSpPr>
        <p:spPr>
          <a:xfrm rot="1178919">
            <a:off x="5233185" y="3327567"/>
            <a:ext cx="196395" cy="231498"/>
          </a:xfrm>
          <a:prstGeom prst="chevron">
            <a:avLst>
              <a:gd name="adj" fmla="val 8347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solidFill>
                <a:prstClr val="black"/>
              </a:solidFill>
              <a:latin typeface="Calibri"/>
            </a:endParaRPr>
          </a:p>
        </p:txBody>
      </p:sp>
      <p:sp>
        <p:nvSpPr>
          <p:cNvPr id="97" name="Arc 96">
            <a:extLst>
              <a:ext uri="{FF2B5EF4-FFF2-40B4-BE49-F238E27FC236}">
                <a16:creationId xmlns:a16="http://schemas.microsoft.com/office/drawing/2014/main" id="{D2583057-10BA-13EE-E6AD-BA440B63280F}"/>
              </a:ext>
            </a:extLst>
          </p:cNvPr>
          <p:cNvSpPr/>
          <p:nvPr/>
        </p:nvSpPr>
        <p:spPr>
          <a:xfrm>
            <a:off x="6382484" y="4164995"/>
            <a:ext cx="1205022" cy="522228"/>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IN">
              <a:solidFill>
                <a:prstClr val="black"/>
              </a:solidFill>
              <a:latin typeface="Calibri"/>
            </a:endParaRPr>
          </a:p>
        </p:txBody>
      </p:sp>
      <p:sp>
        <p:nvSpPr>
          <p:cNvPr id="98" name="Arc 97">
            <a:extLst>
              <a:ext uri="{FF2B5EF4-FFF2-40B4-BE49-F238E27FC236}">
                <a16:creationId xmlns:a16="http://schemas.microsoft.com/office/drawing/2014/main" id="{71EB7B9C-1AFF-213C-6047-2125D9B54E90}"/>
              </a:ext>
            </a:extLst>
          </p:cNvPr>
          <p:cNvSpPr/>
          <p:nvPr/>
        </p:nvSpPr>
        <p:spPr>
          <a:xfrm rot="19111222">
            <a:off x="6747180" y="4467150"/>
            <a:ext cx="1728354" cy="489705"/>
          </a:xfrm>
          <a:prstGeom prst="arc">
            <a:avLst>
              <a:gd name="adj1" fmla="val 18455082"/>
              <a:gd name="adj2" fmla="val 21018138"/>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IN">
              <a:solidFill>
                <a:prstClr val="black"/>
              </a:solidFill>
              <a:latin typeface="Calibri"/>
            </a:endParaRPr>
          </a:p>
        </p:txBody>
      </p:sp>
      <p:sp>
        <p:nvSpPr>
          <p:cNvPr id="99" name="Freeform: Shape 98">
            <a:extLst>
              <a:ext uri="{FF2B5EF4-FFF2-40B4-BE49-F238E27FC236}">
                <a16:creationId xmlns:a16="http://schemas.microsoft.com/office/drawing/2014/main" id="{7EF53AA4-DB97-EB84-1965-61B5A78D6F48}"/>
              </a:ext>
            </a:extLst>
          </p:cNvPr>
          <p:cNvSpPr/>
          <p:nvPr/>
        </p:nvSpPr>
        <p:spPr>
          <a:xfrm>
            <a:off x="7227885" y="2026998"/>
            <a:ext cx="400050" cy="190943"/>
          </a:xfrm>
          <a:custGeom>
            <a:avLst/>
            <a:gdLst>
              <a:gd name="connsiteX0" fmla="*/ 0 w 448027"/>
              <a:gd name="connsiteY0" fmla="*/ 228600 h 229049"/>
              <a:gd name="connsiteX1" fmla="*/ 152400 w 448027"/>
              <a:gd name="connsiteY1" fmla="*/ 0 h 229049"/>
              <a:gd name="connsiteX2" fmla="*/ 304800 w 448027"/>
              <a:gd name="connsiteY2" fmla="*/ 228600 h 229049"/>
              <a:gd name="connsiteX3" fmla="*/ 438150 w 448027"/>
              <a:gd name="connsiteY3" fmla="*/ 57150 h 229049"/>
              <a:gd name="connsiteX4" fmla="*/ 438150 w 448027"/>
              <a:gd name="connsiteY4" fmla="*/ 9525 h 229049"/>
              <a:gd name="connsiteX5" fmla="*/ 438150 w 448027"/>
              <a:gd name="connsiteY5" fmla="*/ 9525 h 22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027" h="229049">
                <a:moveTo>
                  <a:pt x="0" y="228600"/>
                </a:moveTo>
                <a:cubicBezTo>
                  <a:pt x="50800" y="114300"/>
                  <a:pt x="101600" y="0"/>
                  <a:pt x="152400" y="0"/>
                </a:cubicBezTo>
                <a:cubicBezTo>
                  <a:pt x="203200" y="0"/>
                  <a:pt x="257175" y="219075"/>
                  <a:pt x="304800" y="228600"/>
                </a:cubicBezTo>
                <a:cubicBezTo>
                  <a:pt x="352425" y="238125"/>
                  <a:pt x="415925" y="93662"/>
                  <a:pt x="438150" y="57150"/>
                </a:cubicBezTo>
                <a:cubicBezTo>
                  <a:pt x="460375" y="20638"/>
                  <a:pt x="438150" y="9525"/>
                  <a:pt x="438150" y="9525"/>
                </a:cubicBezTo>
                <a:lnTo>
                  <a:pt x="438150" y="9525"/>
                </a:lnTo>
              </a:path>
            </a:pathLst>
          </a:cu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39B4C95C-5601-8D01-B01F-5774EA85967D}"/>
              </a:ext>
            </a:extLst>
          </p:cNvPr>
          <p:cNvSpPr txBox="1"/>
          <p:nvPr/>
        </p:nvSpPr>
        <p:spPr>
          <a:xfrm>
            <a:off x="8688287" y="3306716"/>
            <a:ext cx="1152128" cy="369332"/>
          </a:xfrm>
          <a:prstGeom prst="rect">
            <a:avLst/>
          </a:prstGeom>
          <a:noFill/>
        </p:spPr>
        <p:txBody>
          <a:bodyPr wrap="square" rtlCol="0">
            <a:spAutoFit/>
          </a:bodyPr>
          <a:lstStyle/>
          <a:p>
            <a:pPr defTabSz="914400"/>
            <a:r>
              <a:rPr lang="en-US" dirty="0">
                <a:solidFill>
                  <a:prstClr val="black"/>
                </a:solidFill>
                <a:latin typeface="Calibri"/>
              </a:rPr>
              <a:t>GND</a:t>
            </a:r>
            <a:endParaRPr lang="en-IN" dirty="0">
              <a:solidFill>
                <a:prstClr val="black"/>
              </a:solidFill>
              <a:latin typeface="Calibri"/>
            </a:endParaRPr>
          </a:p>
        </p:txBody>
      </p:sp>
    </p:spTree>
    <p:extLst>
      <p:ext uri="{BB962C8B-B14F-4D97-AF65-F5344CB8AC3E}">
        <p14:creationId xmlns:p14="http://schemas.microsoft.com/office/powerpoint/2010/main" val="333482926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p:cTn id="17" dur="500" fill="hold"/>
                                        <p:tgtEl>
                                          <p:spTgt spid="79"/>
                                        </p:tgtEl>
                                        <p:attrNameLst>
                                          <p:attrName>ppt_w</p:attrName>
                                        </p:attrNameLst>
                                      </p:cBhvr>
                                      <p:tavLst>
                                        <p:tav tm="0">
                                          <p:val>
                                            <p:fltVal val="0"/>
                                          </p:val>
                                        </p:tav>
                                        <p:tav tm="100000">
                                          <p:val>
                                            <p:strVal val="#ppt_w"/>
                                          </p:val>
                                        </p:tav>
                                      </p:tavLst>
                                    </p:anim>
                                    <p:anim calcmode="lin" valueType="num">
                                      <p:cBhvr>
                                        <p:cTn id="18" dur="500" fill="hold"/>
                                        <p:tgtEl>
                                          <p:spTgt spid="79"/>
                                        </p:tgtEl>
                                        <p:attrNameLst>
                                          <p:attrName>ppt_h</p:attrName>
                                        </p:attrNameLst>
                                      </p:cBhvr>
                                      <p:tavLst>
                                        <p:tav tm="0">
                                          <p:val>
                                            <p:fltVal val="0"/>
                                          </p:val>
                                        </p:tav>
                                        <p:tav tm="100000">
                                          <p:val>
                                            <p:strVal val="#ppt_h"/>
                                          </p:val>
                                        </p:tav>
                                      </p:tavLst>
                                    </p:anim>
                                    <p:animEffect transition="in" filter="fade">
                                      <p:cBhvr>
                                        <p:cTn id="19" dur="500"/>
                                        <p:tgtEl>
                                          <p:spTgt spid="7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par>
                                <p:cTn id="25" presetID="53" presetClass="entr" presetSubtype="16"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p:cTn id="27" dur="500" fill="hold"/>
                                        <p:tgtEl>
                                          <p:spTgt spid="81"/>
                                        </p:tgtEl>
                                        <p:attrNameLst>
                                          <p:attrName>ppt_w</p:attrName>
                                        </p:attrNameLst>
                                      </p:cBhvr>
                                      <p:tavLst>
                                        <p:tav tm="0">
                                          <p:val>
                                            <p:fltVal val="0"/>
                                          </p:val>
                                        </p:tav>
                                        <p:tav tm="100000">
                                          <p:val>
                                            <p:strVal val="#ppt_w"/>
                                          </p:val>
                                        </p:tav>
                                      </p:tavLst>
                                    </p:anim>
                                    <p:anim calcmode="lin" valueType="num">
                                      <p:cBhvr>
                                        <p:cTn id="28" dur="500" fill="hold"/>
                                        <p:tgtEl>
                                          <p:spTgt spid="81"/>
                                        </p:tgtEl>
                                        <p:attrNameLst>
                                          <p:attrName>ppt_h</p:attrName>
                                        </p:attrNameLst>
                                      </p:cBhvr>
                                      <p:tavLst>
                                        <p:tav tm="0">
                                          <p:val>
                                            <p:fltVal val="0"/>
                                          </p:val>
                                        </p:tav>
                                        <p:tav tm="100000">
                                          <p:val>
                                            <p:strVal val="#ppt_h"/>
                                          </p:val>
                                        </p:tav>
                                      </p:tavLst>
                                    </p:anim>
                                    <p:animEffect transition="in" filter="fade">
                                      <p:cBhvr>
                                        <p:cTn id="29" dur="500"/>
                                        <p:tgtEl>
                                          <p:spTgt spid="81"/>
                                        </p:tgtEl>
                                      </p:cBhvr>
                                    </p:animEffect>
                                  </p:childTnLst>
                                </p:cTn>
                              </p:par>
                              <p:par>
                                <p:cTn id="30" presetID="53" presetClass="entr" presetSubtype="16"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fltVal val="0"/>
                                          </p:val>
                                        </p:tav>
                                        <p:tav tm="100000">
                                          <p:val>
                                            <p:strVal val="#ppt_w"/>
                                          </p:val>
                                        </p:tav>
                                      </p:tavLst>
                                    </p:anim>
                                    <p:anim calcmode="lin" valueType="num">
                                      <p:cBhvr>
                                        <p:cTn id="33" dur="500" fill="hold"/>
                                        <p:tgtEl>
                                          <p:spTgt spid="82"/>
                                        </p:tgtEl>
                                        <p:attrNameLst>
                                          <p:attrName>ppt_h</p:attrName>
                                        </p:attrNameLst>
                                      </p:cBhvr>
                                      <p:tavLst>
                                        <p:tav tm="0">
                                          <p:val>
                                            <p:fltVal val="0"/>
                                          </p:val>
                                        </p:tav>
                                        <p:tav tm="100000">
                                          <p:val>
                                            <p:strVal val="#ppt_h"/>
                                          </p:val>
                                        </p:tav>
                                      </p:tavLst>
                                    </p:anim>
                                    <p:animEffect transition="in" filter="fade">
                                      <p:cBhvr>
                                        <p:cTn id="34" dur="500"/>
                                        <p:tgtEl>
                                          <p:spTgt spid="82"/>
                                        </p:tgtEl>
                                      </p:cBhvr>
                                    </p:animEffect>
                                  </p:childTnLst>
                                </p:cTn>
                              </p:par>
                              <p:par>
                                <p:cTn id="35" presetID="53" presetClass="entr" presetSubtype="16" fill="hold" nodeType="with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p:cTn id="37" dur="500" fill="hold"/>
                                        <p:tgtEl>
                                          <p:spTgt spid="83"/>
                                        </p:tgtEl>
                                        <p:attrNameLst>
                                          <p:attrName>ppt_w</p:attrName>
                                        </p:attrNameLst>
                                      </p:cBhvr>
                                      <p:tavLst>
                                        <p:tav tm="0">
                                          <p:val>
                                            <p:fltVal val="0"/>
                                          </p:val>
                                        </p:tav>
                                        <p:tav tm="100000">
                                          <p:val>
                                            <p:strVal val="#ppt_w"/>
                                          </p:val>
                                        </p:tav>
                                      </p:tavLst>
                                    </p:anim>
                                    <p:anim calcmode="lin" valueType="num">
                                      <p:cBhvr>
                                        <p:cTn id="38" dur="500" fill="hold"/>
                                        <p:tgtEl>
                                          <p:spTgt spid="83"/>
                                        </p:tgtEl>
                                        <p:attrNameLst>
                                          <p:attrName>ppt_h</p:attrName>
                                        </p:attrNameLst>
                                      </p:cBhvr>
                                      <p:tavLst>
                                        <p:tav tm="0">
                                          <p:val>
                                            <p:fltVal val="0"/>
                                          </p:val>
                                        </p:tav>
                                        <p:tav tm="100000">
                                          <p:val>
                                            <p:strVal val="#ppt_h"/>
                                          </p:val>
                                        </p:tav>
                                      </p:tavLst>
                                    </p:anim>
                                    <p:animEffect transition="in" filter="fade">
                                      <p:cBhvr>
                                        <p:cTn id="39" dur="500"/>
                                        <p:tgtEl>
                                          <p:spTgt spid="83"/>
                                        </p:tgtEl>
                                      </p:cBhvr>
                                    </p:animEffect>
                                  </p:childTnLst>
                                </p:cTn>
                              </p:par>
                              <p:par>
                                <p:cTn id="40" presetID="53" presetClass="entr" presetSubtype="16" fill="hold" nodeType="withEffect">
                                  <p:stCondLst>
                                    <p:cond delay="0"/>
                                  </p:stCondLst>
                                  <p:childTnLst>
                                    <p:set>
                                      <p:cBhvr>
                                        <p:cTn id="41" dur="1" fill="hold">
                                          <p:stCondLst>
                                            <p:cond delay="0"/>
                                          </p:stCondLst>
                                        </p:cTn>
                                        <p:tgtEl>
                                          <p:spTgt spid="84"/>
                                        </p:tgtEl>
                                        <p:attrNameLst>
                                          <p:attrName>style.visibility</p:attrName>
                                        </p:attrNameLst>
                                      </p:cBhvr>
                                      <p:to>
                                        <p:strVal val="visible"/>
                                      </p:to>
                                    </p:set>
                                    <p:anim calcmode="lin" valueType="num">
                                      <p:cBhvr>
                                        <p:cTn id="42" dur="500" fill="hold"/>
                                        <p:tgtEl>
                                          <p:spTgt spid="84"/>
                                        </p:tgtEl>
                                        <p:attrNameLst>
                                          <p:attrName>ppt_w</p:attrName>
                                        </p:attrNameLst>
                                      </p:cBhvr>
                                      <p:tavLst>
                                        <p:tav tm="0">
                                          <p:val>
                                            <p:fltVal val="0"/>
                                          </p:val>
                                        </p:tav>
                                        <p:tav tm="100000">
                                          <p:val>
                                            <p:strVal val="#ppt_w"/>
                                          </p:val>
                                        </p:tav>
                                      </p:tavLst>
                                    </p:anim>
                                    <p:anim calcmode="lin" valueType="num">
                                      <p:cBhvr>
                                        <p:cTn id="43" dur="500" fill="hold"/>
                                        <p:tgtEl>
                                          <p:spTgt spid="84"/>
                                        </p:tgtEl>
                                        <p:attrNameLst>
                                          <p:attrName>ppt_h</p:attrName>
                                        </p:attrNameLst>
                                      </p:cBhvr>
                                      <p:tavLst>
                                        <p:tav tm="0">
                                          <p:val>
                                            <p:fltVal val="0"/>
                                          </p:val>
                                        </p:tav>
                                        <p:tav tm="100000">
                                          <p:val>
                                            <p:strVal val="#ppt_h"/>
                                          </p:val>
                                        </p:tav>
                                      </p:tavLst>
                                    </p:anim>
                                    <p:animEffect transition="in" filter="fade">
                                      <p:cBhvr>
                                        <p:cTn id="44" dur="500"/>
                                        <p:tgtEl>
                                          <p:spTgt spid="84"/>
                                        </p:tgtEl>
                                      </p:cBhvr>
                                    </p:animEffect>
                                  </p:childTnLst>
                                </p:cTn>
                              </p:par>
                              <p:par>
                                <p:cTn id="45" presetID="53" presetClass="entr" presetSubtype="16" fill="hold"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p:cTn id="47" dur="500" fill="hold"/>
                                        <p:tgtEl>
                                          <p:spTgt spid="85"/>
                                        </p:tgtEl>
                                        <p:attrNameLst>
                                          <p:attrName>ppt_w</p:attrName>
                                        </p:attrNameLst>
                                      </p:cBhvr>
                                      <p:tavLst>
                                        <p:tav tm="0">
                                          <p:val>
                                            <p:fltVal val="0"/>
                                          </p:val>
                                        </p:tav>
                                        <p:tav tm="100000">
                                          <p:val>
                                            <p:strVal val="#ppt_w"/>
                                          </p:val>
                                        </p:tav>
                                      </p:tavLst>
                                    </p:anim>
                                    <p:anim calcmode="lin" valueType="num">
                                      <p:cBhvr>
                                        <p:cTn id="48" dur="500" fill="hold"/>
                                        <p:tgtEl>
                                          <p:spTgt spid="85"/>
                                        </p:tgtEl>
                                        <p:attrNameLst>
                                          <p:attrName>ppt_h</p:attrName>
                                        </p:attrNameLst>
                                      </p:cBhvr>
                                      <p:tavLst>
                                        <p:tav tm="0">
                                          <p:val>
                                            <p:fltVal val="0"/>
                                          </p:val>
                                        </p:tav>
                                        <p:tav tm="100000">
                                          <p:val>
                                            <p:strVal val="#ppt_h"/>
                                          </p:val>
                                        </p:tav>
                                      </p:tavLst>
                                    </p:anim>
                                    <p:animEffect transition="in" filter="fade">
                                      <p:cBhvr>
                                        <p:cTn id="49" dur="500"/>
                                        <p:tgtEl>
                                          <p:spTgt spid="85"/>
                                        </p:tgtEl>
                                      </p:cBhvr>
                                    </p:animEffect>
                                  </p:childTnLst>
                                </p:cTn>
                              </p:par>
                              <p:par>
                                <p:cTn id="50" presetID="53" presetClass="entr" presetSubtype="16" fill="hold" nodeType="withEffect">
                                  <p:stCondLst>
                                    <p:cond delay="0"/>
                                  </p:stCondLst>
                                  <p:childTnLst>
                                    <p:set>
                                      <p:cBhvr>
                                        <p:cTn id="51" dur="1" fill="hold">
                                          <p:stCondLst>
                                            <p:cond delay="0"/>
                                          </p:stCondLst>
                                        </p:cTn>
                                        <p:tgtEl>
                                          <p:spTgt spid="86"/>
                                        </p:tgtEl>
                                        <p:attrNameLst>
                                          <p:attrName>style.visibility</p:attrName>
                                        </p:attrNameLst>
                                      </p:cBhvr>
                                      <p:to>
                                        <p:strVal val="visible"/>
                                      </p:to>
                                    </p:set>
                                    <p:anim calcmode="lin" valueType="num">
                                      <p:cBhvr>
                                        <p:cTn id="52" dur="500" fill="hold"/>
                                        <p:tgtEl>
                                          <p:spTgt spid="86"/>
                                        </p:tgtEl>
                                        <p:attrNameLst>
                                          <p:attrName>ppt_w</p:attrName>
                                        </p:attrNameLst>
                                      </p:cBhvr>
                                      <p:tavLst>
                                        <p:tav tm="0">
                                          <p:val>
                                            <p:fltVal val="0"/>
                                          </p:val>
                                        </p:tav>
                                        <p:tav tm="100000">
                                          <p:val>
                                            <p:strVal val="#ppt_w"/>
                                          </p:val>
                                        </p:tav>
                                      </p:tavLst>
                                    </p:anim>
                                    <p:anim calcmode="lin" valueType="num">
                                      <p:cBhvr>
                                        <p:cTn id="53" dur="500" fill="hold"/>
                                        <p:tgtEl>
                                          <p:spTgt spid="86"/>
                                        </p:tgtEl>
                                        <p:attrNameLst>
                                          <p:attrName>ppt_h</p:attrName>
                                        </p:attrNameLst>
                                      </p:cBhvr>
                                      <p:tavLst>
                                        <p:tav tm="0">
                                          <p:val>
                                            <p:fltVal val="0"/>
                                          </p:val>
                                        </p:tav>
                                        <p:tav tm="100000">
                                          <p:val>
                                            <p:strVal val="#ppt_h"/>
                                          </p:val>
                                        </p:tav>
                                      </p:tavLst>
                                    </p:anim>
                                    <p:animEffect transition="in" filter="fade">
                                      <p:cBhvr>
                                        <p:cTn id="54" dur="500"/>
                                        <p:tgtEl>
                                          <p:spTgt spid="86"/>
                                        </p:tgtEl>
                                      </p:cBhvr>
                                    </p:animEffect>
                                  </p:childTnLst>
                                </p:cTn>
                              </p:par>
                              <p:par>
                                <p:cTn id="55" presetID="53" presetClass="entr" presetSubtype="16"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p:cTn id="57" dur="500" fill="hold"/>
                                        <p:tgtEl>
                                          <p:spTgt spid="87"/>
                                        </p:tgtEl>
                                        <p:attrNameLst>
                                          <p:attrName>ppt_w</p:attrName>
                                        </p:attrNameLst>
                                      </p:cBhvr>
                                      <p:tavLst>
                                        <p:tav tm="0">
                                          <p:val>
                                            <p:fltVal val="0"/>
                                          </p:val>
                                        </p:tav>
                                        <p:tav tm="100000">
                                          <p:val>
                                            <p:strVal val="#ppt_w"/>
                                          </p:val>
                                        </p:tav>
                                      </p:tavLst>
                                    </p:anim>
                                    <p:anim calcmode="lin" valueType="num">
                                      <p:cBhvr>
                                        <p:cTn id="58" dur="500" fill="hold"/>
                                        <p:tgtEl>
                                          <p:spTgt spid="87"/>
                                        </p:tgtEl>
                                        <p:attrNameLst>
                                          <p:attrName>ppt_h</p:attrName>
                                        </p:attrNameLst>
                                      </p:cBhvr>
                                      <p:tavLst>
                                        <p:tav tm="0">
                                          <p:val>
                                            <p:fltVal val="0"/>
                                          </p:val>
                                        </p:tav>
                                        <p:tav tm="100000">
                                          <p:val>
                                            <p:strVal val="#ppt_h"/>
                                          </p:val>
                                        </p:tav>
                                      </p:tavLst>
                                    </p:anim>
                                    <p:animEffect transition="in" filter="fade">
                                      <p:cBhvr>
                                        <p:cTn id="59" dur="500"/>
                                        <p:tgtEl>
                                          <p:spTgt spid="87"/>
                                        </p:tgtEl>
                                      </p:cBhvr>
                                    </p:animEffect>
                                  </p:childTnLst>
                                </p:cTn>
                              </p:par>
                              <p:par>
                                <p:cTn id="60" presetID="53" presetClass="entr" presetSubtype="16"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 calcmode="lin" valueType="num">
                                      <p:cBhvr>
                                        <p:cTn id="62" dur="500" fill="hold"/>
                                        <p:tgtEl>
                                          <p:spTgt spid="88"/>
                                        </p:tgtEl>
                                        <p:attrNameLst>
                                          <p:attrName>ppt_w</p:attrName>
                                        </p:attrNameLst>
                                      </p:cBhvr>
                                      <p:tavLst>
                                        <p:tav tm="0">
                                          <p:val>
                                            <p:fltVal val="0"/>
                                          </p:val>
                                        </p:tav>
                                        <p:tav tm="100000">
                                          <p:val>
                                            <p:strVal val="#ppt_w"/>
                                          </p:val>
                                        </p:tav>
                                      </p:tavLst>
                                    </p:anim>
                                    <p:anim calcmode="lin" valueType="num">
                                      <p:cBhvr>
                                        <p:cTn id="63" dur="500" fill="hold"/>
                                        <p:tgtEl>
                                          <p:spTgt spid="88"/>
                                        </p:tgtEl>
                                        <p:attrNameLst>
                                          <p:attrName>ppt_h</p:attrName>
                                        </p:attrNameLst>
                                      </p:cBhvr>
                                      <p:tavLst>
                                        <p:tav tm="0">
                                          <p:val>
                                            <p:fltVal val="0"/>
                                          </p:val>
                                        </p:tav>
                                        <p:tav tm="100000">
                                          <p:val>
                                            <p:strVal val="#ppt_h"/>
                                          </p:val>
                                        </p:tav>
                                      </p:tavLst>
                                    </p:anim>
                                    <p:animEffect transition="in" filter="fade">
                                      <p:cBhvr>
                                        <p:cTn id="64" dur="500"/>
                                        <p:tgtEl>
                                          <p:spTgt spid="88"/>
                                        </p:tgtEl>
                                      </p:cBhvr>
                                    </p:animEffect>
                                  </p:childTnLst>
                                </p:cTn>
                              </p:par>
                              <p:par>
                                <p:cTn id="65" presetID="53" presetClass="entr" presetSubtype="16" fill="hold" nodeType="withEffect">
                                  <p:stCondLst>
                                    <p:cond delay="0"/>
                                  </p:stCondLst>
                                  <p:childTnLst>
                                    <p:set>
                                      <p:cBhvr>
                                        <p:cTn id="66" dur="1" fill="hold">
                                          <p:stCondLst>
                                            <p:cond delay="0"/>
                                          </p:stCondLst>
                                        </p:cTn>
                                        <p:tgtEl>
                                          <p:spTgt spid="89"/>
                                        </p:tgtEl>
                                        <p:attrNameLst>
                                          <p:attrName>style.visibility</p:attrName>
                                        </p:attrNameLst>
                                      </p:cBhvr>
                                      <p:to>
                                        <p:strVal val="visible"/>
                                      </p:to>
                                    </p:set>
                                    <p:anim calcmode="lin" valueType="num">
                                      <p:cBhvr>
                                        <p:cTn id="67" dur="500" fill="hold"/>
                                        <p:tgtEl>
                                          <p:spTgt spid="89"/>
                                        </p:tgtEl>
                                        <p:attrNameLst>
                                          <p:attrName>ppt_w</p:attrName>
                                        </p:attrNameLst>
                                      </p:cBhvr>
                                      <p:tavLst>
                                        <p:tav tm="0">
                                          <p:val>
                                            <p:fltVal val="0"/>
                                          </p:val>
                                        </p:tav>
                                        <p:tav tm="100000">
                                          <p:val>
                                            <p:strVal val="#ppt_w"/>
                                          </p:val>
                                        </p:tav>
                                      </p:tavLst>
                                    </p:anim>
                                    <p:anim calcmode="lin" valueType="num">
                                      <p:cBhvr>
                                        <p:cTn id="68" dur="500" fill="hold"/>
                                        <p:tgtEl>
                                          <p:spTgt spid="89"/>
                                        </p:tgtEl>
                                        <p:attrNameLst>
                                          <p:attrName>ppt_h</p:attrName>
                                        </p:attrNameLst>
                                      </p:cBhvr>
                                      <p:tavLst>
                                        <p:tav tm="0">
                                          <p:val>
                                            <p:fltVal val="0"/>
                                          </p:val>
                                        </p:tav>
                                        <p:tav tm="100000">
                                          <p:val>
                                            <p:strVal val="#ppt_h"/>
                                          </p:val>
                                        </p:tav>
                                      </p:tavLst>
                                    </p:anim>
                                    <p:animEffect transition="in" filter="fade">
                                      <p:cBhvr>
                                        <p:cTn id="69" dur="500"/>
                                        <p:tgtEl>
                                          <p:spTgt spid="89"/>
                                        </p:tgtEl>
                                      </p:cBhvr>
                                    </p:animEffect>
                                  </p:childTnLst>
                                </p:cTn>
                              </p:par>
                              <p:par>
                                <p:cTn id="70" presetID="53" presetClass="entr" presetSubtype="16" fill="hold" nodeType="withEffect">
                                  <p:stCondLst>
                                    <p:cond delay="0"/>
                                  </p:stCondLst>
                                  <p:childTnLst>
                                    <p:set>
                                      <p:cBhvr>
                                        <p:cTn id="71" dur="1" fill="hold">
                                          <p:stCondLst>
                                            <p:cond delay="0"/>
                                          </p:stCondLst>
                                        </p:cTn>
                                        <p:tgtEl>
                                          <p:spTgt spid="90"/>
                                        </p:tgtEl>
                                        <p:attrNameLst>
                                          <p:attrName>style.visibility</p:attrName>
                                        </p:attrNameLst>
                                      </p:cBhvr>
                                      <p:to>
                                        <p:strVal val="visible"/>
                                      </p:to>
                                    </p:set>
                                    <p:anim calcmode="lin" valueType="num">
                                      <p:cBhvr>
                                        <p:cTn id="72" dur="500" fill="hold"/>
                                        <p:tgtEl>
                                          <p:spTgt spid="90"/>
                                        </p:tgtEl>
                                        <p:attrNameLst>
                                          <p:attrName>ppt_w</p:attrName>
                                        </p:attrNameLst>
                                      </p:cBhvr>
                                      <p:tavLst>
                                        <p:tav tm="0">
                                          <p:val>
                                            <p:fltVal val="0"/>
                                          </p:val>
                                        </p:tav>
                                        <p:tav tm="100000">
                                          <p:val>
                                            <p:strVal val="#ppt_w"/>
                                          </p:val>
                                        </p:tav>
                                      </p:tavLst>
                                    </p:anim>
                                    <p:anim calcmode="lin" valueType="num">
                                      <p:cBhvr>
                                        <p:cTn id="73" dur="500" fill="hold"/>
                                        <p:tgtEl>
                                          <p:spTgt spid="90"/>
                                        </p:tgtEl>
                                        <p:attrNameLst>
                                          <p:attrName>ppt_h</p:attrName>
                                        </p:attrNameLst>
                                      </p:cBhvr>
                                      <p:tavLst>
                                        <p:tav tm="0">
                                          <p:val>
                                            <p:fltVal val="0"/>
                                          </p:val>
                                        </p:tav>
                                        <p:tav tm="100000">
                                          <p:val>
                                            <p:strVal val="#ppt_h"/>
                                          </p:val>
                                        </p:tav>
                                      </p:tavLst>
                                    </p:anim>
                                    <p:animEffect transition="in" filter="fade">
                                      <p:cBhvr>
                                        <p:cTn id="74" dur="500"/>
                                        <p:tgtEl>
                                          <p:spTgt spid="90"/>
                                        </p:tgtEl>
                                      </p:cBhvr>
                                    </p:animEffect>
                                  </p:childTnLst>
                                </p:cTn>
                              </p:par>
                              <p:par>
                                <p:cTn id="75" presetID="53" presetClass="entr" presetSubtype="16"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anim calcmode="lin" valueType="num">
                                      <p:cBhvr>
                                        <p:cTn id="77" dur="500" fill="hold"/>
                                        <p:tgtEl>
                                          <p:spTgt spid="91"/>
                                        </p:tgtEl>
                                        <p:attrNameLst>
                                          <p:attrName>ppt_w</p:attrName>
                                        </p:attrNameLst>
                                      </p:cBhvr>
                                      <p:tavLst>
                                        <p:tav tm="0">
                                          <p:val>
                                            <p:fltVal val="0"/>
                                          </p:val>
                                        </p:tav>
                                        <p:tav tm="100000">
                                          <p:val>
                                            <p:strVal val="#ppt_w"/>
                                          </p:val>
                                        </p:tav>
                                      </p:tavLst>
                                    </p:anim>
                                    <p:anim calcmode="lin" valueType="num">
                                      <p:cBhvr>
                                        <p:cTn id="78" dur="500" fill="hold"/>
                                        <p:tgtEl>
                                          <p:spTgt spid="91"/>
                                        </p:tgtEl>
                                        <p:attrNameLst>
                                          <p:attrName>ppt_h</p:attrName>
                                        </p:attrNameLst>
                                      </p:cBhvr>
                                      <p:tavLst>
                                        <p:tav tm="0">
                                          <p:val>
                                            <p:fltVal val="0"/>
                                          </p:val>
                                        </p:tav>
                                        <p:tav tm="100000">
                                          <p:val>
                                            <p:strVal val="#ppt_h"/>
                                          </p:val>
                                        </p:tav>
                                      </p:tavLst>
                                    </p:anim>
                                    <p:animEffect transition="in" filter="fade">
                                      <p:cBhvr>
                                        <p:cTn id="79" dur="500"/>
                                        <p:tgtEl>
                                          <p:spTgt spid="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anim calcmode="lin" valueType="num">
                                      <p:cBhvr>
                                        <p:cTn id="82" dur="500" fill="hold"/>
                                        <p:tgtEl>
                                          <p:spTgt spid="92"/>
                                        </p:tgtEl>
                                        <p:attrNameLst>
                                          <p:attrName>ppt_w</p:attrName>
                                        </p:attrNameLst>
                                      </p:cBhvr>
                                      <p:tavLst>
                                        <p:tav tm="0">
                                          <p:val>
                                            <p:fltVal val="0"/>
                                          </p:val>
                                        </p:tav>
                                        <p:tav tm="100000">
                                          <p:val>
                                            <p:strVal val="#ppt_w"/>
                                          </p:val>
                                        </p:tav>
                                      </p:tavLst>
                                    </p:anim>
                                    <p:anim calcmode="lin" valueType="num">
                                      <p:cBhvr>
                                        <p:cTn id="83" dur="500" fill="hold"/>
                                        <p:tgtEl>
                                          <p:spTgt spid="92"/>
                                        </p:tgtEl>
                                        <p:attrNameLst>
                                          <p:attrName>ppt_h</p:attrName>
                                        </p:attrNameLst>
                                      </p:cBhvr>
                                      <p:tavLst>
                                        <p:tav tm="0">
                                          <p:val>
                                            <p:fltVal val="0"/>
                                          </p:val>
                                        </p:tav>
                                        <p:tav tm="100000">
                                          <p:val>
                                            <p:strVal val="#ppt_h"/>
                                          </p:val>
                                        </p:tav>
                                      </p:tavLst>
                                    </p:anim>
                                    <p:animEffect transition="in" filter="fade">
                                      <p:cBhvr>
                                        <p:cTn id="84" dur="500"/>
                                        <p:tgtEl>
                                          <p:spTgt spid="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94"/>
                                        </p:tgtEl>
                                        <p:attrNameLst>
                                          <p:attrName>style.visibility</p:attrName>
                                        </p:attrNameLst>
                                      </p:cBhvr>
                                      <p:to>
                                        <p:strVal val="visible"/>
                                      </p:to>
                                    </p:set>
                                    <p:anim calcmode="lin" valueType="num">
                                      <p:cBhvr>
                                        <p:cTn id="87" dur="500" fill="hold"/>
                                        <p:tgtEl>
                                          <p:spTgt spid="94"/>
                                        </p:tgtEl>
                                        <p:attrNameLst>
                                          <p:attrName>ppt_w</p:attrName>
                                        </p:attrNameLst>
                                      </p:cBhvr>
                                      <p:tavLst>
                                        <p:tav tm="0">
                                          <p:val>
                                            <p:fltVal val="0"/>
                                          </p:val>
                                        </p:tav>
                                        <p:tav tm="100000">
                                          <p:val>
                                            <p:strVal val="#ppt_w"/>
                                          </p:val>
                                        </p:tav>
                                      </p:tavLst>
                                    </p:anim>
                                    <p:anim calcmode="lin" valueType="num">
                                      <p:cBhvr>
                                        <p:cTn id="88" dur="500" fill="hold"/>
                                        <p:tgtEl>
                                          <p:spTgt spid="94"/>
                                        </p:tgtEl>
                                        <p:attrNameLst>
                                          <p:attrName>ppt_h</p:attrName>
                                        </p:attrNameLst>
                                      </p:cBhvr>
                                      <p:tavLst>
                                        <p:tav tm="0">
                                          <p:val>
                                            <p:fltVal val="0"/>
                                          </p:val>
                                        </p:tav>
                                        <p:tav tm="100000">
                                          <p:val>
                                            <p:strVal val="#ppt_h"/>
                                          </p:val>
                                        </p:tav>
                                      </p:tavLst>
                                    </p:anim>
                                    <p:animEffect transition="in" filter="fade">
                                      <p:cBhvr>
                                        <p:cTn id="89" dur="500"/>
                                        <p:tgtEl>
                                          <p:spTgt spid="9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 calcmode="lin" valueType="num">
                                      <p:cBhvr>
                                        <p:cTn id="92" dur="500" fill="hold"/>
                                        <p:tgtEl>
                                          <p:spTgt spid="95"/>
                                        </p:tgtEl>
                                        <p:attrNameLst>
                                          <p:attrName>ppt_w</p:attrName>
                                        </p:attrNameLst>
                                      </p:cBhvr>
                                      <p:tavLst>
                                        <p:tav tm="0">
                                          <p:val>
                                            <p:fltVal val="0"/>
                                          </p:val>
                                        </p:tav>
                                        <p:tav tm="100000">
                                          <p:val>
                                            <p:strVal val="#ppt_w"/>
                                          </p:val>
                                        </p:tav>
                                      </p:tavLst>
                                    </p:anim>
                                    <p:anim calcmode="lin" valueType="num">
                                      <p:cBhvr>
                                        <p:cTn id="93" dur="500" fill="hold"/>
                                        <p:tgtEl>
                                          <p:spTgt spid="95"/>
                                        </p:tgtEl>
                                        <p:attrNameLst>
                                          <p:attrName>ppt_h</p:attrName>
                                        </p:attrNameLst>
                                      </p:cBhvr>
                                      <p:tavLst>
                                        <p:tav tm="0">
                                          <p:val>
                                            <p:fltVal val="0"/>
                                          </p:val>
                                        </p:tav>
                                        <p:tav tm="100000">
                                          <p:val>
                                            <p:strVal val="#ppt_h"/>
                                          </p:val>
                                        </p:tav>
                                      </p:tavLst>
                                    </p:anim>
                                    <p:animEffect transition="in" filter="fade">
                                      <p:cBhvr>
                                        <p:cTn id="94" dur="500"/>
                                        <p:tgtEl>
                                          <p:spTgt spid="9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9"/>
                                        </p:tgtEl>
                                        <p:attrNameLst>
                                          <p:attrName>style.visibility</p:attrName>
                                        </p:attrNameLst>
                                      </p:cBhvr>
                                      <p:to>
                                        <p:strVal val="visible"/>
                                      </p:to>
                                    </p:set>
                                    <p:anim calcmode="lin" valueType="num">
                                      <p:cBhvr>
                                        <p:cTn id="97" dur="500" fill="hold"/>
                                        <p:tgtEl>
                                          <p:spTgt spid="99"/>
                                        </p:tgtEl>
                                        <p:attrNameLst>
                                          <p:attrName>ppt_w</p:attrName>
                                        </p:attrNameLst>
                                      </p:cBhvr>
                                      <p:tavLst>
                                        <p:tav tm="0">
                                          <p:val>
                                            <p:fltVal val="0"/>
                                          </p:val>
                                        </p:tav>
                                        <p:tav tm="100000">
                                          <p:val>
                                            <p:strVal val="#ppt_w"/>
                                          </p:val>
                                        </p:tav>
                                      </p:tavLst>
                                    </p:anim>
                                    <p:anim calcmode="lin" valueType="num">
                                      <p:cBhvr>
                                        <p:cTn id="98" dur="500" fill="hold"/>
                                        <p:tgtEl>
                                          <p:spTgt spid="99"/>
                                        </p:tgtEl>
                                        <p:attrNameLst>
                                          <p:attrName>ppt_h</p:attrName>
                                        </p:attrNameLst>
                                      </p:cBhvr>
                                      <p:tavLst>
                                        <p:tav tm="0">
                                          <p:val>
                                            <p:fltVal val="0"/>
                                          </p:val>
                                        </p:tav>
                                        <p:tav tm="100000">
                                          <p:val>
                                            <p:strVal val="#ppt_h"/>
                                          </p:val>
                                        </p:tav>
                                      </p:tavLst>
                                    </p:anim>
                                    <p:animEffect transition="in" filter="fade">
                                      <p:cBhvr>
                                        <p:cTn id="99" dur="500"/>
                                        <p:tgtEl>
                                          <p:spTgt spid="99"/>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00"/>
                                        </p:tgtEl>
                                        <p:attrNameLst>
                                          <p:attrName>style.visibility</p:attrName>
                                        </p:attrNameLst>
                                      </p:cBhvr>
                                      <p:to>
                                        <p:strVal val="visible"/>
                                      </p:to>
                                    </p:set>
                                    <p:anim calcmode="lin" valueType="num">
                                      <p:cBhvr>
                                        <p:cTn id="102" dur="500" fill="hold"/>
                                        <p:tgtEl>
                                          <p:spTgt spid="100"/>
                                        </p:tgtEl>
                                        <p:attrNameLst>
                                          <p:attrName>ppt_w</p:attrName>
                                        </p:attrNameLst>
                                      </p:cBhvr>
                                      <p:tavLst>
                                        <p:tav tm="0">
                                          <p:val>
                                            <p:fltVal val="0"/>
                                          </p:val>
                                        </p:tav>
                                        <p:tav tm="100000">
                                          <p:val>
                                            <p:strVal val="#ppt_w"/>
                                          </p:val>
                                        </p:tav>
                                      </p:tavLst>
                                    </p:anim>
                                    <p:anim calcmode="lin" valueType="num">
                                      <p:cBhvr>
                                        <p:cTn id="103" dur="500" fill="hold"/>
                                        <p:tgtEl>
                                          <p:spTgt spid="100"/>
                                        </p:tgtEl>
                                        <p:attrNameLst>
                                          <p:attrName>ppt_h</p:attrName>
                                        </p:attrNameLst>
                                      </p:cBhvr>
                                      <p:tavLst>
                                        <p:tav tm="0">
                                          <p:val>
                                            <p:fltVal val="0"/>
                                          </p:val>
                                        </p:tav>
                                        <p:tav tm="100000">
                                          <p:val>
                                            <p:strVal val="#ppt_h"/>
                                          </p:val>
                                        </p:tav>
                                      </p:tavLst>
                                    </p:anim>
                                    <p:animEffect transition="in" filter="fade">
                                      <p:cBhvr>
                                        <p:cTn id="104" dur="500"/>
                                        <p:tgtEl>
                                          <p:spTgt spid="10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7"/>
                                        </p:tgtEl>
                                        <p:attrNameLst>
                                          <p:attrName>style.visibility</p:attrName>
                                        </p:attrNameLst>
                                      </p:cBhvr>
                                      <p:to>
                                        <p:strVal val="visible"/>
                                      </p:to>
                                    </p:set>
                                    <p:anim calcmode="lin" valueType="num">
                                      <p:cBhvr>
                                        <p:cTn id="107" dur="500" fill="hold"/>
                                        <p:tgtEl>
                                          <p:spTgt spid="97"/>
                                        </p:tgtEl>
                                        <p:attrNameLst>
                                          <p:attrName>ppt_w</p:attrName>
                                        </p:attrNameLst>
                                      </p:cBhvr>
                                      <p:tavLst>
                                        <p:tav tm="0">
                                          <p:val>
                                            <p:fltVal val="0"/>
                                          </p:val>
                                        </p:tav>
                                        <p:tav tm="100000">
                                          <p:val>
                                            <p:strVal val="#ppt_w"/>
                                          </p:val>
                                        </p:tav>
                                      </p:tavLst>
                                    </p:anim>
                                    <p:anim calcmode="lin" valueType="num">
                                      <p:cBhvr>
                                        <p:cTn id="108" dur="500" fill="hold"/>
                                        <p:tgtEl>
                                          <p:spTgt spid="97"/>
                                        </p:tgtEl>
                                        <p:attrNameLst>
                                          <p:attrName>ppt_h</p:attrName>
                                        </p:attrNameLst>
                                      </p:cBhvr>
                                      <p:tavLst>
                                        <p:tav tm="0">
                                          <p:val>
                                            <p:fltVal val="0"/>
                                          </p:val>
                                        </p:tav>
                                        <p:tav tm="100000">
                                          <p:val>
                                            <p:strVal val="#ppt_h"/>
                                          </p:val>
                                        </p:tav>
                                      </p:tavLst>
                                    </p:anim>
                                    <p:animEffect transition="in" filter="fade">
                                      <p:cBhvr>
                                        <p:cTn id="109" dur="500"/>
                                        <p:tgtEl>
                                          <p:spTgt spid="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93"/>
                                        </p:tgtEl>
                                        <p:attrNameLst>
                                          <p:attrName>style.visibility</p:attrName>
                                        </p:attrNameLst>
                                      </p:cBhvr>
                                      <p:to>
                                        <p:strVal val="visible"/>
                                      </p:to>
                                    </p:set>
                                    <p:anim calcmode="lin" valueType="num">
                                      <p:cBhvr>
                                        <p:cTn id="112" dur="500" fill="hold"/>
                                        <p:tgtEl>
                                          <p:spTgt spid="93"/>
                                        </p:tgtEl>
                                        <p:attrNameLst>
                                          <p:attrName>ppt_w</p:attrName>
                                        </p:attrNameLst>
                                      </p:cBhvr>
                                      <p:tavLst>
                                        <p:tav tm="0">
                                          <p:val>
                                            <p:fltVal val="0"/>
                                          </p:val>
                                        </p:tav>
                                        <p:tav tm="100000">
                                          <p:val>
                                            <p:strVal val="#ppt_w"/>
                                          </p:val>
                                        </p:tav>
                                      </p:tavLst>
                                    </p:anim>
                                    <p:anim calcmode="lin" valueType="num">
                                      <p:cBhvr>
                                        <p:cTn id="113" dur="500" fill="hold"/>
                                        <p:tgtEl>
                                          <p:spTgt spid="93"/>
                                        </p:tgtEl>
                                        <p:attrNameLst>
                                          <p:attrName>ppt_h</p:attrName>
                                        </p:attrNameLst>
                                      </p:cBhvr>
                                      <p:tavLst>
                                        <p:tav tm="0">
                                          <p:val>
                                            <p:fltVal val="0"/>
                                          </p:val>
                                        </p:tav>
                                        <p:tav tm="100000">
                                          <p:val>
                                            <p:strVal val="#ppt_h"/>
                                          </p:val>
                                        </p:tav>
                                      </p:tavLst>
                                    </p:anim>
                                    <p:animEffect transition="in" filter="fade">
                                      <p:cBhvr>
                                        <p:cTn id="114" dur="500"/>
                                        <p:tgtEl>
                                          <p:spTgt spid="93"/>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wipe(down)">
                                      <p:cBhvr>
                                        <p:cTn id="119" dur="500"/>
                                        <p:tgtEl>
                                          <p:spTgt spid="71"/>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1000"/>
                                        <p:tgtEl>
                                          <p:spTgt spid="72"/>
                                        </p:tgtEl>
                                      </p:cBhvr>
                                    </p:animEffect>
                                    <p:anim calcmode="lin" valueType="num">
                                      <p:cBhvr>
                                        <p:cTn id="125" dur="1000" fill="hold"/>
                                        <p:tgtEl>
                                          <p:spTgt spid="72"/>
                                        </p:tgtEl>
                                        <p:attrNameLst>
                                          <p:attrName>ppt_x</p:attrName>
                                        </p:attrNameLst>
                                      </p:cBhvr>
                                      <p:tavLst>
                                        <p:tav tm="0">
                                          <p:val>
                                            <p:strVal val="#ppt_x"/>
                                          </p:val>
                                        </p:tav>
                                        <p:tav tm="100000">
                                          <p:val>
                                            <p:strVal val="#ppt_x"/>
                                          </p:val>
                                        </p:tav>
                                      </p:tavLst>
                                    </p:anim>
                                    <p:anim calcmode="lin" valueType="num">
                                      <p:cBhvr>
                                        <p:cTn id="126" dur="1000" fill="hold"/>
                                        <p:tgtEl>
                                          <p:spTgt spid="72"/>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1000"/>
                                        <p:tgtEl>
                                          <p:spTgt spid="77"/>
                                        </p:tgtEl>
                                      </p:cBhvr>
                                    </p:animEffect>
                                    <p:anim calcmode="lin" valueType="num">
                                      <p:cBhvr>
                                        <p:cTn id="130" dur="1000" fill="hold"/>
                                        <p:tgtEl>
                                          <p:spTgt spid="77"/>
                                        </p:tgtEl>
                                        <p:attrNameLst>
                                          <p:attrName>ppt_x</p:attrName>
                                        </p:attrNameLst>
                                      </p:cBhvr>
                                      <p:tavLst>
                                        <p:tav tm="0">
                                          <p:val>
                                            <p:strVal val="#ppt_x"/>
                                          </p:val>
                                        </p:tav>
                                        <p:tav tm="100000">
                                          <p:val>
                                            <p:strVal val="#ppt_x"/>
                                          </p:val>
                                        </p:tav>
                                      </p:tavLst>
                                    </p:anim>
                                    <p:anim calcmode="lin" valueType="num">
                                      <p:cBhvr>
                                        <p:cTn id="13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2" grpId="0"/>
      <p:bldP spid="79" grpId="0" animBg="1"/>
      <p:bldP spid="80" grpId="0" animBg="1"/>
      <p:bldP spid="92" grpId="0"/>
      <p:bldP spid="93" grpId="0"/>
      <p:bldP spid="94" grpId="0" animBg="1"/>
      <p:bldP spid="95" grpId="0" animBg="1"/>
      <p:bldP spid="97" grpId="0" animBg="1"/>
      <p:bldP spid="99" grpId="0" animBg="1"/>
      <p:bldP spid="1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962BBC-6F4D-8664-F517-FD994DEB0FCB}"/>
              </a:ext>
            </a:extLst>
          </p:cNvPr>
          <p:cNvSpPr txBox="1">
            <a:spLocks/>
          </p:cNvSpPr>
          <p:nvPr/>
        </p:nvSpPr>
        <p:spPr>
          <a:xfrm>
            <a:off x="1007690" y="334944"/>
            <a:ext cx="3197322" cy="105206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5400" b="1" cap="none" dirty="0">
                <a:ln w="10160">
                  <a:solidFill>
                    <a:schemeClr val="tx2">
                      <a:lumMod val="20000"/>
                      <a:lumOff val="80000"/>
                    </a:schemeClr>
                  </a:solidFill>
                  <a:prstDash val="solid"/>
                </a:ln>
                <a:solidFill>
                  <a:srgbClr val="C00000"/>
                </a:solidFill>
                <a:effectLst>
                  <a:glow rad="63500">
                    <a:schemeClr val="accent5">
                      <a:satMod val="175000"/>
                      <a:alpha val="40000"/>
                    </a:schemeClr>
                  </a:glow>
                  <a:outerShdw blurRad="50800" dist="38100" algn="l" rotWithShape="0">
                    <a:prstClr val="black">
                      <a:alpha val="40000"/>
                    </a:prstClr>
                  </a:outerShdw>
                </a:effectLst>
              </a:rPr>
              <a:t>Database</a:t>
            </a:r>
            <a:endParaRPr lang="en-IN" sz="5400" b="1" cap="none" dirty="0">
              <a:ln w="10160">
                <a:solidFill>
                  <a:schemeClr val="tx2">
                    <a:lumMod val="20000"/>
                    <a:lumOff val="80000"/>
                  </a:schemeClr>
                </a:solidFill>
                <a:prstDash val="solid"/>
              </a:ln>
              <a:solidFill>
                <a:srgbClr val="C00000"/>
              </a:solidFill>
              <a:effectLst>
                <a:glow rad="63500">
                  <a:schemeClr val="accent5">
                    <a:satMod val="175000"/>
                    <a:alpha val="40000"/>
                  </a:schemeClr>
                </a:glow>
                <a:outerShdw blurRad="50800" dist="38100" algn="l" rotWithShape="0">
                  <a:prstClr val="black">
                    <a:alpha val="40000"/>
                  </a:prstClr>
                </a:outerShdw>
              </a:effectLst>
            </a:endParaRPr>
          </a:p>
        </p:txBody>
      </p:sp>
      <p:graphicFrame>
        <p:nvGraphicFramePr>
          <p:cNvPr id="4" name="Table 4">
            <a:extLst>
              <a:ext uri="{FF2B5EF4-FFF2-40B4-BE49-F238E27FC236}">
                <a16:creationId xmlns:a16="http://schemas.microsoft.com/office/drawing/2014/main" id="{9AEC1BB1-44D0-7066-B95E-4F63208E7DA5}"/>
              </a:ext>
            </a:extLst>
          </p:cNvPr>
          <p:cNvGraphicFramePr>
            <a:graphicFrameLocks noGrp="1"/>
          </p:cNvGraphicFramePr>
          <p:nvPr>
            <p:extLst>
              <p:ext uri="{D42A27DB-BD31-4B8C-83A1-F6EECF244321}">
                <p14:modId xmlns:p14="http://schemas.microsoft.com/office/powerpoint/2010/main" val="2339090703"/>
              </p:ext>
            </p:extLst>
          </p:nvPr>
        </p:nvGraphicFramePr>
        <p:xfrm>
          <a:off x="1007690" y="2974641"/>
          <a:ext cx="5679264" cy="370840"/>
        </p:xfrm>
        <a:graphic>
          <a:graphicData uri="http://schemas.openxmlformats.org/drawingml/2006/table">
            <a:tbl>
              <a:tblPr firstRow="1" bandRow="1">
                <a:tableStyleId>{306799F8-075E-4A3A-A7F6-7FBC6576F1A4}</a:tableStyleId>
              </a:tblPr>
              <a:tblGrid>
                <a:gridCol w="1893088">
                  <a:extLst>
                    <a:ext uri="{9D8B030D-6E8A-4147-A177-3AD203B41FA5}">
                      <a16:colId xmlns:a16="http://schemas.microsoft.com/office/drawing/2014/main" val="2272273693"/>
                    </a:ext>
                  </a:extLst>
                </a:gridCol>
                <a:gridCol w="1893088">
                  <a:extLst>
                    <a:ext uri="{9D8B030D-6E8A-4147-A177-3AD203B41FA5}">
                      <a16:colId xmlns:a16="http://schemas.microsoft.com/office/drawing/2014/main" val="1073452982"/>
                    </a:ext>
                  </a:extLst>
                </a:gridCol>
                <a:gridCol w="1893088">
                  <a:extLst>
                    <a:ext uri="{9D8B030D-6E8A-4147-A177-3AD203B41FA5}">
                      <a16:colId xmlns:a16="http://schemas.microsoft.com/office/drawing/2014/main" val="2891238130"/>
                    </a:ext>
                  </a:extLst>
                </a:gridCol>
              </a:tblGrid>
              <a:tr h="370840">
                <a:tc>
                  <a:txBody>
                    <a:bodyPr/>
                    <a:lstStyle/>
                    <a:p>
                      <a:r>
                        <a:rPr lang="en-US" dirty="0">
                          <a:solidFill>
                            <a:schemeClr val="tx2">
                              <a:lumMod val="20000"/>
                              <a:lumOff val="80000"/>
                            </a:schemeClr>
                          </a:solidFill>
                        </a:rPr>
                        <a:t>Date/Time</a:t>
                      </a:r>
                      <a:endParaRPr lang="en-IN" dirty="0">
                        <a:solidFill>
                          <a:schemeClr val="tx2">
                            <a:lumMod val="20000"/>
                            <a:lumOff val="80000"/>
                          </a:schemeClr>
                        </a:solidFill>
                      </a:endParaRPr>
                    </a:p>
                  </a:txBody>
                  <a:tcPr>
                    <a:solidFill>
                      <a:srgbClr val="FF0000"/>
                    </a:solidFill>
                  </a:tcPr>
                </a:tc>
                <a:tc>
                  <a:txBody>
                    <a:bodyPr/>
                    <a:lstStyle/>
                    <a:p>
                      <a:r>
                        <a:rPr lang="en-US" dirty="0">
                          <a:solidFill>
                            <a:schemeClr val="tx2">
                              <a:lumMod val="20000"/>
                              <a:lumOff val="80000"/>
                            </a:schemeClr>
                          </a:solidFill>
                        </a:rPr>
                        <a:t>Soil Moisture</a:t>
                      </a:r>
                      <a:endParaRPr lang="en-IN" dirty="0">
                        <a:solidFill>
                          <a:schemeClr val="tx2">
                            <a:lumMod val="20000"/>
                            <a:lumOff val="80000"/>
                          </a:schemeClr>
                        </a:solidFill>
                      </a:endParaRPr>
                    </a:p>
                  </a:txBody>
                  <a:tcPr>
                    <a:solidFill>
                      <a:srgbClr val="FF0000"/>
                    </a:solidFill>
                  </a:tcPr>
                </a:tc>
                <a:tc>
                  <a:txBody>
                    <a:bodyPr/>
                    <a:lstStyle/>
                    <a:p>
                      <a:r>
                        <a:rPr lang="en-US" dirty="0">
                          <a:solidFill>
                            <a:schemeClr val="tx2">
                              <a:lumMod val="20000"/>
                              <a:lumOff val="80000"/>
                            </a:schemeClr>
                          </a:solidFill>
                        </a:rPr>
                        <a:t>Pump Status</a:t>
                      </a:r>
                    </a:p>
                  </a:txBody>
                  <a:tcPr>
                    <a:solidFill>
                      <a:srgbClr val="FF0000"/>
                    </a:solidFill>
                  </a:tcPr>
                </a:tc>
                <a:extLst>
                  <a:ext uri="{0D108BD9-81ED-4DB2-BD59-A6C34878D82A}">
                    <a16:rowId xmlns:a16="http://schemas.microsoft.com/office/drawing/2014/main" val="2235716"/>
                  </a:ext>
                </a:extLst>
              </a:tr>
            </a:tbl>
          </a:graphicData>
        </a:graphic>
      </p:graphicFrame>
      <p:sp>
        <p:nvSpPr>
          <p:cNvPr id="5" name="TextBox 4">
            <a:extLst>
              <a:ext uri="{FF2B5EF4-FFF2-40B4-BE49-F238E27FC236}">
                <a16:creationId xmlns:a16="http://schemas.microsoft.com/office/drawing/2014/main" id="{C1FBE525-12B2-68B1-76BB-652DBA966DC9}"/>
              </a:ext>
            </a:extLst>
          </p:cNvPr>
          <p:cNvSpPr txBox="1"/>
          <p:nvPr/>
        </p:nvSpPr>
        <p:spPr>
          <a:xfrm>
            <a:off x="1004596" y="1253915"/>
            <a:ext cx="5682359" cy="1569660"/>
          </a:xfrm>
          <a:prstGeom prst="rect">
            <a:avLst/>
          </a:prstGeom>
          <a:solidFill>
            <a:srgbClr val="0D047C"/>
          </a:solidFill>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a:solidFill>
                  <a:schemeClr val="tx1"/>
                </a:solidFill>
              </a:rPr>
              <a:t>We are storing the Soil moisture data in the database through our hardware model in the form of table . The attributes of the tables are-</a:t>
            </a:r>
            <a:endParaRPr lang="en-IN" sz="2400" dirty="0">
              <a:solidFill>
                <a:schemeClr val="tx1"/>
              </a:solidFill>
            </a:endParaRPr>
          </a:p>
        </p:txBody>
      </p:sp>
      <p:sp>
        <p:nvSpPr>
          <p:cNvPr id="6" name="TextBox 5">
            <a:extLst>
              <a:ext uri="{FF2B5EF4-FFF2-40B4-BE49-F238E27FC236}">
                <a16:creationId xmlns:a16="http://schemas.microsoft.com/office/drawing/2014/main" id="{156A5B7A-6E3F-64EA-35BF-327C98E34FA2}"/>
              </a:ext>
            </a:extLst>
          </p:cNvPr>
          <p:cNvSpPr txBox="1"/>
          <p:nvPr/>
        </p:nvSpPr>
        <p:spPr>
          <a:xfrm>
            <a:off x="5477069" y="3871329"/>
            <a:ext cx="6158203" cy="1938992"/>
          </a:xfrm>
          <a:prstGeom prst="rect">
            <a:avLst/>
          </a:prstGeom>
          <a:solidFill>
            <a:srgbClr val="0D047C"/>
          </a:solidFill>
          <a:effectLst>
            <a:glow rad="228600">
              <a:schemeClr val="accent6">
                <a:satMod val="175000"/>
                <a:alpha val="40000"/>
              </a:schemeClr>
            </a:glow>
            <a:outerShdw blurRad="57150" dist="19050" dir="5400000" algn="ctr" rotWithShape="0">
              <a:srgbClr val="000000">
                <a:alpha val="63000"/>
              </a:srgbClr>
            </a:outerShdw>
          </a:effectLst>
          <a:scene3d>
            <a:camera prst="orthographicFront"/>
            <a:lightRig rig="threePt" dir="t"/>
          </a:scene3d>
          <a:sp3d>
            <a:bevelT/>
          </a:sp3d>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a:solidFill>
                  <a:schemeClr val="tx1"/>
                </a:solidFill>
              </a:rPr>
              <a:t>We are Storing the data for further utilization or for better monitoring the farm which can be accessed by any person. For which we are presenting a website through which data will be shown.</a:t>
            </a:r>
            <a:endParaRPr lang="en-IN" sz="2400" dirty="0">
              <a:solidFill>
                <a:schemeClr val="tx1"/>
              </a:solidFill>
            </a:endParaRPr>
          </a:p>
        </p:txBody>
      </p:sp>
      <p:pic>
        <p:nvPicPr>
          <p:cNvPr id="8" name="Picture 7">
            <a:extLst>
              <a:ext uri="{FF2B5EF4-FFF2-40B4-BE49-F238E27FC236}">
                <a16:creationId xmlns:a16="http://schemas.microsoft.com/office/drawing/2014/main" id="{D8A8D22B-BA6D-38B2-1F44-C0B21B11AC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9298" y="1253914"/>
            <a:ext cx="4655974" cy="2191047"/>
          </a:xfrm>
          <a:prstGeom prst="rect">
            <a:avLst/>
          </a:prstGeom>
          <a:ln>
            <a:noFill/>
          </a:ln>
          <a:effectLst>
            <a:softEdge rad="112500"/>
          </a:effectLst>
        </p:spPr>
      </p:pic>
      <p:pic>
        <p:nvPicPr>
          <p:cNvPr id="13" name="Picture 12">
            <a:extLst>
              <a:ext uri="{FF2B5EF4-FFF2-40B4-BE49-F238E27FC236}">
                <a16:creationId xmlns:a16="http://schemas.microsoft.com/office/drawing/2014/main" id="{111F2DCA-4EF8-12F0-4CB2-76108D23A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96" y="3871329"/>
            <a:ext cx="3987282" cy="2044279"/>
          </a:xfrm>
          <a:prstGeom prst="rect">
            <a:avLst/>
          </a:prstGeom>
          <a:ln>
            <a:noFill/>
          </a:ln>
          <a:effectLst>
            <a:softEdge rad="112500"/>
          </a:effectLst>
        </p:spPr>
      </p:pic>
    </p:spTree>
    <p:extLst>
      <p:ext uri="{BB962C8B-B14F-4D97-AF65-F5344CB8AC3E}">
        <p14:creationId xmlns:p14="http://schemas.microsoft.com/office/powerpoint/2010/main" val="313134445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540</TotalTime>
  <Words>614</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Arial</vt:lpstr>
      <vt:lpstr>Arial Black</vt:lpstr>
      <vt:lpstr>Baskerville Old Face</vt:lpstr>
      <vt:lpstr>Bell MT</vt:lpstr>
      <vt:lpstr>Berlin Sans FB</vt:lpstr>
      <vt:lpstr>Berlin Sans FB Demi</vt:lpstr>
      <vt:lpstr>Bodoni MT</vt:lpstr>
      <vt:lpstr>Calibri</vt:lpstr>
      <vt:lpstr>Cambria</vt:lpstr>
      <vt:lpstr>Roboto</vt:lpstr>
      <vt:lpstr>Tw Cen MT</vt:lpstr>
      <vt:lpstr>Wingdings</vt:lpstr>
      <vt:lpstr>Circuit</vt:lpstr>
      <vt:lpstr>1_Circuit</vt:lpstr>
      <vt:lpstr>Smart Farming System</vt:lpstr>
      <vt:lpstr>Abstract</vt:lpstr>
      <vt:lpstr>System Requirements </vt:lpstr>
      <vt:lpstr>PowerPoint Presentation</vt:lpstr>
      <vt:lpstr>Transistor</vt:lpstr>
      <vt:lpstr>Design &amp; Methodology- (Sensing the soil Moisture)</vt:lpstr>
      <vt:lpstr>Circuit Diagram- (Sensing the soil Moisture)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Transistor</dc:title>
  <dc:creator>Asmita Bag</dc:creator>
  <cp:lastModifiedBy>Kaushik Das</cp:lastModifiedBy>
  <cp:revision>11</cp:revision>
  <dcterms:created xsi:type="dcterms:W3CDTF">2023-03-30T17:44:15Z</dcterms:created>
  <dcterms:modified xsi:type="dcterms:W3CDTF">2023-06-02T07:30:41Z</dcterms:modified>
</cp:coreProperties>
</file>