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97" r:id="rId3"/>
    <p:sldId id="272" r:id="rId4"/>
    <p:sldId id="273" r:id="rId5"/>
    <p:sldId id="274" r:id="rId6"/>
    <p:sldId id="276" r:id="rId7"/>
    <p:sldId id="298" r:id="rId8"/>
    <p:sldId id="277" r:id="rId9"/>
    <p:sldId id="299" r:id="rId10"/>
    <p:sldId id="293" r:id="rId11"/>
    <p:sldId id="300" r:id="rId12"/>
    <p:sldId id="301" r:id="rId13"/>
    <p:sldId id="302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44546A"/>
    <a:srgbClr val="FF0066"/>
    <a:srgbClr val="00B0F0"/>
    <a:srgbClr val="E820A1"/>
    <a:srgbClr val="525252"/>
    <a:srgbClr val="FFC000"/>
    <a:srgbClr val="00FFFF"/>
    <a:srgbClr val="FFC81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109" autoAdjust="0"/>
    <p:restoredTop sz="94660" autoAdjust="0"/>
  </p:normalViewPr>
  <p:slideViewPr>
    <p:cSldViewPr snapToGrid="0">
      <p:cViewPr>
        <p:scale>
          <a:sx n="57" d="100"/>
          <a:sy n="57" d="100"/>
        </p:scale>
        <p:origin x="-1128" y="-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2FCE40-F809-44EF-819C-2185EE4F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2D2DDF-61CE-442C-8EB3-0996180AA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357FE9-72ED-47A3-BD41-D2FA9279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7A1108-C221-490A-A3D1-1B8B4D8A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3D3A6A-5BD5-4D7E-8762-8D84699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894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93E4FD-D114-4204-A50D-946CCDCE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4D0F77-5F04-4B79-AD50-AA78C0387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F91F86-1AF5-4171-B46F-BD140109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AC53D4-32A2-45A0-B65A-155EFEE5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46FE1F-A244-43CE-A2F4-334790BC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758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E494A1-2832-4783-8E6B-251A9F8D9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929DC9-BF8D-433B-B48C-16D0CF34B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6F88E8-AF7C-4F2B-A0D8-2B9A9E96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672208-70F4-4128-8567-E5D902A9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6D8938-491D-43F3-9A98-57BA6BA7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044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BC5E7-E76A-4803-8B17-CD460DC4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98962E-65F6-4BDA-B064-4A697628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A9A655-1412-4816-A189-CC9AE333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E100A0-E6FE-4016-AD2E-D39E36FE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162DE1-8E30-4430-BE95-11B8B2CB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611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08B03D-647A-44E9-97EF-EACB1C1D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86FCD1-5CD4-40AD-80D7-858A949C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C95912-CCD8-4081-B32D-8768D8DD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AB6888-C762-4539-965A-BB741ABD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431021-A863-489E-80C3-9F906818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228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EA761D-7984-43D8-988C-F1B96A2A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C27E17-3149-4C7F-858F-5BB00249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1C027A-CB3B-4308-B646-1395E7664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EE744D-493C-48FD-8268-6DF613E8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F065F5-33EC-4DDA-A5FB-8224F6CA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13F6D5-D4C6-4B91-AECA-420F4926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795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CE4DA8-D99A-4701-91ED-945D2E6F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3DD20D-3CB1-4B53-B440-757A449F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D68E6E-C6F4-4EBB-ACDB-21420B6D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FC2D39E-E07B-4143-9D2B-027B41105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68A341-D61A-4046-873F-6416D0D9E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1E6B58-F7E9-40B4-80B2-0B35344F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9AF217A-5B55-430C-9D0C-6AA238A3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F951BFA-828E-4591-AAE9-9815ED9F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35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F0259-9EF6-4D90-A80B-B2D2F7E5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43D943-2434-4225-8C30-E2221805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37A6C2-D045-4506-8069-336810FD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3240DC-6810-470B-9886-4BB27722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56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196885A-CBDF-4BC5-B7D9-2CD6090E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1CB043A-4233-44C6-9342-1A98A267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B9CFF8-3E7F-437A-86E0-E3FC9B84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1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9D97EB-212F-41AD-90FD-2B0114A6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171DD0-2180-4F0A-849F-31460702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CDF402-488E-4DD4-871B-962FE4AEC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010D3E-89C1-410B-892F-CB094B2D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AF9ACD-6599-4808-AA35-6C73DCF1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732F74-F1F4-43B9-AA2F-C67A17C1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0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C0FDF0-F3AB-4C5E-94CE-7730691A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1244397-16E3-48A0-9B57-9C24A39DF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22971B-3FF8-463B-87CB-AAB3E6AB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C2D722-90FE-41C0-9A58-954B9C9C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DC7DBC-5B09-4130-A156-9C62D864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12F388-49E3-4385-B495-C854105B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79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4C58B1C-D608-4990-BCC9-EA204320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2BC82B-7848-478D-AE49-8E39D1A4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41D834-4FEF-416F-8D8C-5D5146F40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5482-02F3-452E-9D1C-05DF5D4EB620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9D3389-8636-4D75-A142-B1D6075C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6AB3B3-F2DF-45C8-B248-1A4AE53A4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335B-D8EB-4D3E-A732-BF53D94C5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80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12B508F-8783-456C-AD07-B9FFB0764FC5}"/>
              </a:ext>
            </a:extLst>
          </p:cNvPr>
          <p:cNvSpPr/>
          <p:nvPr/>
        </p:nvSpPr>
        <p:spPr>
          <a:xfrm>
            <a:off x="112543" y="112543"/>
            <a:ext cx="11915335" cy="656961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EFAA034-742E-411A-9C53-4AEB5EE48D6B}"/>
              </a:ext>
            </a:extLst>
          </p:cNvPr>
          <p:cNvSpPr/>
          <p:nvPr/>
        </p:nvSpPr>
        <p:spPr>
          <a:xfrm>
            <a:off x="2488813" y="851097"/>
            <a:ext cx="7397259" cy="254625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2FE3174-B2B8-41BA-BEB0-3A4F4EE4BD91}"/>
              </a:ext>
            </a:extLst>
          </p:cNvPr>
          <p:cNvSpPr/>
          <p:nvPr/>
        </p:nvSpPr>
        <p:spPr>
          <a:xfrm>
            <a:off x="2305931" y="1121899"/>
            <a:ext cx="7397260" cy="2546252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A7F2055-8F5D-43BC-BCBC-4E339A3E3C80}"/>
              </a:ext>
            </a:extLst>
          </p:cNvPr>
          <p:cNvSpPr/>
          <p:nvPr/>
        </p:nvSpPr>
        <p:spPr>
          <a:xfrm>
            <a:off x="2488812" y="1121903"/>
            <a:ext cx="7214381" cy="227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8EACBB-9853-431F-A416-791B72272F2A}"/>
              </a:ext>
            </a:extLst>
          </p:cNvPr>
          <p:cNvSpPr txBox="1"/>
          <p:nvPr/>
        </p:nvSpPr>
        <p:spPr>
          <a:xfrm>
            <a:off x="2447783" y="1754789"/>
            <a:ext cx="71135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8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PERANCANGAN APLIKASI KRIPTOGRAFI PADA DOKUMEN PENGARSIPAN DENGAN MENGGUNAKAN METODE TRIPLE DES BERBASIS WEB</a:t>
            </a:r>
            <a:endParaRPr lang="en-US" sz="28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66BF7A1-15FB-47EF-B5BB-E91D8F25D6F7}"/>
              </a:ext>
            </a:extLst>
          </p:cNvPr>
          <p:cNvSpPr txBox="1"/>
          <p:nvPr/>
        </p:nvSpPr>
        <p:spPr>
          <a:xfrm>
            <a:off x="3021037" y="3996410"/>
            <a:ext cx="60983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8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Bagas Putra Pratama</a:t>
            </a:r>
            <a:endParaRPr lang="en-US" sz="280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201614</a:t>
            </a:r>
            <a:r>
              <a:rPr lang="id-ID" sz="28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2010</a:t>
            </a:r>
          </a:p>
          <a:p>
            <a:pPr algn="ctr"/>
            <a:endParaRPr lang="id-ID" sz="2800" dirty="0" smtClean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r>
              <a:rPr lang="id-ID" sz="28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Dosen Pembimbing</a:t>
            </a:r>
            <a:br>
              <a:rPr lang="id-ID" sz="2800" dirty="0" smtClean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id-ID" sz="28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Wasis Haryono S.kom., M.kom</a:t>
            </a:r>
            <a:endParaRPr lang="en-US" sz="2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2DE8DE1A-BB39-48C7-B3A1-BC2920516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8" y="250439"/>
            <a:ext cx="1414671" cy="141467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ADAB779E-9ABF-4184-A394-1A636DBF66FE}"/>
              </a:ext>
            </a:extLst>
          </p:cNvPr>
          <p:cNvGrpSpPr/>
          <p:nvPr/>
        </p:nvGrpSpPr>
        <p:grpSpPr>
          <a:xfrm>
            <a:off x="3406438" y="3880297"/>
            <a:ext cx="5304972" cy="1930539"/>
            <a:chOff x="3406437" y="3880295"/>
            <a:chExt cx="5304972" cy="1930538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950F0782-C17C-48F1-9275-CDF5209B81F4}"/>
                </a:ext>
              </a:extLst>
            </p:cNvPr>
            <p:cNvGrpSpPr/>
            <p:nvPr/>
          </p:nvGrpSpPr>
          <p:grpSpPr>
            <a:xfrm>
              <a:off x="3406437" y="3880295"/>
              <a:ext cx="5304972" cy="669512"/>
              <a:chOff x="3406437" y="3880295"/>
              <a:chExt cx="5304972" cy="669512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73123F2C-7652-4155-9BC4-353C1EC70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437" y="3880295"/>
                <a:ext cx="0" cy="66951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2F425659-4EA2-42F2-98BC-3E5F1E341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1409" y="3880295"/>
                <a:ext cx="0" cy="669512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A2FAF903-B3CB-4078-8161-161CBC849F1E}"/>
                </a:ext>
              </a:extLst>
            </p:cNvPr>
            <p:cNvGrpSpPr/>
            <p:nvPr/>
          </p:nvGrpSpPr>
          <p:grpSpPr>
            <a:xfrm>
              <a:off x="3406437" y="4549807"/>
              <a:ext cx="5304972" cy="630513"/>
              <a:chOff x="3406437" y="4549807"/>
              <a:chExt cx="5304972" cy="63051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54D4F8AA-0921-491D-81C6-AD6C5A02C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437" y="4549807"/>
                <a:ext cx="0" cy="630513"/>
              </a:xfrm>
              <a:prstGeom prst="line">
                <a:avLst/>
              </a:prstGeom>
              <a:ln w="762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DFA50E47-BBC9-4669-B737-582653616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1409" y="4549807"/>
                <a:ext cx="0" cy="630513"/>
              </a:xfrm>
              <a:prstGeom prst="line">
                <a:avLst/>
              </a:prstGeom>
              <a:ln w="7620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CE92FA1B-1B30-4A6E-9913-F2BFE86D2486}"/>
                </a:ext>
              </a:extLst>
            </p:cNvPr>
            <p:cNvGrpSpPr/>
            <p:nvPr/>
          </p:nvGrpSpPr>
          <p:grpSpPr>
            <a:xfrm>
              <a:off x="3406437" y="5180320"/>
              <a:ext cx="5304972" cy="630513"/>
              <a:chOff x="3406437" y="5180320"/>
              <a:chExt cx="5304972" cy="63051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D39D25BF-62D0-47A2-8770-907C216C3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437" y="5180320"/>
                <a:ext cx="0" cy="630513"/>
              </a:xfrm>
              <a:prstGeom prst="line">
                <a:avLst/>
              </a:prstGeom>
              <a:ln w="762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DA2B5D82-B80D-4091-B23C-742838BFC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1409" y="5180320"/>
                <a:ext cx="0" cy="630513"/>
              </a:xfrm>
              <a:prstGeom prst="line">
                <a:avLst/>
              </a:prstGeom>
              <a:ln w="76200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1475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D14A3819-1910-4DFE-976B-B0A0CC7E2B07}"/>
              </a:ext>
            </a:extLst>
          </p:cNvPr>
          <p:cNvGrpSpPr/>
          <p:nvPr/>
        </p:nvGrpSpPr>
        <p:grpSpPr>
          <a:xfrm flipH="1">
            <a:off x="10013949" y="2516184"/>
            <a:ext cx="2178051" cy="3"/>
            <a:chOff x="0" y="2599360"/>
            <a:chExt cx="2178051" cy="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85344A1-5DEA-4585-8968-6F0A07D25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2599360"/>
              <a:ext cx="704854" cy="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E000A402-ED99-441B-B701-D6FC4CF899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3153" y="2231061"/>
              <a:ext cx="0" cy="736599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717CEA0-B33E-49CB-8FBD-E41DDDB808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09752" y="2231061"/>
              <a:ext cx="0" cy="73659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DF3971BF-2BA0-4304-B2A6-1DA414B52AAA}"/>
              </a:ext>
            </a:extLst>
          </p:cNvPr>
          <p:cNvGrpSpPr/>
          <p:nvPr/>
        </p:nvGrpSpPr>
        <p:grpSpPr>
          <a:xfrm>
            <a:off x="6923315" y="2508070"/>
            <a:ext cx="3019774" cy="8118"/>
            <a:chOff x="3076226" y="3249577"/>
            <a:chExt cx="3019774" cy="811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43A19A0-5E5C-4796-BB8A-B9726C41A8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76226" y="3249577"/>
              <a:ext cx="1701241" cy="8117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4E35D02-3897-463A-BBF0-0A0880C608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36730" y="2598424"/>
              <a:ext cx="0" cy="131854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A8D62DCA-4234-4200-B484-EF87835A4657}"/>
              </a:ext>
            </a:extLst>
          </p:cNvPr>
          <p:cNvGrpSpPr/>
          <p:nvPr/>
        </p:nvGrpSpPr>
        <p:grpSpPr>
          <a:xfrm flipH="1">
            <a:off x="2197203" y="2521825"/>
            <a:ext cx="2637082" cy="0"/>
            <a:chOff x="3458918" y="3257695"/>
            <a:chExt cx="2637082" cy="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D91C78E8-2652-4139-826C-D18740E258C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18189" y="2598424"/>
              <a:ext cx="0" cy="1318541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99FF7D3B-A947-4297-8C12-5DC5B725620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36730" y="2598424"/>
              <a:ext cx="0" cy="131854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9C7E82-EE54-466A-B50B-56B3F3A4C869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1FB737-D3C1-43DB-9772-87111D38C8D4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110A013-C56F-4455-BF28-C36EC5FAEFBB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332D0BE-CB9A-4093-8E5D-FEC6FD7E3C5E}"/>
              </a:ext>
            </a:extLst>
          </p:cNvPr>
          <p:cNvSpPr txBox="1"/>
          <p:nvPr/>
        </p:nvSpPr>
        <p:spPr>
          <a:xfrm>
            <a:off x="3143760" y="557105"/>
            <a:ext cx="6431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32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RANCANGAN DAN HASIL DESAIN</a:t>
            </a:r>
            <a:endParaRPr lang="en-US" sz="32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D9512CA-F0B1-422B-9119-B29F2C1A8B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EEF316C-16C1-406C-81C7-E0A38EE86931}"/>
              </a:ext>
            </a:extLst>
          </p:cNvPr>
          <p:cNvSpPr/>
          <p:nvPr/>
        </p:nvSpPr>
        <p:spPr>
          <a:xfrm>
            <a:off x="9599772" y="2241506"/>
            <a:ext cx="583218" cy="58321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Rockwell" panose="02060603020205020403" pitchFamily="18" charset="0"/>
              </a:rPr>
              <a:t>2</a:t>
            </a:r>
            <a:endParaRPr lang="en-US" sz="3600" dirty="0">
              <a:latin typeface="Rockwell" panose="02060603020205020403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10317A5-EBD1-4402-8542-BA3C5AA56995}"/>
              </a:ext>
            </a:extLst>
          </p:cNvPr>
          <p:cNvGrpSpPr/>
          <p:nvPr/>
        </p:nvGrpSpPr>
        <p:grpSpPr>
          <a:xfrm>
            <a:off x="0" y="2533095"/>
            <a:ext cx="2178051" cy="3"/>
            <a:chOff x="0" y="2599360"/>
            <a:chExt cx="2178051" cy="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1A93F84-4B29-4B58-857A-84101A63D1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2599360"/>
              <a:ext cx="704854" cy="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18771AC2-148F-411E-B021-240FDD9599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3153" y="2231061"/>
              <a:ext cx="0" cy="736599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E11E4BF-41DB-4832-8AD7-3B2FEFDB94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09752" y="2231061"/>
              <a:ext cx="0" cy="73659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AF33D44-D225-4D3D-BF60-EBA340D442A5}"/>
              </a:ext>
            </a:extLst>
          </p:cNvPr>
          <p:cNvSpPr/>
          <p:nvPr/>
        </p:nvSpPr>
        <p:spPr>
          <a:xfrm>
            <a:off x="1905594" y="2241506"/>
            <a:ext cx="583218" cy="583218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5086174-6ED2-43DE-8DCD-E8AC15FFDA17}"/>
              </a:ext>
            </a:extLst>
          </p:cNvPr>
          <p:cNvSpPr txBox="1"/>
          <p:nvPr/>
        </p:nvSpPr>
        <p:spPr>
          <a:xfrm>
            <a:off x="1134875" y="1646219"/>
            <a:ext cx="2086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R</a:t>
            </a:r>
            <a:r>
              <a:rPr lang="id-ID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ANCANGAN FORM LOGIN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9098223-1EE7-49AE-A6A3-B446E7C0684A}"/>
              </a:ext>
            </a:extLst>
          </p:cNvPr>
          <p:cNvSpPr txBox="1"/>
          <p:nvPr/>
        </p:nvSpPr>
        <p:spPr>
          <a:xfrm>
            <a:off x="8887008" y="1605753"/>
            <a:ext cx="2072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HASIL DESAIN FORM LOGIN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47" name="Picture 46" descr="Login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157871"/>
            <a:ext cx="4680314" cy="2892606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6542" y="3216931"/>
            <a:ext cx="4915458" cy="289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6865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9" grpId="0" animBg="1"/>
      <p:bldP spid="4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>
            <a:extLst>
              <a:ext uri="{FF2B5EF4-FFF2-40B4-BE49-F238E27FC236}">
                <a16:creationId xmlns="" xmlns:a16="http://schemas.microsoft.com/office/drawing/2014/main" id="{D14A3819-1910-4DFE-976B-B0A0CC7E2B07}"/>
              </a:ext>
            </a:extLst>
          </p:cNvPr>
          <p:cNvGrpSpPr/>
          <p:nvPr/>
        </p:nvGrpSpPr>
        <p:grpSpPr>
          <a:xfrm flipH="1">
            <a:off x="10013949" y="2516184"/>
            <a:ext cx="2178051" cy="3"/>
            <a:chOff x="0" y="2599360"/>
            <a:chExt cx="2178051" cy="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85344A1-5DEA-4585-8968-6F0A07D25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2599360"/>
              <a:ext cx="704854" cy="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E000A402-ED99-441B-B701-D6FC4CF899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3153" y="2231061"/>
              <a:ext cx="0" cy="736599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717CEA0-B33E-49CB-8FBD-E41DDDB808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09752" y="2231061"/>
              <a:ext cx="0" cy="73659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2">
            <a:extLst>
              <a:ext uri="{FF2B5EF4-FFF2-40B4-BE49-F238E27FC236}">
                <a16:creationId xmlns="" xmlns:a16="http://schemas.microsoft.com/office/drawing/2014/main" id="{DF3971BF-2BA0-4304-B2A6-1DA414B52AAA}"/>
              </a:ext>
            </a:extLst>
          </p:cNvPr>
          <p:cNvGrpSpPr/>
          <p:nvPr/>
        </p:nvGrpSpPr>
        <p:grpSpPr>
          <a:xfrm>
            <a:off x="6923315" y="2508070"/>
            <a:ext cx="3019774" cy="8118"/>
            <a:chOff x="3076226" y="3249577"/>
            <a:chExt cx="3019774" cy="811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43A19A0-5E5C-4796-BB8A-B9726C41A8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76226" y="3249577"/>
              <a:ext cx="1701241" cy="8117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4E35D02-3897-463A-BBF0-0A0880C608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36730" y="2598424"/>
              <a:ext cx="0" cy="131854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1">
            <a:extLst>
              <a:ext uri="{FF2B5EF4-FFF2-40B4-BE49-F238E27FC236}">
                <a16:creationId xmlns="" xmlns:a16="http://schemas.microsoft.com/office/drawing/2014/main" id="{A8D62DCA-4234-4200-B484-EF87835A4657}"/>
              </a:ext>
            </a:extLst>
          </p:cNvPr>
          <p:cNvGrpSpPr/>
          <p:nvPr/>
        </p:nvGrpSpPr>
        <p:grpSpPr>
          <a:xfrm flipH="1">
            <a:off x="2197203" y="2521825"/>
            <a:ext cx="2637082" cy="0"/>
            <a:chOff x="3458918" y="3257695"/>
            <a:chExt cx="2637082" cy="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D91C78E8-2652-4139-826C-D18740E258C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18189" y="2598424"/>
              <a:ext cx="0" cy="1318541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99FF7D3B-A947-4297-8C12-5DC5B725620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36730" y="2598424"/>
              <a:ext cx="0" cy="131854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9C7E82-EE54-466A-B50B-56B3F3A4C869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1FB737-D3C1-43DB-9772-87111D38C8D4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110A013-C56F-4455-BF28-C36EC5FAEFBB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332D0BE-CB9A-4093-8E5D-FEC6FD7E3C5E}"/>
              </a:ext>
            </a:extLst>
          </p:cNvPr>
          <p:cNvSpPr txBox="1"/>
          <p:nvPr/>
        </p:nvSpPr>
        <p:spPr>
          <a:xfrm>
            <a:off x="3143760" y="557105"/>
            <a:ext cx="6431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32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RANCANGAN DAN HASIL DESAIN</a:t>
            </a:r>
            <a:endParaRPr lang="en-US" sz="32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D9512CA-F0B1-422B-9119-B29F2C1A8B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EEF316C-16C1-406C-81C7-E0A38EE86931}"/>
              </a:ext>
            </a:extLst>
          </p:cNvPr>
          <p:cNvSpPr/>
          <p:nvPr/>
        </p:nvSpPr>
        <p:spPr>
          <a:xfrm>
            <a:off x="9599772" y="2241506"/>
            <a:ext cx="583218" cy="58321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Rockwell" panose="02060603020205020403" pitchFamily="18" charset="0"/>
              </a:rPr>
              <a:t>2</a:t>
            </a:r>
            <a:endParaRPr lang="en-US" sz="3600" dirty="0">
              <a:latin typeface="Rockwell" panose="02060603020205020403" pitchFamily="18" charset="0"/>
            </a:endParaRPr>
          </a:p>
        </p:txBody>
      </p:sp>
      <p:grpSp>
        <p:nvGrpSpPr>
          <p:cNvPr id="11" name="Group 25">
            <a:extLst>
              <a:ext uri="{FF2B5EF4-FFF2-40B4-BE49-F238E27FC236}">
                <a16:creationId xmlns="" xmlns:a16="http://schemas.microsoft.com/office/drawing/2014/main" id="{410317A5-EBD1-4402-8542-BA3C5AA56995}"/>
              </a:ext>
            </a:extLst>
          </p:cNvPr>
          <p:cNvGrpSpPr/>
          <p:nvPr/>
        </p:nvGrpSpPr>
        <p:grpSpPr>
          <a:xfrm>
            <a:off x="0" y="2533095"/>
            <a:ext cx="2178051" cy="3"/>
            <a:chOff x="0" y="2599360"/>
            <a:chExt cx="2178051" cy="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1A93F84-4B29-4B58-857A-84101A63D1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2599360"/>
              <a:ext cx="704854" cy="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18771AC2-148F-411E-B021-240FDD9599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3153" y="2231061"/>
              <a:ext cx="0" cy="736599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E11E4BF-41DB-4832-8AD7-3B2FEFDB94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09752" y="2231061"/>
              <a:ext cx="0" cy="73659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AF33D44-D225-4D3D-BF60-EBA340D442A5}"/>
              </a:ext>
            </a:extLst>
          </p:cNvPr>
          <p:cNvSpPr/>
          <p:nvPr/>
        </p:nvSpPr>
        <p:spPr>
          <a:xfrm>
            <a:off x="1905594" y="2241506"/>
            <a:ext cx="583218" cy="583218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5086174-6ED2-43DE-8DCD-E8AC15FFDA17}"/>
              </a:ext>
            </a:extLst>
          </p:cNvPr>
          <p:cNvSpPr txBox="1"/>
          <p:nvPr/>
        </p:nvSpPr>
        <p:spPr>
          <a:xfrm>
            <a:off x="1134875" y="1646219"/>
            <a:ext cx="2086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R</a:t>
            </a:r>
            <a:r>
              <a:rPr lang="id-ID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ANCANGAN FORM ENKRIPSI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9098223-1EE7-49AE-A6A3-B446E7C0684A}"/>
              </a:ext>
            </a:extLst>
          </p:cNvPr>
          <p:cNvSpPr txBox="1"/>
          <p:nvPr/>
        </p:nvSpPr>
        <p:spPr>
          <a:xfrm>
            <a:off x="8887008" y="1605753"/>
            <a:ext cx="2072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HASIL DESAIN FORM ENKRIPSI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27" name="Picture 26" descr="C:\Users\Asus\AppData\Local\Temp\fla28B6.tmp\Snapsho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877"/>
            <a:ext cx="4737563" cy="354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558" y="2899534"/>
            <a:ext cx="5587442" cy="356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6865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9" grpId="0" animBg="1"/>
      <p:bldP spid="4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>
            <a:extLst>
              <a:ext uri="{FF2B5EF4-FFF2-40B4-BE49-F238E27FC236}">
                <a16:creationId xmlns="" xmlns:a16="http://schemas.microsoft.com/office/drawing/2014/main" id="{D14A3819-1910-4DFE-976B-B0A0CC7E2B07}"/>
              </a:ext>
            </a:extLst>
          </p:cNvPr>
          <p:cNvGrpSpPr/>
          <p:nvPr/>
        </p:nvGrpSpPr>
        <p:grpSpPr>
          <a:xfrm flipH="1">
            <a:off x="10013949" y="2516184"/>
            <a:ext cx="2178051" cy="3"/>
            <a:chOff x="0" y="2599360"/>
            <a:chExt cx="2178051" cy="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085344A1-5DEA-4585-8968-6F0A07D25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2599360"/>
              <a:ext cx="704854" cy="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E000A402-ED99-441B-B701-D6FC4CF899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3153" y="2231061"/>
              <a:ext cx="0" cy="736599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717CEA0-B33E-49CB-8FBD-E41DDDB808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09752" y="2231061"/>
              <a:ext cx="0" cy="73659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2">
            <a:extLst>
              <a:ext uri="{FF2B5EF4-FFF2-40B4-BE49-F238E27FC236}">
                <a16:creationId xmlns="" xmlns:a16="http://schemas.microsoft.com/office/drawing/2014/main" id="{DF3971BF-2BA0-4304-B2A6-1DA414B52AAA}"/>
              </a:ext>
            </a:extLst>
          </p:cNvPr>
          <p:cNvGrpSpPr/>
          <p:nvPr/>
        </p:nvGrpSpPr>
        <p:grpSpPr>
          <a:xfrm>
            <a:off x="6923315" y="2508070"/>
            <a:ext cx="3019774" cy="8118"/>
            <a:chOff x="3076226" y="3249577"/>
            <a:chExt cx="3019774" cy="811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43A19A0-5E5C-4796-BB8A-B9726C41A8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76226" y="3249577"/>
              <a:ext cx="1701241" cy="8117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4E35D02-3897-463A-BBF0-0A0880C608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36730" y="2598424"/>
              <a:ext cx="0" cy="131854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1">
            <a:extLst>
              <a:ext uri="{FF2B5EF4-FFF2-40B4-BE49-F238E27FC236}">
                <a16:creationId xmlns="" xmlns:a16="http://schemas.microsoft.com/office/drawing/2014/main" id="{A8D62DCA-4234-4200-B484-EF87835A4657}"/>
              </a:ext>
            </a:extLst>
          </p:cNvPr>
          <p:cNvGrpSpPr/>
          <p:nvPr/>
        </p:nvGrpSpPr>
        <p:grpSpPr>
          <a:xfrm flipH="1">
            <a:off x="2197203" y="2521825"/>
            <a:ext cx="2637082" cy="0"/>
            <a:chOff x="3458918" y="3257695"/>
            <a:chExt cx="2637082" cy="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D91C78E8-2652-4139-826C-D18740E258C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18189" y="2598424"/>
              <a:ext cx="0" cy="1318541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99FF7D3B-A947-4297-8C12-5DC5B725620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36730" y="2598424"/>
              <a:ext cx="0" cy="131854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9C7E82-EE54-466A-B50B-56B3F3A4C869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C1FB737-D3C1-43DB-9772-87111D38C8D4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110A013-C56F-4455-BF28-C36EC5FAEFBB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332D0BE-CB9A-4093-8E5D-FEC6FD7E3C5E}"/>
              </a:ext>
            </a:extLst>
          </p:cNvPr>
          <p:cNvSpPr txBox="1"/>
          <p:nvPr/>
        </p:nvSpPr>
        <p:spPr>
          <a:xfrm>
            <a:off x="3143760" y="557105"/>
            <a:ext cx="6431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32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RANCANGAN DAN HASIL DESAIN</a:t>
            </a:r>
            <a:endParaRPr lang="en-US" sz="32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D9512CA-F0B1-422B-9119-B29F2C1A8B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EEF316C-16C1-406C-81C7-E0A38EE86931}"/>
              </a:ext>
            </a:extLst>
          </p:cNvPr>
          <p:cNvSpPr/>
          <p:nvPr/>
        </p:nvSpPr>
        <p:spPr>
          <a:xfrm>
            <a:off x="9599772" y="2241506"/>
            <a:ext cx="583218" cy="58321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latin typeface="Rockwell" panose="02060603020205020403" pitchFamily="18" charset="0"/>
              </a:rPr>
              <a:t>2</a:t>
            </a:r>
            <a:endParaRPr lang="en-US" sz="3600" dirty="0">
              <a:latin typeface="Rockwell" panose="02060603020205020403" pitchFamily="18" charset="0"/>
            </a:endParaRPr>
          </a:p>
        </p:txBody>
      </p:sp>
      <p:grpSp>
        <p:nvGrpSpPr>
          <p:cNvPr id="11" name="Group 25">
            <a:extLst>
              <a:ext uri="{FF2B5EF4-FFF2-40B4-BE49-F238E27FC236}">
                <a16:creationId xmlns="" xmlns:a16="http://schemas.microsoft.com/office/drawing/2014/main" id="{410317A5-EBD1-4402-8542-BA3C5AA56995}"/>
              </a:ext>
            </a:extLst>
          </p:cNvPr>
          <p:cNvGrpSpPr/>
          <p:nvPr/>
        </p:nvGrpSpPr>
        <p:grpSpPr>
          <a:xfrm>
            <a:off x="0" y="2533095"/>
            <a:ext cx="2178051" cy="3"/>
            <a:chOff x="0" y="2599360"/>
            <a:chExt cx="2178051" cy="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1A93F84-4B29-4B58-857A-84101A63D1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2599360"/>
              <a:ext cx="704854" cy="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18771AC2-148F-411E-B021-240FDD9599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3153" y="2231061"/>
              <a:ext cx="0" cy="736599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E11E4BF-41DB-4832-8AD7-3B2FEFDB94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09752" y="2231061"/>
              <a:ext cx="0" cy="73659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AF33D44-D225-4D3D-BF60-EBA340D442A5}"/>
              </a:ext>
            </a:extLst>
          </p:cNvPr>
          <p:cNvSpPr/>
          <p:nvPr/>
        </p:nvSpPr>
        <p:spPr>
          <a:xfrm>
            <a:off x="1905594" y="2241506"/>
            <a:ext cx="583218" cy="583218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5086174-6ED2-43DE-8DCD-E8AC15FFDA17}"/>
              </a:ext>
            </a:extLst>
          </p:cNvPr>
          <p:cNvSpPr txBox="1"/>
          <p:nvPr/>
        </p:nvSpPr>
        <p:spPr>
          <a:xfrm>
            <a:off x="1134875" y="1646219"/>
            <a:ext cx="2086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R</a:t>
            </a:r>
            <a:r>
              <a:rPr lang="id-ID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ANCANGAN FORM DESKRIPSI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9098223-1EE7-49AE-A6A3-B446E7C0684A}"/>
              </a:ext>
            </a:extLst>
          </p:cNvPr>
          <p:cNvSpPr txBox="1"/>
          <p:nvPr/>
        </p:nvSpPr>
        <p:spPr>
          <a:xfrm>
            <a:off x="8887008" y="1605753"/>
            <a:ext cx="2072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HASIL DESAIN FORM DESKRIPSI</a:t>
            </a:r>
            <a:endParaRPr lang="en-US" sz="1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32" name="Picture 31" descr="1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35567"/>
            <a:ext cx="4943475" cy="3400425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8183" y="2896033"/>
            <a:ext cx="5503817" cy="339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6865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9" grpId="0" animBg="1"/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8">
            <a:extLst>
              <a:ext uri="{FF2B5EF4-FFF2-40B4-BE49-F238E27FC236}">
                <a16:creationId xmlns="" xmlns:a16="http://schemas.microsoft.com/office/drawing/2014/main" id="{F3637BAB-B779-4275-A707-414723AFCCEE}"/>
              </a:ext>
            </a:extLst>
          </p:cNvPr>
          <p:cNvGrpSpPr/>
          <p:nvPr/>
        </p:nvGrpSpPr>
        <p:grpSpPr>
          <a:xfrm>
            <a:off x="1027578" y="4808971"/>
            <a:ext cx="5035551" cy="3512"/>
            <a:chOff x="-1" y="2035373"/>
            <a:chExt cx="5035551" cy="35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EE7B71A3-86DD-4138-A779-7D157766E30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0316" y="1195056"/>
              <a:ext cx="0" cy="168063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374889B1-883B-4F05-9174-4A577C29FF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4600" y="1198568"/>
              <a:ext cx="0" cy="1680633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1A28D16C-24F9-455C-AD1A-93CE61E7DF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5234" y="1198568"/>
              <a:ext cx="0" cy="168063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F5851C7-22E7-4593-9E4C-EDFE63144E99}"/>
              </a:ext>
            </a:extLst>
          </p:cNvPr>
          <p:cNvSpPr txBox="1"/>
          <p:nvPr/>
        </p:nvSpPr>
        <p:spPr>
          <a:xfrm>
            <a:off x="1205214" y="3630167"/>
            <a:ext cx="8665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Aplikasi ini dapat menjadi solusi dalam  melakukan proses pengamanan dokumen pengarsipan.</a:t>
            </a:r>
          </a:p>
        </p:txBody>
      </p:sp>
      <p:grpSp>
        <p:nvGrpSpPr>
          <p:cNvPr id="8" name="Group 23">
            <a:extLst>
              <a:ext uri="{FF2B5EF4-FFF2-40B4-BE49-F238E27FC236}">
                <a16:creationId xmlns="" xmlns:a16="http://schemas.microsoft.com/office/drawing/2014/main" id="{C55CDC31-C00A-44AF-B8D7-087DD87C14CC}"/>
              </a:ext>
            </a:extLst>
          </p:cNvPr>
          <p:cNvGrpSpPr/>
          <p:nvPr/>
        </p:nvGrpSpPr>
        <p:grpSpPr>
          <a:xfrm>
            <a:off x="988392" y="3299329"/>
            <a:ext cx="5035551" cy="3512"/>
            <a:chOff x="-1" y="2035373"/>
            <a:chExt cx="5035551" cy="351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60C048BF-C0B9-4154-AB01-64A21D65CB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0316" y="1195056"/>
              <a:ext cx="0" cy="168063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3FF30EF0-1156-4BE9-9749-FF4C5916A2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4600" y="1198568"/>
              <a:ext cx="0" cy="1680633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01D2580C-D91D-4BED-A565-8FEA8559DB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5234" y="1198568"/>
              <a:ext cx="0" cy="168063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9C96FE1-F24B-489F-B624-6C553B6637FE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6B928C-5048-4849-9669-67AB971B779E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EE94BC-3826-4EE6-93C5-5E48688E0F22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75C4E7-43E0-4C22-9305-7A25E8CA5028}"/>
              </a:ext>
            </a:extLst>
          </p:cNvPr>
          <p:cNvSpPr txBox="1"/>
          <p:nvPr/>
        </p:nvSpPr>
        <p:spPr>
          <a:xfrm>
            <a:off x="3648333" y="498849"/>
            <a:ext cx="4998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KESIMPULAN</a:t>
            </a:r>
            <a:endParaRPr lang="en-US" sz="40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7CD9E40-E82D-43E4-9C9F-FCBE1DF373EF}"/>
              </a:ext>
            </a:extLst>
          </p:cNvPr>
          <p:cNvSpPr txBox="1"/>
          <p:nvPr/>
        </p:nvSpPr>
        <p:spPr>
          <a:xfrm>
            <a:off x="1231340" y="2434036"/>
            <a:ext cx="8665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solusi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melalukan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proses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keamanan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membatasi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hak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akses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user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="" xmlns:a16="http://schemas.microsoft.com/office/drawing/2014/main" id="{CBF9267E-13EE-4942-ABFF-E3614E06DEE5}"/>
              </a:ext>
            </a:extLst>
          </p:cNvPr>
          <p:cNvGrpSpPr/>
          <p:nvPr/>
        </p:nvGrpSpPr>
        <p:grpSpPr>
          <a:xfrm>
            <a:off x="1000267" y="6208196"/>
            <a:ext cx="5035551" cy="3512"/>
            <a:chOff x="-1" y="2035373"/>
            <a:chExt cx="5035551" cy="351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39335002-2B38-4798-B522-7938D20968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0316" y="1195056"/>
              <a:ext cx="0" cy="168063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69B591BD-9E73-4F2D-ABF0-87A53CB577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4600" y="1198568"/>
              <a:ext cx="0" cy="1680633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D68D9E91-9096-4203-8EFD-3D2DAD7AF5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5234" y="1198568"/>
              <a:ext cx="0" cy="168063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3E423A6-64BE-418B-B5D0-5EB0D424AF75}"/>
              </a:ext>
            </a:extLst>
          </p:cNvPr>
          <p:cNvSpPr txBox="1"/>
          <p:nvPr/>
        </p:nvSpPr>
        <p:spPr>
          <a:xfrm>
            <a:off x="1166026" y="5199212"/>
            <a:ext cx="8665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Aplikasi ini dapat menjadi solusi dalam sistem keamanan dokumen karena sudah menggunakan algoritma kriptografi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02014027-218D-4948-975A-CCC202153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grpSp>
        <p:nvGrpSpPr>
          <p:cNvPr id="10" name="Group 12">
            <a:extLst>
              <a:ext uri="{FF2B5EF4-FFF2-40B4-BE49-F238E27FC236}">
                <a16:creationId xmlns="" xmlns:a16="http://schemas.microsoft.com/office/drawing/2014/main" id="{2ABDE48B-21E4-4628-B7CF-0CFC1095876F}"/>
              </a:ext>
            </a:extLst>
          </p:cNvPr>
          <p:cNvGrpSpPr/>
          <p:nvPr/>
        </p:nvGrpSpPr>
        <p:grpSpPr>
          <a:xfrm flipV="1">
            <a:off x="975328" y="2264229"/>
            <a:ext cx="1" cy="4593771"/>
            <a:chOff x="2821785" y="2264229"/>
            <a:chExt cx="1" cy="45937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18CA80A5-176E-4A7D-946A-2AF4F16A0C3A}"/>
                </a:ext>
              </a:extLst>
            </p:cNvPr>
            <p:cNvCxnSpPr>
              <a:cxnSpLocks/>
            </p:cNvCxnSpPr>
            <p:nvPr/>
          </p:nvCxnSpPr>
          <p:spPr>
            <a:xfrm>
              <a:off x="2821785" y="2264229"/>
              <a:ext cx="0" cy="153125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E137AC5-5834-4EC6-827B-0166BC9E6DE8}"/>
                </a:ext>
              </a:extLst>
            </p:cNvPr>
            <p:cNvCxnSpPr>
              <a:cxnSpLocks/>
            </p:cNvCxnSpPr>
            <p:nvPr/>
          </p:nvCxnSpPr>
          <p:spPr>
            <a:xfrm>
              <a:off x="2821785" y="3795486"/>
              <a:ext cx="0" cy="1531257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AF2BB55-35FD-4A1A-BDF8-D0307A48DE14}"/>
                </a:ext>
              </a:extLst>
            </p:cNvPr>
            <p:cNvCxnSpPr>
              <a:cxnSpLocks/>
            </p:cNvCxnSpPr>
            <p:nvPr/>
          </p:nvCxnSpPr>
          <p:spPr>
            <a:xfrm>
              <a:off x="2821786" y="5308600"/>
              <a:ext cx="0" cy="1549400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">
            <a:extLst>
              <a:ext uri="{FF2B5EF4-FFF2-40B4-BE49-F238E27FC236}">
                <a16:creationId xmlns="" xmlns:a16="http://schemas.microsoft.com/office/drawing/2014/main" id="{2804EDC9-5703-4A79-A2BE-F254040CBC37}"/>
              </a:ext>
            </a:extLst>
          </p:cNvPr>
          <p:cNvGrpSpPr/>
          <p:nvPr/>
        </p:nvGrpSpPr>
        <p:grpSpPr>
          <a:xfrm>
            <a:off x="538941" y="1420697"/>
            <a:ext cx="872772" cy="872772"/>
            <a:chOff x="2707374" y="1642765"/>
            <a:chExt cx="872772" cy="872772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95145523-8C4A-4C64-BB5A-920ADEE58A44}"/>
                </a:ext>
              </a:extLst>
            </p:cNvPr>
            <p:cNvSpPr/>
            <p:nvPr/>
          </p:nvSpPr>
          <p:spPr>
            <a:xfrm>
              <a:off x="2707374" y="1642765"/>
              <a:ext cx="872772" cy="872772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latin typeface="Rockwell" panose="02060603020205020403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36A6F0E4-F91F-4BC7-AF3A-477981FD6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2790084" y="1725475"/>
              <a:ext cx="707351" cy="707351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2F60E982-49BE-4D76-96B6-262D2E317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659036" y="1661763"/>
            <a:ext cx="4238358" cy="42383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63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 animBg="1"/>
      <p:bldP spid="5" grpId="0" animBg="1"/>
      <p:bldP spid="6" grpId="0" animBg="1"/>
      <p:bldP spid="28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F3637BAB-B779-4275-A707-414723AFCCEE}"/>
              </a:ext>
            </a:extLst>
          </p:cNvPr>
          <p:cNvGrpSpPr/>
          <p:nvPr/>
        </p:nvGrpSpPr>
        <p:grpSpPr>
          <a:xfrm>
            <a:off x="3143761" y="4665279"/>
            <a:ext cx="5035551" cy="3512"/>
            <a:chOff x="-1" y="2035373"/>
            <a:chExt cx="5035551" cy="351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EE7B71A3-86DD-4138-A779-7D157766E30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0316" y="1195056"/>
              <a:ext cx="0" cy="168063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374889B1-883B-4F05-9174-4A577C29FF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4600" y="1198568"/>
              <a:ext cx="0" cy="1680633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1A28D16C-24F9-455C-AD1A-93CE61E7DF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5234" y="1198568"/>
              <a:ext cx="0" cy="168063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F5851C7-22E7-4593-9E4C-EDFE63144E99}"/>
              </a:ext>
            </a:extLst>
          </p:cNvPr>
          <p:cNvSpPr txBox="1"/>
          <p:nvPr/>
        </p:nvSpPr>
        <p:spPr>
          <a:xfrm>
            <a:off x="3295272" y="3486476"/>
            <a:ext cx="86650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Diharapkan aplikasi ini dapat dikembangkan dalam bagian daftar  dokumen file agar dapat mempermudah dalam pemilihan file yang akan dideskripsi.</a:t>
            </a:r>
            <a:endParaRPr lang="en-US" sz="2000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C55CDC31-C00A-44AF-B8D7-087DD87C14CC}"/>
              </a:ext>
            </a:extLst>
          </p:cNvPr>
          <p:cNvGrpSpPr/>
          <p:nvPr/>
        </p:nvGrpSpPr>
        <p:grpSpPr>
          <a:xfrm>
            <a:off x="3143763" y="3312393"/>
            <a:ext cx="5035551" cy="3512"/>
            <a:chOff x="-1" y="2035373"/>
            <a:chExt cx="5035551" cy="351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60C048BF-C0B9-4154-AB01-64A21D65CB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0316" y="1195056"/>
              <a:ext cx="0" cy="168063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3FF30EF0-1156-4BE9-9749-FF4C5916A2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4600" y="1198568"/>
              <a:ext cx="0" cy="1680633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01D2580C-D91D-4BED-A565-8FEA8559DB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5234" y="1198568"/>
              <a:ext cx="0" cy="168063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9C96FE1-F24B-489F-B624-6C553B6637FE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6B928C-5048-4849-9669-67AB971B779E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EE94BC-3826-4EE6-93C5-5E48688E0F22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75C4E7-43E0-4C22-9305-7A25E8CA5028}"/>
              </a:ext>
            </a:extLst>
          </p:cNvPr>
          <p:cNvSpPr txBox="1"/>
          <p:nvPr/>
        </p:nvSpPr>
        <p:spPr>
          <a:xfrm>
            <a:off x="3648333" y="498849"/>
            <a:ext cx="4998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44546A"/>
                </a:solidFill>
                <a:latin typeface="Bahnschrift Light" panose="020B0502040204020203" pitchFamily="34" charset="0"/>
              </a:rPr>
              <a:t>SARAN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F60E982-49BE-4D76-96B6-262D2E31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9488" y="2041120"/>
            <a:ext cx="3508736" cy="35087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7CD9E40-E82D-43E4-9C9F-FCBE1DF373EF}"/>
              </a:ext>
            </a:extLst>
          </p:cNvPr>
          <p:cNvSpPr txBox="1"/>
          <p:nvPr/>
        </p:nvSpPr>
        <p:spPr>
          <a:xfrm>
            <a:off x="3243020" y="2538540"/>
            <a:ext cx="8665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Diharapkan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dikembangkan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berbasis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android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mempermudah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hak</a:t>
            </a:r>
            <a:r>
              <a:rPr lang="en-US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akses</a:t>
            </a:r>
            <a:endParaRPr lang="en-US" sz="2000" i="1" dirty="0" smtClean="0">
              <a:solidFill>
                <a:schemeClr val="bg1"/>
              </a:solidFill>
              <a:latin typeface="Rockwell" panose="020606030202050204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CBF9267E-13EE-4942-ABFF-E3614E06DEE5}"/>
              </a:ext>
            </a:extLst>
          </p:cNvPr>
          <p:cNvGrpSpPr/>
          <p:nvPr/>
        </p:nvGrpSpPr>
        <p:grpSpPr>
          <a:xfrm>
            <a:off x="3143763" y="6012253"/>
            <a:ext cx="5035551" cy="3512"/>
            <a:chOff x="-1" y="2035373"/>
            <a:chExt cx="5035551" cy="351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39335002-2B38-4798-B522-7938D20968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0316" y="1195056"/>
              <a:ext cx="0" cy="168063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69B591BD-9E73-4F2D-ABF0-87A53CB577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4600" y="1198568"/>
              <a:ext cx="0" cy="1680633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D68D9E91-9096-4203-8EFD-3D2DAD7AF5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5234" y="1198568"/>
              <a:ext cx="0" cy="168063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3E423A6-64BE-418B-B5D0-5EB0D424AF75}"/>
              </a:ext>
            </a:extLst>
          </p:cNvPr>
          <p:cNvSpPr txBox="1"/>
          <p:nvPr/>
        </p:nvSpPr>
        <p:spPr>
          <a:xfrm>
            <a:off x="3269146" y="5107772"/>
            <a:ext cx="8665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Diharapkan apl</a:t>
            </a:r>
            <a:r>
              <a:rPr lang="id-ID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sv-SE" sz="2000" i="1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kasi ini dapat dikembangkan agar bisa memakai beberapa algoritma kriptografi.</a:t>
            </a:r>
            <a:endParaRPr lang="en-US" sz="2000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02014027-218D-4948-975A-CCC202153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ABDE48B-21E4-4628-B7CF-0CFC1095876F}"/>
              </a:ext>
            </a:extLst>
          </p:cNvPr>
          <p:cNvGrpSpPr/>
          <p:nvPr/>
        </p:nvGrpSpPr>
        <p:grpSpPr>
          <a:xfrm flipV="1">
            <a:off x="3143763" y="2264231"/>
            <a:ext cx="1" cy="4593771"/>
            <a:chOff x="2821785" y="2264229"/>
            <a:chExt cx="1" cy="45937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18CA80A5-176E-4A7D-946A-2AF4F16A0C3A}"/>
                </a:ext>
              </a:extLst>
            </p:cNvPr>
            <p:cNvCxnSpPr>
              <a:cxnSpLocks/>
            </p:cNvCxnSpPr>
            <p:nvPr/>
          </p:nvCxnSpPr>
          <p:spPr>
            <a:xfrm>
              <a:off x="2821785" y="2264229"/>
              <a:ext cx="0" cy="153125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E137AC5-5834-4EC6-827B-0166BC9E6DE8}"/>
                </a:ext>
              </a:extLst>
            </p:cNvPr>
            <p:cNvCxnSpPr>
              <a:cxnSpLocks/>
            </p:cNvCxnSpPr>
            <p:nvPr/>
          </p:nvCxnSpPr>
          <p:spPr>
            <a:xfrm>
              <a:off x="2821785" y="3795486"/>
              <a:ext cx="0" cy="1531257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AF2BB55-35FD-4A1A-BDF8-D0307A48DE14}"/>
                </a:ext>
              </a:extLst>
            </p:cNvPr>
            <p:cNvCxnSpPr>
              <a:cxnSpLocks/>
            </p:cNvCxnSpPr>
            <p:nvPr/>
          </p:nvCxnSpPr>
          <p:spPr>
            <a:xfrm>
              <a:off x="2821786" y="5308600"/>
              <a:ext cx="0" cy="1549400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804EDC9-5703-4A79-A2BE-F254040CBC37}"/>
              </a:ext>
            </a:extLst>
          </p:cNvPr>
          <p:cNvGrpSpPr/>
          <p:nvPr/>
        </p:nvGrpSpPr>
        <p:grpSpPr>
          <a:xfrm>
            <a:off x="2707375" y="1642766"/>
            <a:ext cx="872772" cy="872772"/>
            <a:chOff x="2707374" y="1642765"/>
            <a:chExt cx="872772" cy="872772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95145523-8C4A-4C64-BB5A-920ADEE58A44}"/>
                </a:ext>
              </a:extLst>
            </p:cNvPr>
            <p:cNvSpPr/>
            <p:nvPr/>
          </p:nvSpPr>
          <p:spPr>
            <a:xfrm>
              <a:off x="2707374" y="1642765"/>
              <a:ext cx="872772" cy="872772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>
                <a:latin typeface="Rockwell" panose="02060603020205020403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36A6F0E4-F91F-4BC7-AF3A-477981FD6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2790084" y="1725475"/>
              <a:ext cx="707351" cy="707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8763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 animBg="1"/>
      <p:bldP spid="5" grpId="0" animBg="1"/>
      <p:bldP spid="6" grpId="0" animBg="1"/>
      <p:bldP spid="28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57459748-3BA3-4515-96DB-31064700E573}"/>
              </a:ext>
            </a:extLst>
          </p:cNvPr>
          <p:cNvGrpSpPr/>
          <p:nvPr/>
        </p:nvGrpSpPr>
        <p:grpSpPr>
          <a:xfrm>
            <a:off x="3066079" y="1394336"/>
            <a:ext cx="1" cy="3931919"/>
            <a:chOff x="2009177" y="1420837"/>
            <a:chExt cx="1" cy="393191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4CF83402-8446-4F2C-A031-02E058AFEC17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77" y="1420837"/>
              <a:ext cx="0" cy="130436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920AF25B-5EDF-411B-8D58-43C68DDAF837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77" y="2725204"/>
              <a:ext cx="0" cy="1304367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75678E7D-886A-4449-8EB1-6350C82A9F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9177" y="4029571"/>
              <a:ext cx="1" cy="1323185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07A975B-162A-4F33-94E4-868B4EA34FB9}"/>
              </a:ext>
            </a:extLst>
          </p:cNvPr>
          <p:cNvSpPr txBox="1"/>
          <p:nvPr/>
        </p:nvSpPr>
        <p:spPr>
          <a:xfrm>
            <a:off x="2930663" y="287896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ahnschrift Light" panose="020B0502040204020203" pitchFamily="34" charset="0"/>
              </a:rPr>
              <a:t>TERIMA KASIH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F7FE0C0-A990-472D-A8A1-D8AC8A798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55" y="1401549"/>
            <a:ext cx="1222819" cy="122281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0EC5792E-66E2-4D84-9B8A-EF9EA32BC97F}"/>
              </a:ext>
            </a:extLst>
          </p:cNvPr>
          <p:cNvGrpSpPr/>
          <p:nvPr/>
        </p:nvGrpSpPr>
        <p:grpSpPr>
          <a:xfrm flipV="1">
            <a:off x="8891252" y="1436540"/>
            <a:ext cx="1" cy="3931919"/>
            <a:chOff x="2009177" y="1420837"/>
            <a:chExt cx="1" cy="393191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B46576AC-3278-4AF8-BD60-5C7E8AB5CC67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77" y="1420837"/>
              <a:ext cx="0" cy="130436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7B90D220-A3D8-4C3C-8B0A-8CE470CF622B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77" y="2725204"/>
              <a:ext cx="0" cy="1304367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41FFF440-37B0-461A-953C-238C61876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9177" y="4029571"/>
              <a:ext cx="1" cy="1323185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0C8E292-431E-4C18-BBFB-FF283DD8F8A7}"/>
              </a:ext>
            </a:extLst>
          </p:cNvPr>
          <p:cNvGrpSpPr/>
          <p:nvPr/>
        </p:nvGrpSpPr>
        <p:grpSpPr>
          <a:xfrm flipH="1">
            <a:off x="2236535" y="4032685"/>
            <a:ext cx="7728428" cy="2935"/>
            <a:chOff x="2236535" y="4807802"/>
            <a:chExt cx="7728428" cy="2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016E8317-5885-48FA-A741-AC6B42219B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00750" y="3519731"/>
              <a:ext cx="0" cy="2576141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2BDB0303-09CC-413A-9FBB-08448EDBE8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76893" y="3519731"/>
              <a:ext cx="0" cy="257614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504CE22B-86A0-48C0-B8AC-A2C25A326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24606" y="3522665"/>
              <a:ext cx="0" cy="2576141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209C6B7D-AF7E-4FCA-B66F-FCAB85ABE333}"/>
              </a:ext>
            </a:extLst>
          </p:cNvPr>
          <p:cNvGrpSpPr/>
          <p:nvPr/>
        </p:nvGrpSpPr>
        <p:grpSpPr>
          <a:xfrm>
            <a:off x="2231787" y="2737977"/>
            <a:ext cx="7728428" cy="2935"/>
            <a:chOff x="2236535" y="4807802"/>
            <a:chExt cx="7728428" cy="29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DCFC7A1-E96C-4523-96BF-149D0AC53D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00750" y="3519731"/>
              <a:ext cx="0" cy="2576141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A3FCF111-D18A-4272-8E32-AF18736A44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76893" y="3519731"/>
              <a:ext cx="0" cy="257614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4660E7F3-1408-4451-A0FB-66423FE641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24606" y="3522665"/>
              <a:ext cx="0" cy="2576141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9378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FDE620-60D1-4866-AE00-3687DAFFE5AE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5C5CBE8-79A5-4EA2-8C3F-835B793B2B85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2995C92-65A0-431F-B6FC-15F96F26B221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0D4AA0D-D561-4179-9F24-4F780674A106}"/>
              </a:ext>
            </a:extLst>
          </p:cNvPr>
          <p:cNvSpPr txBox="1"/>
          <p:nvPr/>
        </p:nvSpPr>
        <p:spPr>
          <a:xfrm>
            <a:off x="3904807" y="472542"/>
            <a:ext cx="45652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44546A"/>
                </a:solidFill>
                <a:latin typeface="Bahnschrift Light" panose="020B0502040204020203" pitchFamily="34" charset="0"/>
              </a:rPr>
              <a:t>LATAR BELAKANG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5FE08C2-0E6B-4DE4-A19B-BF42B3DA4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1890086E-A66E-41DA-8016-F5993087F04B}"/>
              </a:ext>
            </a:extLst>
          </p:cNvPr>
          <p:cNvGrpSpPr/>
          <p:nvPr/>
        </p:nvGrpSpPr>
        <p:grpSpPr>
          <a:xfrm>
            <a:off x="6105484" y="2076958"/>
            <a:ext cx="2839" cy="4282344"/>
            <a:chOff x="343924" y="2001552"/>
            <a:chExt cx="2838" cy="428234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5456366B-4080-4BCD-9F05-657A33B695F7}"/>
                </a:ext>
              </a:extLst>
            </p:cNvPr>
            <p:cNvCxnSpPr>
              <a:cxnSpLocks/>
            </p:cNvCxnSpPr>
            <p:nvPr/>
          </p:nvCxnSpPr>
          <p:spPr>
            <a:xfrm>
              <a:off x="343924" y="2001552"/>
              <a:ext cx="0" cy="14274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EFBAA18B-B8ED-453F-BDC9-4EE6BC7688EA}"/>
                </a:ext>
              </a:extLst>
            </p:cNvPr>
            <p:cNvCxnSpPr>
              <a:cxnSpLocks/>
            </p:cNvCxnSpPr>
            <p:nvPr/>
          </p:nvCxnSpPr>
          <p:spPr>
            <a:xfrm>
              <a:off x="343924" y="3429000"/>
              <a:ext cx="0" cy="1427448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4A6CB3F0-77D0-49AB-B1D9-4793C97A4949}"/>
                </a:ext>
              </a:extLst>
            </p:cNvPr>
            <p:cNvCxnSpPr>
              <a:cxnSpLocks/>
            </p:cNvCxnSpPr>
            <p:nvPr/>
          </p:nvCxnSpPr>
          <p:spPr>
            <a:xfrm>
              <a:off x="346762" y="4856448"/>
              <a:ext cx="0" cy="1427448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99A57F1-E734-41AC-B2EA-B05F8D4005DD}"/>
              </a:ext>
            </a:extLst>
          </p:cNvPr>
          <p:cNvSpPr txBox="1"/>
          <p:nvPr/>
        </p:nvSpPr>
        <p:spPr>
          <a:xfrm>
            <a:off x="2800649" y="2200966"/>
            <a:ext cx="31081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Teknologi dan komunikasi dapat memudahkan kita untuk melakukan pertukaran data secara cepat.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5A7B113-8183-4469-A5B2-5830F27485AC}"/>
              </a:ext>
            </a:extLst>
          </p:cNvPr>
          <p:cNvSpPr txBox="1"/>
          <p:nvPr/>
        </p:nvSpPr>
        <p:spPr>
          <a:xfrm>
            <a:off x="6223838" y="2203853"/>
            <a:ext cx="34793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Keamanan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sangat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dibutuhkan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karena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banyak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data yang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bersifat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rahasia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dan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tidak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bisa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dirubah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oleh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pihak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tidak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berhak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merubahnya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BE3082A-70F9-4BA9-BC95-54E80156C2D0}"/>
              </a:ext>
            </a:extLst>
          </p:cNvPr>
          <p:cNvSpPr txBox="1"/>
          <p:nvPr/>
        </p:nvSpPr>
        <p:spPr>
          <a:xfrm>
            <a:off x="2595484" y="4186454"/>
            <a:ext cx="33054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Kurangnya penjagaan aspek dalam hal pertukaran </a:t>
            </a:r>
            <a:r>
              <a:rPr lang="id-ID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data, </a:t>
            </a:r>
            <a:r>
              <a:rPr lang="id-ID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tersebut memiliki salah satu dampak negatif dalam perkembangan teknologi, yaitu pencurian data.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E561F9A-2BF2-4B11-BD76-983B56E61168}"/>
              </a:ext>
            </a:extLst>
          </p:cNvPr>
          <p:cNvSpPr txBox="1"/>
          <p:nvPr/>
        </p:nvSpPr>
        <p:spPr>
          <a:xfrm>
            <a:off x="6221856" y="4477349"/>
            <a:ext cx="32734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Oleh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karena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itu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pengguna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file data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membutuhkan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bantuan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keamanan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file data yang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disimpannya</a:t>
            </a:r>
            <a:r>
              <a:rPr lang="id-ID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, dengan menggunakan metode kriptografi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8A03B5E-C833-4CDD-AC3B-5508C8E4005E}"/>
              </a:ext>
            </a:extLst>
          </p:cNvPr>
          <p:cNvGrpSpPr/>
          <p:nvPr/>
        </p:nvGrpSpPr>
        <p:grpSpPr>
          <a:xfrm flipH="1">
            <a:off x="6326066" y="4337397"/>
            <a:ext cx="2744020" cy="0"/>
            <a:chOff x="2914658" y="4416910"/>
            <a:chExt cx="2744020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FA2AA634-0E41-4DE3-98DA-9AFDD1EBD5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72571" y="3958997"/>
              <a:ext cx="0" cy="915826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1BDD521B-3B9F-458A-B90C-AE7F3395C4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84938" y="3958997"/>
              <a:ext cx="0" cy="915826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9EE144DD-C924-481A-B27B-CA5976E41F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00765" y="3958997"/>
              <a:ext cx="0" cy="915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E8A03B5E-C833-4CDD-AC3B-5508C8E4005E}"/>
              </a:ext>
            </a:extLst>
          </p:cNvPr>
          <p:cNvGrpSpPr/>
          <p:nvPr/>
        </p:nvGrpSpPr>
        <p:grpSpPr>
          <a:xfrm flipH="1">
            <a:off x="3066707" y="3985835"/>
            <a:ext cx="2770147" cy="1"/>
            <a:chOff x="9864098" y="3985835"/>
            <a:chExt cx="2770147" cy="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FA2AA634-0E41-4DE3-98DA-9AFDD1EBD5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22011" y="3527922"/>
              <a:ext cx="0" cy="915826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1BDD521B-3B9F-458A-B90C-AE7F3395C4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60504" y="3527922"/>
              <a:ext cx="0" cy="915826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9EE144DD-C924-481A-B27B-CA5976E41F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176332" y="3527923"/>
              <a:ext cx="0" cy="915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C:\Users\Asus\Downloads\curi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6388" y="2749187"/>
            <a:ext cx="3603851" cy="2645709"/>
          </a:xfrm>
          <a:prstGeom prst="rect">
            <a:avLst/>
          </a:prstGeom>
          <a:noFill/>
        </p:spPr>
      </p:pic>
      <p:pic>
        <p:nvPicPr>
          <p:cNvPr id="1029" name="Picture 5" descr="C:\Users\Asus\Downloads\kunci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19558" y="4195273"/>
            <a:ext cx="2380706" cy="2492911"/>
          </a:xfrm>
          <a:prstGeom prst="rect">
            <a:avLst/>
          </a:prstGeom>
          <a:noFill/>
        </p:spPr>
      </p:pic>
      <p:pic>
        <p:nvPicPr>
          <p:cNvPr id="3075" name="Picture 3" descr="C:\Users\Asus\Downloads\kisspng-security-guard-security-company-police-officer-bou-5ba3f1b9f3fe06.2059327615374709059994-removebg-previ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09676" y="1574618"/>
            <a:ext cx="3210403" cy="2853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092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6" grpId="0"/>
      <p:bldP spid="28" grpId="0"/>
      <p:bldP spid="14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FABC4D3-049C-4E25-A498-5FAF1F0A5619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1F8F93-5ECF-4933-9E48-F296710E1885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4CD04F-E77D-4B50-9EF1-333CA5AC0FA7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6E4CB6-12F9-49BE-9DC7-399E5EA5CC95}"/>
              </a:ext>
            </a:extLst>
          </p:cNvPr>
          <p:cNvSpPr txBox="1"/>
          <p:nvPr/>
        </p:nvSpPr>
        <p:spPr>
          <a:xfrm>
            <a:off x="3093395" y="502261"/>
            <a:ext cx="60052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IDENTIFIKASI MASALAH</a:t>
            </a:r>
            <a:endParaRPr lang="en-US" sz="40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84E8B90-F846-4478-A869-F501937D0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D6DD0FC-B1BD-40B5-A98F-A7D4AB309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90268" y="1971845"/>
            <a:ext cx="2900406" cy="373756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6644185-4373-4D64-BA46-00407330A8F7}"/>
              </a:ext>
            </a:extLst>
          </p:cNvPr>
          <p:cNvCxnSpPr>
            <a:cxnSpLocks/>
          </p:cNvCxnSpPr>
          <p:nvPr/>
        </p:nvCxnSpPr>
        <p:spPr>
          <a:xfrm>
            <a:off x="980072" y="2258843"/>
            <a:ext cx="76004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864E8D1B-B112-41F0-B50A-8CDA9845800A}"/>
              </a:ext>
            </a:extLst>
          </p:cNvPr>
          <p:cNvSpPr/>
          <p:nvPr/>
        </p:nvSpPr>
        <p:spPr>
          <a:xfrm>
            <a:off x="591874" y="1870647"/>
            <a:ext cx="776401" cy="776401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1F49F3C-B80B-4852-A951-A7049FF50B66}"/>
              </a:ext>
            </a:extLst>
          </p:cNvPr>
          <p:cNvSpPr txBox="1"/>
          <p:nvPr/>
        </p:nvSpPr>
        <p:spPr>
          <a:xfrm>
            <a:off x="1407522" y="239737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nn-NO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Tidak adanya keamanan sistem yang membatasi hak akses user terhadap sistem.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F204ABCA-19C3-4CD5-9042-A8F6ED4CB903}"/>
              </a:ext>
            </a:extLst>
          </p:cNvPr>
          <p:cNvCxnSpPr>
            <a:cxnSpLocks/>
          </p:cNvCxnSpPr>
          <p:nvPr/>
        </p:nvCxnSpPr>
        <p:spPr>
          <a:xfrm>
            <a:off x="940882" y="3794454"/>
            <a:ext cx="76004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D7437A92-7C47-4694-B06C-B74E263293DB}"/>
              </a:ext>
            </a:extLst>
          </p:cNvPr>
          <p:cNvSpPr/>
          <p:nvPr/>
        </p:nvSpPr>
        <p:spPr>
          <a:xfrm>
            <a:off x="8545065" y="3419318"/>
            <a:ext cx="776401" cy="77640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8EFC4BD-2FAC-488E-BCB1-0695E51EEC82}"/>
              </a:ext>
            </a:extLst>
          </p:cNvPr>
          <p:cNvSpPr txBox="1"/>
          <p:nvPr/>
        </p:nvSpPr>
        <p:spPr>
          <a:xfrm>
            <a:off x="2230421" y="39591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Belum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memiliki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untuk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menjaga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keamanan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dokumen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pengarsipan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.</a:t>
            </a:r>
          </a:p>
          <a:p>
            <a:pPr algn="r"/>
            <a:endParaRPr lang="en-US" sz="24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2A8672F-96A7-47CC-8A26-4D4928A08F90}"/>
              </a:ext>
            </a:extLst>
          </p:cNvPr>
          <p:cNvGrpSpPr/>
          <p:nvPr/>
        </p:nvGrpSpPr>
        <p:grpSpPr>
          <a:xfrm>
            <a:off x="11701669" y="1772025"/>
            <a:ext cx="2839" cy="4282344"/>
            <a:chOff x="503581" y="1772025"/>
            <a:chExt cx="2838" cy="428234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6FC97203-761C-4487-A70B-A7EE531AF086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1772025"/>
              <a:ext cx="0" cy="14274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743D3BE-F219-4638-946C-BB90ACAB7C35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3199473"/>
              <a:ext cx="0" cy="1427448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B1A79A73-B015-4652-A6D7-E86CA53E5161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9" y="4626921"/>
              <a:ext cx="0" cy="1427448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F204ABCA-19C3-4CD5-9042-A8F6ED4CB903}"/>
              </a:ext>
            </a:extLst>
          </p:cNvPr>
          <p:cNvCxnSpPr>
            <a:cxnSpLocks/>
          </p:cNvCxnSpPr>
          <p:nvPr/>
        </p:nvCxnSpPr>
        <p:spPr>
          <a:xfrm>
            <a:off x="1367602" y="5187825"/>
            <a:ext cx="76004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D7437A92-7C47-4694-B06C-B74E263293DB}"/>
              </a:ext>
            </a:extLst>
          </p:cNvPr>
          <p:cNvSpPr/>
          <p:nvPr/>
        </p:nvSpPr>
        <p:spPr>
          <a:xfrm>
            <a:off x="611556" y="4773500"/>
            <a:ext cx="776401" cy="776401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dirty="0" smtClean="0">
                <a:latin typeface="Rockwell" panose="02060603020205020403" pitchFamily="18" charset="0"/>
              </a:rPr>
              <a:t>3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67394" y="531345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Belum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ada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sistem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keamanan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dokumen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yang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menggunakan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algoritma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kriptografi</a:t>
            </a:r>
            <a:r>
              <a:rPr lang="en-US" sz="24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52870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24" grpId="0"/>
      <p:bldP spid="33" grpId="0" animBg="1"/>
      <p:bldP spid="35" grpId="0"/>
      <p:bldP spid="22" grpId="0" animBg="1"/>
      <p:bldP spid="2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FABC4D3-049C-4E25-A498-5FAF1F0A5619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1F8F93-5ECF-4933-9E48-F296710E1885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D4CD04F-E77D-4B50-9EF1-333CA5AC0FA7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6E4CB6-12F9-49BE-9DC7-399E5EA5CC95}"/>
              </a:ext>
            </a:extLst>
          </p:cNvPr>
          <p:cNvSpPr txBox="1"/>
          <p:nvPr/>
        </p:nvSpPr>
        <p:spPr>
          <a:xfrm>
            <a:off x="3093395" y="502261"/>
            <a:ext cx="60052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RUMUSAN MASALAH</a:t>
            </a:r>
            <a:endParaRPr lang="en-US" sz="40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84E8B90-F846-4478-A869-F501937D0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D6DD0FC-B1BD-40B5-A98F-A7D4AB309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809753" y="2031939"/>
            <a:ext cx="2404864" cy="330870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6644185-4373-4D64-BA46-00407330A8F7}"/>
              </a:ext>
            </a:extLst>
          </p:cNvPr>
          <p:cNvCxnSpPr>
            <a:cxnSpLocks/>
          </p:cNvCxnSpPr>
          <p:nvPr/>
        </p:nvCxnSpPr>
        <p:spPr>
          <a:xfrm>
            <a:off x="3517447" y="2258845"/>
            <a:ext cx="0" cy="45991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864E8D1B-B112-41F0-B50A-8CDA9845800A}"/>
              </a:ext>
            </a:extLst>
          </p:cNvPr>
          <p:cNvSpPr/>
          <p:nvPr/>
        </p:nvSpPr>
        <p:spPr>
          <a:xfrm>
            <a:off x="3143763" y="1870647"/>
            <a:ext cx="776401" cy="776401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54C549C-7ADB-45A2-9D79-0A498DD7E014}"/>
              </a:ext>
            </a:extLst>
          </p:cNvPr>
          <p:cNvSpPr txBox="1"/>
          <p:nvPr/>
        </p:nvSpPr>
        <p:spPr>
          <a:xfrm>
            <a:off x="4063952" y="1888808"/>
            <a:ext cx="76244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Bagaimana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cara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membuat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hak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akses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user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terhadap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keamanan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?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C118C27-BF59-4DA5-954C-68F4609556E2}"/>
              </a:ext>
            </a:extLst>
          </p:cNvPr>
          <p:cNvCxnSpPr>
            <a:cxnSpLocks/>
          </p:cNvCxnSpPr>
          <p:nvPr/>
        </p:nvCxnSpPr>
        <p:spPr>
          <a:xfrm>
            <a:off x="4163332" y="3152716"/>
            <a:ext cx="0" cy="370528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44F6EDDB-D283-4DC4-9009-C0EBBF1BFFC2}"/>
              </a:ext>
            </a:extLst>
          </p:cNvPr>
          <p:cNvSpPr/>
          <p:nvPr/>
        </p:nvSpPr>
        <p:spPr>
          <a:xfrm>
            <a:off x="3789648" y="2764515"/>
            <a:ext cx="776401" cy="77640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F78827D-4A3A-4A16-ACA8-8B2BA2DFDE0C}"/>
              </a:ext>
            </a:extLst>
          </p:cNvPr>
          <p:cNvSpPr txBox="1"/>
          <p:nvPr/>
        </p:nvSpPr>
        <p:spPr>
          <a:xfrm>
            <a:off x="4683647" y="2798770"/>
            <a:ext cx="68184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menjaga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keamanan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dokumen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pengarsipan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AD354B54-4AD8-4682-8700-3E70CD48B158}"/>
              </a:ext>
            </a:extLst>
          </p:cNvPr>
          <p:cNvCxnSpPr>
            <a:cxnSpLocks/>
          </p:cNvCxnSpPr>
          <p:nvPr/>
        </p:nvCxnSpPr>
        <p:spPr>
          <a:xfrm>
            <a:off x="4910707" y="4046583"/>
            <a:ext cx="0" cy="281141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688CF86-D845-4BD5-84B5-44C176455C49}"/>
              </a:ext>
            </a:extLst>
          </p:cNvPr>
          <p:cNvSpPr/>
          <p:nvPr/>
        </p:nvSpPr>
        <p:spPr>
          <a:xfrm>
            <a:off x="4537023" y="3658384"/>
            <a:ext cx="776401" cy="776401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05A009F-EBFA-46AC-A6E1-2FFC959BA607}"/>
              </a:ext>
            </a:extLst>
          </p:cNvPr>
          <p:cNvSpPr txBox="1"/>
          <p:nvPr/>
        </p:nvSpPr>
        <p:spPr>
          <a:xfrm>
            <a:off x="5373585" y="3845232"/>
            <a:ext cx="68184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Bagaimana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merancang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keamanan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dokumen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kriptografi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bagi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PT. </a:t>
            </a:r>
            <a:r>
              <a:rPr lang="en-US" sz="2000" dirty="0" err="1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Herysapta</a:t>
            </a:r>
            <a:r>
              <a:rPr lang="en-US" sz="2000" dirty="0" smtClean="0">
                <a:solidFill>
                  <a:schemeClr val="bg1"/>
                </a:solidFill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Consultant?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C17C42B3-1ADC-4761-B0AF-CFE4B9C19073}"/>
              </a:ext>
            </a:extLst>
          </p:cNvPr>
          <p:cNvGrpSpPr/>
          <p:nvPr/>
        </p:nvGrpSpPr>
        <p:grpSpPr>
          <a:xfrm>
            <a:off x="503582" y="1772025"/>
            <a:ext cx="2839" cy="4282344"/>
            <a:chOff x="503581" y="1772025"/>
            <a:chExt cx="2838" cy="428234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05109B86-A2F4-43CC-AB4A-E8CD33426315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1772025"/>
              <a:ext cx="0" cy="14274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71B88CAE-1C56-4211-A0B1-CD92AA22D70F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3199473"/>
              <a:ext cx="0" cy="1427448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D5CAAF0D-D77F-4B14-8135-48E406E2B61B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9" y="4626921"/>
              <a:ext cx="0" cy="1427448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2166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20" grpId="0"/>
      <p:bldP spid="22" grpId="0" animBg="1"/>
      <p:bldP spid="25" grpId="0"/>
      <p:bldP spid="27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2BB4AD-A6F0-4DC5-A87B-AD2FCE9DAF11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E973A87-A1D3-4A3D-8F4A-A4CF1A98ED7D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36AD932-05DC-4C6C-A21D-10726480E701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89F2F76-7C01-469F-9206-EB670386D238}"/>
              </a:ext>
            </a:extLst>
          </p:cNvPr>
          <p:cNvSpPr txBox="1"/>
          <p:nvPr/>
        </p:nvSpPr>
        <p:spPr>
          <a:xfrm>
            <a:off x="3093395" y="502261"/>
            <a:ext cx="60052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TEORI YANG DIGUNAKAN</a:t>
            </a:r>
            <a:endParaRPr lang="en-US" sz="40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62AA615-AD3D-4396-B14B-35B541326A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F295DAF5-7C95-45D0-83CD-344BE2704EC1}"/>
              </a:ext>
            </a:extLst>
          </p:cNvPr>
          <p:cNvGrpSpPr/>
          <p:nvPr/>
        </p:nvGrpSpPr>
        <p:grpSpPr>
          <a:xfrm>
            <a:off x="11701669" y="1772025"/>
            <a:ext cx="2839" cy="4282344"/>
            <a:chOff x="503581" y="1772025"/>
            <a:chExt cx="2838" cy="428234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15A82951-EB42-44A4-B01E-10F240D08D9C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1772025"/>
              <a:ext cx="0" cy="14274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C2967B97-B06E-4EA5-A0B8-D5C4C2AFCE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3199473"/>
              <a:ext cx="0" cy="1427448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94947D7B-A805-4448-AC28-ADA82B981F8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9" y="4626921"/>
              <a:ext cx="0" cy="1427448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295DAF5-7C95-45D0-83CD-344BE2704EC1}"/>
              </a:ext>
            </a:extLst>
          </p:cNvPr>
          <p:cNvGrpSpPr/>
          <p:nvPr/>
        </p:nvGrpSpPr>
        <p:grpSpPr>
          <a:xfrm>
            <a:off x="463259" y="1819922"/>
            <a:ext cx="2839" cy="4282344"/>
            <a:chOff x="503581" y="1772025"/>
            <a:chExt cx="2838" cy="42823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15A82951-EB42-44A4-B01E-10F240D08D9C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1772025"/>
              <a:ext cx="0" cy="14274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C2967B97-B06E-4EA5-A0B8-D5C4C2AFCE4E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3199473"/>
              <a:ext cx="0" cy="1427448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94947D7B-A805-4448-AC28-ADA82B981F8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9" y="4626921"/>
              <a:ext cx="0" cy="1427448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Asus\Downloads\des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500" y="2311220"/>
            <a:ext cx="3486335" cy="2430598"/>
          </a:xfrm>
          <a:prstGeom prst="rect">
            <a:avLst/>
          </a:prstGeom>
          <a:noFill/>
        </p:spPr>
      </p:pic>
      <p:pic>
        <p:nvPicPr>
          <p:cNvPr id="2051" name="Picture 3" descr="C:\Users\Asus\Downloads\kisspng-logo-image-computer-icons-php-portable-network-gra-william-davies-meng-mongodb-5b8e9698822d99.0636011515360713205332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6030" y="1397863"/>
            <a:ext cx="4355010" cy="4355010"/>
          </a:xfrm>
          <a:prstGeom prst="rect">
            <a:avLst/>
          </a:prstGeom>
          <a:noFill/>
        </p:spPr>
      </p:pic>
      <p:pic>
        <p:nvPicPr>
          <p:cNvPr id="2052" name="Picture 4" descr="C:\Users\Asus\Downloads\kisspng-xampp-php-computer-servers-computer-software-local-5b27c8b64a7680.435807751529333942305-removebg-previ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69481" y="1987732"/>
            <a:ext cx="4922519" cy="3282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030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9C96FE1-F24B-489F-B624-6C553B6637FE}"/>
              </a:ext>
            </a:extLst>
          </p:cNvPr>
          <p:cNvSpPr/>
          <p:nvPr/>
        </p:nvSpPr>
        <p:spPr>
          <a:xfrm>
            <a:off x="537185" y="334006"/>
            <a:ext cx="6150220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6B928C-5048-4849-9669-67AB971B779E}"/>
              </a:ext>
            </a:extLst>
          </p:cNvPr>
          <p:cNvSpPr/>
          <p:nvPr/>
        </p:nvSpPr>
        <p:spPr>
          <a:xfrm>
            <a:off x="406468" y="499842"/>
            <a:ext cx="6144458" cy="796695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EE94BC-3826-4EE6-93C5-5E48688E0F22}"/>
              </a:ext>
            </a:extLst>
          </p:cNvPr>
          <p:cNvSpPr/>
          <p:nvPr/>
        </p:nvSpPr>
        <p:spPr>
          <a:xfrm>
            <a:off x="509886" y="458897"/>
            <a:ext cx="6041039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5C91EC-2916-43D2-8789-E1A6705D79AC}"/>
              </a:ext>
            </a:extLst>
          </p:cNvPr>
          <p:cNvSpPr txBox="1"/>
          <p:nvPr/>
        </p:nvSpPr>
        <p:spPr>
          <a:xfrm>
            <a:off x="1187548" y="486274"/>
            <a:ext cx="4865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SISTEM BERJALAN</a:t>
            </a:r>
            <a:endParaRPr lang="en-US" sz="40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2C0085F-6DBA-4521-BED0-40633DE53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69"/>
            <a:ext cx="1222819" cy="122281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5D40892-D26C-4BD5-9C4B-C4D670013B4D}"/>
              </a:ext>
            </a:extLst>
          </p:cNvPr>
          <p:cNvGrpSpPr/>
          <p:nvPr/>
        </p:nvGrpSpPr>
        <p:grpSpPr>
          <a:xfrm rot="5400000">
            <a:off x="2139756" y="49239"/>
            <a:ext cx="2839" cy="4282344"/>
            <a:chOff x="503581" y="1772025"/>
            <a:chExt cx="2838" cy="42823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BC4ACC71-328B-4F1E-B8EB-EFE848A8A82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1772025"/>
              <a:ext cx="0" cy="14274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86E99D9-381B-49A8-AFCC-63FC71C1B8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3199473"/>
              <a:ext cx="0" cy="1427448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571F8A-EBAC-4F06-A62A-3D66E5826B0D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9" y="4626921"/>
              <a:ext cx="0" cy="1427448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C7910A9-1068-4F08-8BF1-06B31A152FA5}"/>
              </a:ext>
            </a:extLst>
          </p:cNvPr>
          <p:cNvSpPr txBox="1"/>
          <p:nvPr/>
        </p:nvSpPr>
        <p:spPr>
          <a:xfrm>
            <a:off x="300445" y="1557806"/>
            <a:ext cx="63960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000" i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ACTIVITY SISTEM BERJALAN</a:t>
            </a:r>
            <a:endParaRPr lang="en-US" sz="3000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B81B527F-E752-4AE6-BD88-88119BCB3D4D}"/>
              </a:ext>
            </a:extLst>
          </p:cNvPr>
          <p:cNvSpPr txBox="1"/>
          <p:nvPr/>
        </p:nvSpPr>
        <p:spPr>
          <a:xfrm>
            <a:off x="2532890" y="5231406"/>
            <a:ext cx="1163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4546A"/>
                </a:solidFill>
                <a:latin typeface="Rockwell" panose="02060603020205020403" pitchFamily="18" charset="0"/>
              </a:rPr>
              <a:t>KELUAR</a:t>
            </a:r>
            <a:endParaRPr lang="en-US" dirty="0"/>
          </a:p>
        </p:txBody>
      </p:sp>
      <p:pic>
        <p:nvPicPr>
          <p:cNvPr id="1026" name="Picture 2" descr="C:\Users\Asus\Downloads\Activity Berjala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1486" y="0"/>
            <a:ext cx="4830514" cy="6858000"/>
          </a:xfrm>
          <a:prstGeom prst="rect">
            <a:avLst/>
          </a:prstGeom>
          <a:noFill/>
        </p:spPr>
      </p:pic>
      <p:pic>
        <p:nvPicPr>
          <p:cNvPr id="1029" name="Picture 5" descr="C:\Users\Asus\Downloads\pngtree-vector-computer-work-png-image_2196212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359036"/>
            <a:ext cx="3773978" cy="3773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6362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9C96FE1-F24B-489F-B624-6C553B6637FE}"/>
              </a:ext>
            </a:extLst>
          </p:cNvPr>
          <p:cNvSpPr/>
          <p:nvPr/>
        </p:nvSpPr>
        <p:spPr>
          <a:xfrm>
            <a:off x="490196" y="255630"/>
            <a:ext cx="5597095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6B928C-5048-4849-9669-67AB971B779E}"/>
              </a:ext>
            </a:extLst>
          </p:cNvPr>
          <p:cNvSpPr/>
          <p:nvPr/>
        </p:nvSpPr>
        <p:spPr>
          <a:xfrm>
            <a:off x="405790" y="359737"/>
            <a:ext cx="5612238" cy="84655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EE94BC-3826-4EE6-93C5-5E48688E0F22}"/>
              </a:ext>
            </a:extLst>
          </p:cNvPr>
          <p:cNvSpPr/>
          <p:nvPr/>
        </p:nvSpPr>
        <p:spPr>
          <a:xfrm>
            <a:off x="464069" y="348295"/>
            <a:ext cx="5544845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5C91EC-2916-43D2-8789-E1A6705D79AC}"/>
              </a:ext>
            </a:extLst>
          </p:cNvPr>
          <p:cNvSpPr txBox="1"/>
          <p:nvPr/>
        </p:nvSpPr>
        <p:spPr>
          <a:xfrm>
            <a:off x="997532" y="428603"/>
            <a:ext cx="4865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SISTEM USULAN</a:t>
            </a:r>
            <a:endParaRPr lang="en-US" sz="40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2C0085F-6DBA-4521-BED0-40633DE53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83"/>
            <a:ext cx="1222819" cy="1222819"/>
          </a:xfrm>
          <a:prstGeom prst="rect">
            <a:avLst/>
          </a:prstGeom>
        </p:spPr>
      </p:pic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95D40892-D26C-4BD5-9C4B-C4D670013B4D}"/>
              </a:ext>
            </a:extLst>
          </p:cNvPr>
          <p:cNvGrpSpPr/>
          <p:nvPr/>
        </p:nvGrpSpPr>
        <p:grpSpPr>
          <a:xfrm rot="5400000">
            <a:off x="2139756" y="49239"/>
            <a:ext cx="2839" cy="4282344"/>
            <a:chOff x="503581" y="1772025"/>
            <a:chExt cx="2838" cy="42823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BC4ACC71-328B-4F1E-B8EB-EFE848A8A82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1772025"/>
              <a:ext cx="0" cy="14274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86E99D9-381B-49A8-AFCC-63FC71C1B8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581" y="3199473"/>
              <a:ext cx="0" cy="1427448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571F8A-EBAC-4F06-A62A-3D66E5826B0D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9" y="4626921"/>
              <a:ext cx="0" cy="1427448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C7910A9-1068-4F08-8BF1-06B31A152FA5}"/>
              </a:ext>
            </a:extLst>
          </p:cNvPr>
          <p:cNvSpPr txBox="1"/>
          <p:nvPr/>
        </p:nvSpPr>
        <p:spPr>
          <a:xfrm>
            <a:off x="300445" y="1557806"/>
            <a:ext cx="63960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000" i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ACTIVITY SISTEM USULAN</a:t>
            </a:r>
            <a:endParaRPr lang="en-US" sz="3000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B81B527F-E752-4AE6-BD88-88119BCB3D4D}"/>
              </a:ext>
            </a:extLst>
          </p:cNvPr>
          <p:cNvSpPr txBox="1"/>
          <p:nvPr/>
        </p:nvSpPr>
        <p:spPr>
          <a:xfrm>
            <a:off x="2532890" y="5231406"/>
            <a:ext cx="1163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4546A"/>
                </a:solidFill>
                <a:latin typeface="Rockwell" panose="02060603020205020403" pitchFamily="18" charset="0"/>
              </a:rPr>
              <a:t>KELUAR</a:t>
            </a:r>
            <a:endParaRPr lang="en-US" dirty="0"/>
          </a:p>
        </p:txBody>
      </p:sp>
      <p:pic>
        <p:nvPicPr>
          <p:cNvPr id="1026" name="Picture 2" descr="C:\Users\Asus\Downloads\Activity Global skrips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1465" y="0"/>
            <a:ext cx="4790536" cy="6858000"/>
          </a:xfrm>
          <a:prstGeom prst="rect">
            <a:avLst/>
          </a:prstGeom>
          <a:noFill/>
        </p:spPr>
      </p:pic>
      <p:pic>
        <p:nvPicPr>
          <p:cNvPr id="5122" name="Picture 2" descr="C:\Users\Asus\Downloads\1280px-Man_Getting_an_Idea_Cartoon_Vector.svg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509" y="2973099"/>
            <a:ext cx="6343650" cy="3571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6362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C7910A9-1068-4F08-8BF1-06B31A152FA5}"/>
              </a:ext>
            </a:extLst>
          </p:cNvPr>
          <p:cNvSpPr txBox="1"/>
          <p:nvPr/>
        </p:nvSpPr>
        <p:spPr>
          <a:xfrm>
            <a:off x="2285999" y="1544746"/>
            <a:ext cx="3904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i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USE CASE DIAGRAM </a:t>
            </a:r>
            <a:endParaRPr lang="en-US" sz="2400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9C96FE1-F24B-489F-B624-6C553B6637FE}"/>
              </a:ext>
            </a:extLst>
          </p:cNvPr>
          <p:cNvSpPr/>
          <p:nvPr/>
        </p:nvSpPr>
        <p:spPr>
          <a:xfrm>
            <a:off x="521992" y="365760"/>
            <a:ext cx="5479797" cy="82617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6B928C-5048-4849-9669-67AB971B779E}"/>
              </a:ext>
            </a:extLst>
          </p:cNvPr>
          <p:cNvSpPr/>
          <p:nvPr/>
        </p:nvSpPr>
        <p:spPr>
          <a:xfrm>
            <a:off x="384066" y="731341"/>
            <a:ext cx="5533656" cy="562622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EE94BC-3826-4EE6-93C5-5E48688E0F22}"/>
              </a:ext>
            </a:extLst>
          </p:cNvPr>
          <p:cNvSpPr/>
          <p:nvPr/>
        </p:nvSpPr>
        <p:spPr>
          <a:xfrm>
            <a:off x="573749" y="438039"/>
            <a:ext cx="5343972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5C91EC-2916-43D2-8789-E1A6705D79AC}"/>
              </a:ext>
            </a:extLst>
          </p:cNvPr>
          <p:cNvSpPr txBox="1"/>
          <p:nvPr/>
        </p:nvSpPr>
        <p:spPr>
          <a:xfrm>
            <a:off x="1228482" y="482042"/>
            <a:ext cx="4500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USE CASE</a:t>
            </a:r>
            <a:r>
              <a:rPr lang="en-US" sz="40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 </a:t>
            </a:r>
            <a:r>
              <a:rPr lang="en-US" sz="4000" dirty="0">
                <a:solidFill>
                  <a:srgbClr val="44546A"/>
                </a:solidFill>
                <a:latin typeface="Bahnschrift Light" panose="020B0502040204020203" pitchFamily="34" charset="0"/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2C0085F-6DBA-4521-BED0-40633DE53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44"/>
            <a:ext cx="1222819" cy="122281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5DC5D3F-337C-4893-B122-DE7179504927}"/>
              </a:ext>
            </a:extLst>
          </p:cNvPr>
          <p:cNvGrpSpPr/>
          <p:nvPr/>
        </p:nvGrpSpPr>
        <p:grpSpPr>
          <a:xfrm>
            <a:off x="-1" y="2035373"/>
            <a:ext cx="5035551" cy="3512"/>
            <a:chOff x="-1" y="2035373"/>
            <a:chExt cx="5035551" cy="351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571F8A-EBAC-4F06-A62A-3D66E5826B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0316" y="1195056"/>
              <a:ext cx="0" cy="168063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26058C77-DCF6-4B29-8665-4CB687C275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4600" y="1198568"/>
              <a:ext cx="0" cy="1680633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80DA422A-0919-4D4B-A4BD-13CFBAA468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5234" y="1198568"/>
              <a:ext cx="0" cy="168063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Asus\Downloads\Use Case Model skrips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0030" y="0"/>
            <a:ext cx="5911969" cy="6857999"/>
          </a:xfrm>
          <a:prstGeom prst="rect">
            <a:avLst/>
          </a:prstGeom>
          <a:noFill/>
        </p:spPr>
      </p:pic>
      <p:pic>
        <p:nvPicPr>
          <p:cNvPr id="6147" name="Picture 3" descr="C:\Users\Asus\Downloads\office-cartoon-clip-art-png-favpng-Uz6dKu8bjzkAmVyHh7wtJ8hU4-removebg-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61213"/>
            <a:ext cx="3458095" cy="3036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43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C7910A9-1068-4F08-8BF1-06B31A152FA5}"/>
              </a:ext>
            </a:extLst>
          </p:cNvPr>
          <p:cNvSpPr txBox="1"/>
          <p:nvPr/>
        </p:nvSpPr>
        <p:spPr>
          <a:xfrm>
            <a:off x="0" y="1505558"/>
            <a:ext cx="5734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i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ENTITY RELATIONSHIP DIAGRAM</a:t>
            </a:r>
            <a:endParaRPr lang="en-US" sz="2400" i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9C96FE1-F24B-489F-B624-6C553B6637FE}"/>
              </a:ext>
            </a:extLst>
          </p:cNvPr>
          <p:cNvSpPr/>
          <p:nvPr/>
        </p:nvSpPr>
        <p:spPr>
          <a:xfrm>
            <a:off x="2488813" y="334007"/>
            <a:ext cx="7317797" cy="8924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6B928C-5048-4849-9669-67AB971B779E}"/>
              </a:ext>
            </a:extLst>
          </p:cNvPr>
          <p:cNvSpPr/>
          <p:nvPr/>
        </p:nvSpPr>
        <p:spPr>
          <a:xfrm>
            <a:off x="2385393" y="472547"/>
            <a:ext cx="7317799" cy="892431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EE94BC-3826-4EE6-93C5-5E48688E0F22}"/>
              </a:ext>
            </a:extLst>
          </p:cNvPr>
          <p:cNvSpPr/>
          <p:nvPr/>
        </p:nvSpPr>
        <p:spPr>
          <a:xfrm>
            <a:off x="2488812" y="472545"/>
            <a:ext cx="7214381" cy="75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5C91EC-2916-43D2-8789-E1A6705D79AC}"/>
              </a:ext>
            </a:extLst>
          </p:cNvPr>
          <p:cNvSpPr txBox="1"/>
          <p:nvPr/>
        </p:nvSpPr>
        <p:spPr>
          <a:xfrm>
            <a:off x="3793821" y="499922"/>
            <a:ext cx="4500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rgbClr val="44546A"/>
                </a:solidFill>
                <a:latin typeface="Bahnschrift Light" panose="020B0502040204020203" pitchFamily="34" charset="0"/>
              </a:rPr>
              <a:t>ERD</a:t>
            </a:r>
            <a:endParaRPr lang="en-US" sz="4000" dirty="0">
              <a:solidFill>
                <a:srgbClr val="44546A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2C0085F-6DBA-4521-BED0-40633DE53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43" y="244797"/>
            <a:ext cx="1222819" cy="1222819"/>
          </a:xfrm>
          <a:prstGeom prst="rect">
            <a:avLst/>
          </a:prstGeom>
        </p:spPr>
      </p:pic>
      <p:grpSp>
        <p:nvGrpSpPr>
          <p:cNvPr id="2" name="Group 14">
            <a:extLst>
              <a:ext uri="{FF2B5EF4-FFF2-40B4-BE49-F238E27FC236}">
                <a16:creationId xmlns="" xmlns:a16="http://schemas.microsoft.com/office/drawing/2014/main" id="{95DC5D3F-337C-4893-B122-DE7179504927}"/>
              </a:ext>
            </a:extLst>
          </p:cNvPr>
          <p:cNvGrpSpPr/>
          <p:nvPr/>
        </p:nvGrpSpPr>
        <p:grpSpPr>
          <a:xfrm>
            <a:off x="-1" y="2035373"/>
            <a:ext cx="5035551" cy="3512"/>
            <a:chOff x="-1" y="2035373"/>
            <a:chExt cx="5035551" cy="351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571F8A-EBAC-4F06-A62A-3D66E5826B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0316" y="1195056"/>
              <a:ext cx="0" cy="1680633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26058C77-DCF6-4B29-8665-4CB687C275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14600" y="1198568"/>
              <a:ext cx="0" cy="1680633"/>
            </a:xfrm>
            <a:prstGeom prst="line">
              <a:avLst/>
            </a:prstGeom>
            <a:ln w="76200">
              <a:solidFill>
                <a:srgbClr val="00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80DA422A-0919-4D4B-A4BD-13CFBAA468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5234" y="1198568"/>
              <a:ext cx="0" cy="168063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209" y="2417172"/>
            <a:ext cx="9999345" cy="399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843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</TotalTime>
  <Words>339</Words>
  <Application>Microsoft Office PowerPoint</Application>
  <PresentationFormat>Custom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</dc:creator>
  <cp:lastModifiedBy>Asus</cp:lastModifiedBy>
  <cp:revision>544</cp:revision>
  <dcterms:created xsi:type="dcterms:W3CDTF">2020-08-09T15:04:20Z</dcterms:created>
  <dcterms:modified xsi:type="dcterms:W3CDTF">2020-12-01T17:29:17Z</dcterms:modified>
</cp:coreProperties>
</file>