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4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7" r:id="rId15"/>
    <p:sldId id="275" r:id="rId16"/>
    <p:sldId id="276" r:id="rId17"/>
    <p:sldId id="277" r:id="rId18"/>
    <p:sldId id="278" r:id="rId19"/>
    <p:sldId id="261" r:id="rId20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9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35" y="1527513"/>
            <a:ext cx="9439835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906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606" y="519953"/>
            <a:ext cx="7156357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527513"/>
            <a:ext cx="8543925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3132045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8" name="Rectangle 7"/>
          <p:cNvSpPr/>
          <p:nvPr/>
        </p:nvSpPr>
        <p:spPr>
          <a:xfrm>
            <a:off x="3281363" y="15875"/>
            <a:ext cx="66246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347" y="548680"/>
            <a:ext cx="185743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714543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25" dirty="0" err="1"/>
              <a:t>Fakultas</a:t>
            </a:r>
            <a:r>
              <a:rPr lang="en-US" sz="1625" dirty="0"/>
              <a:t> </a:t>
            </a:r>
            <a:r>
              <a:rPr lang="en-US" sz="1625" dirty="0" err="1"/>
              <a:t>Ilmu</a:t>
            </a:r>
            <a:r>
              <a:rPr lang="en-US" sz="1625" dirty="0"/>
              <a:t> </a:t>
            </a:r>
            <a:r>
              <a:rPr lang="en-US" sz="1625" dirty="0" err="1"/>
              <a:t>Komputer</a:t>
            </a:r>
            <a:r>
              <a:rPr lang="en-US" sz="1625" dirty="0"/>
              <a:t> </a:t>
            </a:r>
            <a:r>
              <a:rPr lang="en-US" sz="1625" dirty="0" err="1"/>
              <a:t>Universitas</a:t>
            </a:r>
            <a:r>
              <a:rPr lang="en-US" sz="1625" dirty="0"/>
              <a:t> </a:t>
            </a:r>
            <a:r>
              <a:rPr lang="en-US" sz="1625" dirty="0" err="1"/>
              <a:t>Bina</a:t>
            </a:r>
            <a:r>
              <a:rPr lang="en-US" sz="1625" dirty="0"/>
              <a:t> </a:t>
            </a:r>
            <a:r>
              <a:rPr lang="en-US" sz="1625" dirty="0" err="1"/>
              <a:t>Darma</a:t>
            </a:r>
            <a:endParaRPr lang="en-US" sz="1625" dirty="0"/>
          </a:p>
        </p:txBody>
      </p:sp>
      <p:sp>
        <p:nvSpPr>
          <p:cNvPr id="11" name="Rectangle 10"/>
          <p:cNvSpPr/>
          <p:nvPr/>
        </p:nvSpPr>
        <p:spPr>
          <a:xfrm>
            <a:off x="7320243" y="6407713"/>
            <a:ext cx="258575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3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35718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D6FF12B7-FBFC-47D7-BBFF-A877C54BCEC5}"/>
              </a:ext>
            </a:extLst>
          </p:cNvPr>
          <p:cNvSpPr txBox="1"/>
          <p:nvPr/>
        </p:nvSpPr>
        <p:spPr>
          <a:xfrm>
            <a:off x="2440685" y="578343"/>
            <a:ext cx="3972452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dirty="0">
                <a:solidFill>
                  <a:schemeClr val="accent1"/>
                </a:solidFill>
                <a:latin typeface="Cooper Black"/>
                <a:cs typeface="Cooper Black"/>
              </a:rPr>
              <a:t>STRUKTUR</a:t>
            </a: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E96E1627-5C1A-473F-BB0F-62AE8809D03F}"/>
              </a:ext>
            </a:extLst>
          </p:cNvPr>
          <p:cNvSpPr txBox="1"/>
          <p:nvPr/>
        </p:nvSpPr>
        <p:spPr>
          <a:xfrm>
            <a:off x="6527814" y="578343"/>
            <a:ext cx="2124790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dirty="0">
                <a:solidFill>
                  <a:schemeClr val="accent1"/>
                </a:solidFill>
                <a:latin typeface="Cooper Black"/>
                <a:cs typeface="Cooper Black"/>
              </a:rPr>
              <a:t>DATA</a:t>
            </a:r>
            <a:endParaRPr sz="5000">
              <a:solidFill>
                <a:schemeClr val="accent1"/>
              </a:solidFill>
              <a:latin typeface="Cooper Black"/>
              <a:cs typeface="Cooper Black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2C570788-C41D-4150-A106-682F1330F8AE}"/>
              </a:ext>
            </a:extLst>
          </p:cNvPr>
          <p:cNvSpPr/>
          <p:nvPr/>
        </p:nvSpPr>
        <p:spPr>
          <a:xfrm>
            <a:off x="1066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E88A2-9C6D-44F1-8962-2CFAA92745D1}"/>
              </a:ext>
            </a:extLst>
          </p:cNvPr>
          <p:cNvSpPr/>
          <p:nvPr/>
        </p:nvSpPr>
        <p:spPr>
          <a:xfrm>
            <a:off x="2133600" y="2895600"/>
            <a:ext cx="5638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956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DF16F-A64C-4A88-A3B6-BEBE97C4281F}"/>
              </a:ext>
            </a:extLst>
          </p:cNvPr>
          <p:cNvSpPr/>
          <p:nvPr/>
        </p:nvSpPr>
        <p:spPr>
          <a:xfrm>
            <a:off x="914400" y="1752600"/>
            <a:ext cx="7848600" cy="369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>
              <a:spcAft>
                <a:spcPts val="0"/>
              </a:spcAft>
            </a:pP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sz="1600" b="1" u="heavy" spc="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b="1" u="heavy" spc="-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600" b="1" u="heavy" spc="-1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b="1" u="heavy" spc="1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ID" sz="1600" b="1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800"/>
              </a:lnSpc>
              <a:spcBef>
                <a:spcPts val="35"/>
              </a:spcBef>
              <a:spcAft>
                <a:spcPts val="0"/>
              </a:spcAft>
            </a:pPr>
            <a:r>
              <a:rPr lang="en-ID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987425">
              <a:spcAft>
                <a:spcPts val="0"/>
              </a:spcAft>
            </a:pP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3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2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1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3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6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7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30"/>
              </a:spcBef>
              <a:spcAft>
                <a:spcPts val="0"/>
              </a:spcAft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665">
              <a:spcAft>
                <a:spcPts val="0"/>
              </a:spcAft>
            </a:pP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a  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3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ID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</a:p>
          <a:p>
            <a:pPr marL="1002665"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0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b="1" spc="-5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ng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ID" sz="1600" b="1" spc="1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0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5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0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&lt;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7535">
              <a:spcAft>
                <a:spcPts val="0"/>
              </a:spcAft>
            </a:pP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		             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spc="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z="16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 5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</a:p>
          <a:p>
            <a:pPr marL="597535"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0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>
              <a:spcAft>
                <a:spcPts val="0"/>
              </a:spcAft>
            </a:pPr>
            <a:r>
              <a:rPr lang="en-US" sz="1600" b="1" spc="-30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600" b="1" spc="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US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1600" b="1" spc="-1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2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US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US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2934F9-5AAC-4692-B906-9E87B8E2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34021"/>
            <a:ext cx="14670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Langkah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84FAA-4B07-4D6A-931C-1178487397E2}"/>
              </a:ext>
            </a:extLst>
          </p:cNvPr>
          <p:cNvSpPr/>
          <p:nvPr/>
        </p:nvSpPr>
        <p:spPr>
          <a:xfrm>
            <a:off x="609600" y="1828800"/>
            <a:ext cx="8153400" cy="319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  <a:spcBef>
                <a:spcPts val="35"/>
              </a:spcBef>
              <a:spcAft>
                <a:spcPts val="0"/>
              </a:spcAft>
            </a:pPr>
            <a:r>
              <a:rPr lang="en-ID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987425">
              <a:spcAft>
                <a:spcPts val="0"/>
              </a:spcAft>
            </a:pP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3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2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1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3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6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7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30"/>
              </a:spcBef>
              <a:spcAft>
                <a:spcPts val="0"/>
              </a:spcAft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665">
              <a:spcAft>
                <a:spcPts val="0"/>
              </a:spcAft>
            </a:pP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a  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3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ID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75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</a:p>
          <a:p>
            <a:pPr marL="1002665"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0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b="1" spc="-5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ng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ID" sz="1600" b="1" spc="1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0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5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75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6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600"/>
              </a:lnSpc>
              <a:spcBef>
                <a:spcPts val="30"/>
              </a:spcBef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42</a:t>
            </a:r>
            <a:r>
              <a:rPr lang="en-ID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&lt;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8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7535">
              <a:spcAft>
                <a:spcPts val="0"/>
              </a:spcAft>
            </a:pP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		             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spc="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z="16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 6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 8</a:t>
            </a:r>
            <a:endParaRPr lang="en-ID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97535"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0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>
              <a:spcAft>
                <a:spcPts val="0"/>
              </a:spcAft>
            </a:pPr>
            <a:r>
              <a:rPr lang="en-US" sz="1600" b="1" spc="-30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600" b="1" spc="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US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1600" b="1" spc="-1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2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US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US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US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42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9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F547E-B108-4507-B883-38B845DCF863}"/>
              </a:ext>
            </a:extLst>
          </p:cNvPr>
          <p:cNvSpPr/>
          <p:nvPr/>
        </p:nvSpPr>
        <p:spPr>
          <a:xfrm>
            <a:off x="533400" y="1600200"/>
            <a:ext cx="8610600" cy="3252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>
              <a:spcAft>
                <a:spcPts val="0"/>
              </a:spcAft>
            </a:pP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sz="1600" b="1" u="heavy" spc="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b="1" u="heavy" spc="-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600" b="1" u="heavy" spc="-1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b="1" u="heavy" spc="1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u="heavy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ID" sz="1600" b="1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6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: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5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87425">
              <a:spcAft>
                <a:spcPts val="0"/>
              </a:spcAft>
            </a:pP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3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2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1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3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6        </a:t>
            </a:r>
            <a:r>
              <a:rPr lang="en-ID" sz="16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7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600"/>
              </a:lnSpc>
              <a:spcBef>
                <a:spcPts val="30"/>
              </a:spcBef>
              <a:spcAft>
                <a:spcPts val="0"/>
              </a:spcAft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2665">
              <a:spcAft>
                <a:spcPts val="0"/>
              </a:spcAft>
            </a:pP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a  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30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ID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</a:t>
            </a:r>
            <a:r>
              <a:rPr lang="en-ID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42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0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endParaRPr lang="en-ID" sz="1600" b="1" spc="5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578735" lvl="4"/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b="1" spc="-5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ng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ID" sz="1600" b="1" spc="1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4">
              <a:lnSpc>
                <a:spcPts val="1200"/>
              </a:lnSpc>
              <a:spcBef>
                <a:spcPts val="30"/>
              </a:spcBef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8735" lvl="4"/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ID" sz="1600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15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         </a:t>
            </a:r>
            <a:r>
              <a:rPr lang="en-ID" sz="16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7535">
              <a:spcAft>
                <a:spcPts val="0"/>
              </a:spcAft>
            </a:pP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		            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spc="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z="16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 7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</a:rPr>
              <a:t>po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</a:p>
          <a:p>
            <a:pPr marL="597535">
              <a:spcAft>
                <a:spcPts val="0"/>
              </a:spcAft>
            </a:pP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800"/>
              </a:lnSpc>
              <a:spcBef>
                <a:spcPts val="5"/>
              </a:spcBef>
              <a:spcAft>
                <a:spcPts val="0"/>
              </a:spcAft>
            </a:pPr>
            <a:r>
              <a:rPr lang="en-ID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31190">
              <a:spcAft>
                <a:spcPts val="0"/>
              </a:spcAft>
            </a:pPr>
            <a:r>
              <a:rPr lang="en-ID" sz="1600" b="1" spc="-30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ID" sz="1600" b="1" spc="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-5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6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600" b="1" spc="20" dirty="0" err="1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ID" sz="16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ID" sz="1600" b="1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ID" sz="1600" b="1" spc="1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6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ID" sz="1600" b="1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4      </a:t>
            </a:r>
            <a:r>
              <a:rPr lang="en-ID" sz="16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6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ID" sz="16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600" b="1" spc="10" dirty="0">
                <a:latin typeface="Arial" panose="020B0604020202020204" pitchFamily="34" charset="0"/>
                <a:ea typeface="Arial" panose="020B0604020202020204" pitchFamily="34" charset="0"/>
              </a:rPr>
              <a:t>75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500"/>
              </a:lnSpc>
              <a:spcBef>
                <a:spcPts val="30"/>
              </a:spcBef>
              <a:spcAft>
                <a:spcPts val="0"/>
              </a:spcAft>
            </a:pPr>
            <a:r>
              <a:rPr lang="en-ID" sz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5A1EA-9A77-4C98-8BBD-039BB65B37B5}"/>
              </a:ext>
            </a:extLst>
          </p:cNvPr>
          <p:cNvSpPr/>
          <p:nvPr/>
        </p:nvSpPr>
        <p:spPr>
          <a:xfrm>
            <a:off x="1181100" y="5638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pc="5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pc="-10" dirty="0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pc="10" dirty="0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pc="1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gu</a:t>
            </a:r>
            <a:r>
              <a:rPr lang="en-ID" spc="-1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pc="5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n-ID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i 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pc="-2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pc="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-3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pc="-5" dirty="0" err="1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pc="-25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ID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-25" dirty="0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pc="-5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pe</a:t>
            </a:r>
            <a:r>
              <a:rPr lang="en-ID" spc="-3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pc="-5" dirty="0" err="1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pc="-15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pc="1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995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1E027-EA6E-4E6F-862A-C2D9607F22C9}"/>
              </a:ext>
            </a:extLst>
          </p:cNvPr>
          <p:cNvSpPr/>
          <p:nvPr/>
        </p:nvSpPr>
        <p:spPr>
          <a:xfrm>
            <a:off x="609600" y="1752600"/>
            <a:ext cx="8839200" cy="359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3429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2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2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rr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y.</a:t>
            </a:r>
            <a:endParaRPr lang="en-ID" sz="140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711200" indent="-3429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La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3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711200" indent="-3429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La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pe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an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30" dirty="0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eb</a:t>
            </a:r>
            <a:r>
              <a:rPr lang="en-ID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30" dirty="0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,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po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71120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il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71120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Ul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ang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3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71120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4CB4497-F8CA-447A-A977-67464724CE67}"/>
              </a:ext>
            </a:extLst>
          </p:cNvPr>
          <p:cNvSpPr txBox="1"/>
          <p:nvPr/>
        </p:nvSpPr>
        <p:spPr>
          <a:xfrm>
            <a:off x="2133600" y="609600"/>
            <a:ext cx="754380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Algoritma</a:t>
            </a:r>
            <a:r>
              <a:rPr lang="en-US" altLang="en-US" sz="3600" dirty="0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 Selection Sort :</a:t>
            </a:r>
            <a:endParaRPr lang="en-US" altLang="en-US" sz="3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1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029" y="697015"/>
            <a:ext cx="654977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Metode</a:t>
            </a:r>
            <a:r>
              <a:rPr lang="en-US"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 Insertion Sort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8FF69-9469-4E50-92E8-653A1FC9E7C6}"/>
              </a:ext>
            </a:extLst>
          </p:cNvPr>
          <p:cNvSpPr/>
          <p:nvPr/>
        </p:nvSpPr>
        <p:spPr>
          <a:xfrm>
            <a:off x="1122947" y="2209800"/>
            <a:ext cx="7543800" cy="211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4940" marR="48260" indent="442595" algn="just">
              <a:lnSpc>
                <a:spcPct val="149000"/>
              </a:lnSpc>
              <a:spcAft>
                <a:spcPts val="0"/>
              </a:spcAft>
            </a:pPr>
            <a:r>
              <a:rPr lang="en-US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od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20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-25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US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US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on</a:t>
            </a:r>
            <a:r>
              <a:rPr lang="en-US" spc="-25" dirty="0">
                <a:latin typeface="Comic Sans MS" panose="030F0702030302020204" pitchFamily="66" charset="0"/>
                <a:ea typeface="Arial" panose="020B0604020202020204" pitchFamily="34" charset="0"/>
              </a:rPr>
              <a:t>(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2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) </a:t>
            </a:r>
            <a:r>
              <a:rPr lang="en-US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US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 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nd</a:t>
            </a:r>
            <a:r>
              <a:rPr lang="en-US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ng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 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US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US" spc="3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-20" dirty="0">
                <a:latin typeface="Comic Sans MS" panose="030F0702030302020204" pitchFamily="66" charset="0"/>
                <a:ea typeface="Arial" panose="020B0604020202020204" pitchFamily="34" charset="0"/>
              </a:rPr>
              <a:t>/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US" spc="2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n </a:t>
            </a:r>
            <a:r>
              <a:rPr lang="en-US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10" dirty="0">
                <a:latin typeface="Comic Sans MS" panose="030F0702030302020204" pitchFamily="66" charset="0"/>
                <a:ea typeface="Arial" panose="020B0604020202020204" pitchFamily="34" charset="0"/>
              </a:rPr>
              <a:t>(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n 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US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US" spc="15" dirty="0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2 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)</a:t>
            </a:r>
            <a:r>
              <a:rPr lang="en-US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4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US" spc="2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US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US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US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US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US" spc="2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US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r>
              <a:rPr lang="en-US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J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ka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bu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ke</a:t>
            </a:r>
            <a:r>
              <a:rPr lang="en-ID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3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(</a:t>
            </a:r>
            <a:r>
              <a:rPr lang="en-ID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)</a:t>
            </a:r>
            <a:r>
              <a:rPr lang="en-ID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po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si</a:t>
            </a:r>
            <a:r>
              <a:rPr lang="en-ID" spc="-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ha</a:t>
            </a:r>
            <a:r>
              <a:rPr lang="en-ID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400" dirty="0"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822B5B-7856-44F9-8397-D5ECA0FF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A6DC69-1101-4260-96C5-FB9253A9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67809"/>
            <a:ext cx="7239000" cy="47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Data  :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                     </a:t>
            </a: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8         3         7         4</a:t>
            </a:r>
            <a:endParaRPr kumimoji="0" lang="sv-SE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Langkah 1 :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3 dibandingkan dengan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 karena 3 &lt; 8 maka kedua elemen ditukar posisinya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Hasilnya  :   </a:t>
            </a: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3         8         7         4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Langkah 2 :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b="1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7 dibandingkan dengan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karena 7 &lt; 8 maka 7 ditukar posisinya dengan 8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Hasilnya :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    </a:t>
            </a: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3         7         8         4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Langkah 3 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b="1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4 dibandingkan dengan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karena 4 &lt; 8 maka tukar posisinya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14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</a:t>
            </a:r>
            <a:r>
              <a:rPr kumimoji="0" lang="sv-S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Hasilnya :     </a:t>
            </a:r>
            <a:r>
              <a:rPr kumimoji="0" lang="sv-SE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3         7         4         8</a:t>
            </a:r>
            <a:endParaRPr kumimoji="0" lang="sv-SE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B8D7D7D-37FD-4498-A56E-21AD789B3215}"/>
              </a:ext>
            </a:extLst>
          </p:cNvPr>
          <p:cNvSpPr txBox="1"/>
          <p:nvPr/>
        </p:nvSpPr>
        <p:spPr>
          <a:xfrm>
            <a:off x="2438400" y="600280"/>
            <a:ext cx="3505200" cy="385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Contoh</a:t>
            </a:r>
            <a:r>
              <a:rPr lang="en-US" altLang="en-US" sz="4400" dirty="0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 :</a:t>
            </a:r>
            <a:endParaRPr lang="en-US" altLang="en-US" sz="4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4D7DB-F904-421C-A3AD-E5FE24C0C870}"/>
              </a:ext>
            </a:extLst>
          </p:cNvPr>
          <p:cNvSpPr/>
          <p:nvPr/>
        </p:nvSpPr>
        <p:spPr>
          <a:xfrm>
            <a:off x="457200" y="1828800"/>
            <a:ext cx="8305800" cy="386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r>
              <a:rPr lang="sv-SE" altLang="en-US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Langkah 4 : </a:t>
            </a:r>
          </a:p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 4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7</a:t>
            </a:r>
          </a:p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4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&lt;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7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endParaRPr lang="en-ID" sz="1600" spc="1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: 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3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4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7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8</a:t>
            </a:r>
          </a:p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endParaRPr lang="en-ID" sz="900" b="1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597535" marR="586740" indent="457200">
              <a:lnSpc>
                <a:spcPct val="147000"/>
              </a:lnSpc>
              <a:spcBef>
                <a:spcPts val="400"/>
              </a:spcBef>
            </a:pPr>
            <a:r>
              <a:rPr lang="sv-SE" altLang="en-US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Langkah 5 :</a:t>
            </a:r>
            <a:endParaRPr lang="en-ID" sz="16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597535" marR="506730" indent="457200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</a:pP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  4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3</a:t>
            </a:r>
          </a:p>
          <a:p>
            <a:pPr marL="597535" marR="506730" indent="457200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</a:pP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                   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4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&gt;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3</a:t>
            </a:r>
            <a:r>
              <a:rPr lang="en-ID" sz="1600" spc="3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po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endParaRPr lang="en-ID" sz="1600" spc="-15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597535" marR="506730" indent="457200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</a:pPr>
            <a:endParaRPr lang="en-ID" spc="-15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597535" marR="506730" indent="457200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</a:pPr>
            <a:r>
              <a:rPr lang="en-ID" sz="1600" b="1" spc="10" dirty="0">
                <a:latin typeface="Comic Sans MS" panose="030F0702030302020204" pitchFamily="66" charset="0"/>
                <a:ea typeface="Arial" panose="020B0604020202020204" pitchFamily="34" charset="0"/>
              </a:rPr>
              <a:t>Ha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b="1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b="1" spc="-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b="1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b="1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b="1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b="1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b="1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b="1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b="1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b="1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b="1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b="1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            </a:t>
            </a:r>
            <a:r>
              <a:rPr lang="en-ID" sz="1600" b="1" spc="1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3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4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7        </a:t>
            </a:r>
            <a:r>
              <a:rPr lang="en-ID" sz="1600" b="1" spc="2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b="1" dirty="0">
                <a:latin typeface="Comic Sans MS" panose="030F0702030302020204" pitchFamily="66" charset="0"/>
                <a:ea typeface="Arial" panose="020B0604020202020204" pitchFamily="34" charset="0"/>
              </a:rPr>
              <a:t>8</a:t>
            </a:r>
            <a:endParaRPr lang="en-ID" sz="1200" b="1" dirty="0"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5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B8DA5A-7CFA-450B-AD89-63E8AE2ECB1A}"/>
              </a:ext>
            </a:extLst>
          </p:cNvPr>
          <p:cNvSpPr/>
          <p:nvPr/>
        </p:nvSpPr>
        <p:spPr>
          <a:xfrm>
            <a:off x="762000" y="2090172"/>
            <a:ext cx="8077200" cy="263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2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-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-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rr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y.</a:t>
            </a:r>
          </a:p>
          <a:p>
            <a:pPr marL="7112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La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4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pe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4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 </a:t>
            </a:r>
            <a:r>
              <a:rPr lang="en-ID" sz="1600" spc="16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4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2 </a:t>
            </a:r>
            <a:r>
              <a:rPr lang="en-ID" sz="1600" spc="14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6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6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  </a:t>
            </a:r>
            <a:r>
              <a:rPr lang="en-ID" sz="1600" spc="28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4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 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ji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nd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ng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eb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4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z="1600" spc="3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</a:p>
          <a:p>
            <a:pPr marL="7112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il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20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</a:p>
          <a:p>
            <a:pPr marL="7112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Ul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ang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25" dirty="0">
                <a:latin typeface="Comic Sans MS" panose="030F0702030302020204" pitchFamily="66" charset="0"/>
                <a:ea typeface="Arial" panose="020B0604020202020204" pitchFamily="34" charset="0"/>
              </a:rPr>
              <a:t>2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16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an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</a:p>
          <a:p>
            <a:pPr marL="7112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D" sz="16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16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16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16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1600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1600" dirty="0"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B9E92AE-597B-4B0B-865F-5BAE67696409}"/>
              </a:ext>
            </a:extLst>
          </p:cNvPr>
          <p:cNvSpPr txBox="1"/>
          <p:nvPr/>
        </p:nvSpPr>
        <p:spPr>
          <a:xfrm>
            <a:off x="2133600" y="609600"/>
            <a:ext cx="754380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Algoritma</a:t>
            </a:r>
            <a:r>
              <a:rPr lang="en-US" altLang="en-US" sz="3600" dirty="0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 Insertion Sort :</a:t>
            </a:r>
            <a:endParaRPr lang="en-US" altLang="en-US" sz="3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5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2FDC9D-3117-417E-ADD8-2046727EC4D6}"/>
              </a:ext>
            </a:extLst>
          </p:cNvPr>
          <p:cNvSpPr/>
          <p:nvPr/>
        </p:nvSpPr>
        <p:spPr>
          <a:xfrm>
            <a:off x="3872416" y="2967335"/>
            <a:ext cx="216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2991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9800" y="761238"/>
            <a:ext cx="449580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Latihan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595" y="2235454"/>
            <a:ext cx="647020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Data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4</a:t>
            </a:r>
            <a:r>
              <a:rPr lang="en-US" sz="3200" dirty="0">
                <a:latin typeface="Arial"/>
                <a:cs typeface="Arial"/>
              </a:rPr>
              <a:t>5</a:t>
            </a:r>
            <a:r>
              <a:rPr sz="3200" dirty="0">
                <a:latin typeface="Arial"/>
                <a:cs typeface="Arial"/>
              </a:rPr>
              <a:t>, 30, 50, 2</a:t>
            </a:r>
            <a:r>
              <a:rPr lang="en-US" sz="3200" dirty="0">
                <a:latin typeface="Arial"/>
                <a:cs typeface="Arial"/>
              </a:rPr>
              <a:t>5</a:t>
            </a:r>
            <a:r>
              <a:rPr sz="3200" dirty="0">
                <a:latin typeface="Arial"/>
                <a:cs typeface="Arial"/>
              </a:rPr>
              <a:t>, 60, 55, 7</a:t>
            </a:r>
            <a:r>
              <a:rPr lang="en-US" sz="3200" dirty="0">
                <a:latin typeface="Arial"/>
                <a:cs typeface="Arial"/>
              </a:rPr>
              <a:t>5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lang="en-US" sz="3200" dirty="0">
                <a:latin typeface="Arial"/>
                <a:cs typeface="Arial"/>
              </a:rPr>
              <a:t>70</a:t>
            </a: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endParaRPr lang="en-US" sz="32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2800" dirty="0">
                <a:latin typeface="Arial"/>
                <a:cs typeface="Arial"/>
              </a:rPr>
              <a:t>Dari data </a:t>
            </a:r>
            <a:r>
              <a:rPr lang="en-US" sz="2800" dirty="0" err="1">
                <a:latin typeface="Arial"/>
                <a:cs typeface="Arial"/>
              </a:rPr>
              <a:t>tersebut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lakukan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pengurutan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dengan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menggunakan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Metode</a:t>
            </a:r>
            <a:r>
              <a:rPr lang="en-US" sz="2800" dirty="0">
                <a:latin typeface="Arial"/>
                <a:cs typeface="Arial"/>
              </a:rPr>
              <a:t> Selection Sort dan </a:t>
            </a:r>
            <a:r>
              <a:rPr lang="en-US" sz="2800" dirty="0" err="1">
                <a:latin typeface="Arial"/>
                <a:cs typeface="Arial"/>
              </a:rPr>
              <a:t>Metode</a:t>
            </a:r>
            <a:r>
              <a:rPr lang="en-US" sz="2800" dirty="0">
                <a:latin typeface="Arial"/>
                <a:cs typeface="Arial"/>
              </a:rPr>
              <a:t> Insertion Sort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4195" y="2819908"/>
            <a:ext cx="4461813" cy="1599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1">
              <a:lnSpc>
                <a:spcPts val="3370"/>
              </a:lnSpc>
              <a:spcBef>
                <a:spcPts val="168"/>
              </a:spcBef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62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711281"/>
            <a:ext cx="2240093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Definisi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864978"/>
            <a:ext cx="7848600" cy="396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ID" sz="2400" i="1" dirty="0">
                <a:latin typeface="Comic Sans MS" panose="030F0702030302020204" pitchFamily="66" charset="0"/>
              </a:rPr>
              <a:t>Sorting </a:t>
            </a:r>
            <a:r>
              <a:rPr lang="en-ID" sz="2400" dirty="0" err="1">
                <a:latin typeface="Comic Sans MS" panose="030F0702030302020204" pitchFamily="66" charset="0"/>
              </a:rPr>
              <a:t>adalah</a:t>
            </a:r>
            <a:r>
              <a:rPr lang="en-ID" sz="2400" dirty="0">
                <a:latin typeface="Comic Sans MS" panose="030F0702030302020204" pitchFamily="66" charset="0"/>
              </a:rPr>
              <a:t> proses </a:t>
            </a:r>
            <a:r>
              <a:rPr lang="en-ID" sz="2400" dirty="0" err="1">
                <a:latin typeface="Comic Sans MS" panose="030F0702030302020204" pitchFamily="66" charset="0"/>
              </a:rPr>
              <a:t>pengurutan</a:t>
            </a:r>
            <a:r>
              <a:rPr lang="en-ID" sz="2400" dirty="0">
                <a:latin typeface="Comic Sans MS" panose="030F0702030302020204" pitchFamily="66" charset="0"/>
              </a:rPr>
              <a:t> data yang </a:t>
            </a:r>
            <a:r>
              <a:rPr lang="en-ID" sz="2400" dirty="0" err="1">
                <a:latin typeface="Comic Sans MS" panose="030F0702030302020204" pitchFamily="66" charset="0"/>
              </a:rPr>
              <a:t>sebelumnya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disusun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secara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acak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atau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tidak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teratur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sehingga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menjadi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tersusun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secara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terurut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menurut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suatu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aturan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tertentu</a:t>
            </a:r>
            <a:r>
              <a:rPr lang="en-ID" sz="2400" dirty="0">
                <a:latin typeface="Comic Sans MS" panose="030F0702030302020204" pitchFamily="66" charset="0"/>
              </a:rPr>
              <a:t>. </a:t>
            </a:r>
          </a:p>
          <a:p>
            <a:endParaRPr lang="en-ID" sz="2400" dirty="0">
              <a:latin typeface="Comic Sans MS" panose="030F0702030302020204" pitchFamily="66" charset="0"/>
            </a:endParaRPr>
          </a:p>
          <a:p>
            <a:r>
              <a:rPr lang="en-ID" sz="2400" dirty="0">
                <a:latin typeface="Comic Sans MS" panose="030F0702030302020204" pitchFamily="66" charset="0"/>
              </a:rPr>
              <a:t>Pada </a:t>
            </a:r>
            <a:r>
              <a:rPr lang="en-ID" sz="2400" dirty="0" err="1">
                <a:latin typeface="Comic Sans MS" panose="030F0702030302020204" pitchFamily="66" charset="0"/>
              </a:rPr>
              <a:t>umumnya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terdapat</a:t>
            </a:r>
            <a:r>
              <a:rPr lang="en-ID" sz="2400" dirty="0">
                <a:latin typeface="Comic Sans MS" panose="030F0702030302020204" pitchFamily="66" charset="0"/>
              </a:rPr>
              <a:t> 2 </a:t>
            </a:r>
            <a:r>
              <a:rPr lang="en-ID" sz="2400" dirty="0" err="1">
                <a:latin typeface="Comic Sans MS" panose="030F0702030302020204" pitchFamily="66" charset="0"/>
              </a:rPr>
              <a:t>jenis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pengurutan</a:t>
            </a:r>
            <a:r>
              <a:rPr lang="en-ID" sz="2400" dirty="0">
                <a:latin typeface="Comic Sans MS" panose="030F0702030302020204" pitchFamily="66" charset="0"/>
              </a:rPr>
              <a:t> :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·</a:t>
            </a:r>
            <a:r>
              <a:rPr lang="en-ID" sz="2400" dirty="0">
                <a:latin typeface="Comic Sans MS" panose="030F0702030302020204" pitchFamily="66" charset="0"/>
              </a:rPr>
              <a:t>   </a:t>
            </a:r>
            <a:r>
              <a:rPr lang="en-ID" sz="2400" i="1" dirty="0">
                <a:latin typeface="Comic Sans MS" panose="030F0702030302020204" pitchFamily="66" charset="0"/>
              </a:rPr>
              <a:t>Ascending (naik, </a:t>
            </a:r>
            <a:r>
              <a:rPr lang="en-ID" sz="2400" i="1" dirty="0" err="1">
                <a:latin typeface="Comic Sans MS" panose="030F0702030302020204" pitchFamily="66" charset="0"/>
              </a:rPr>
              <a:t>pengurutan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dari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karakter</a:t>
            </a:r>
            <a:r>
              <a:rPr lang="en-ID" sz="2400" i="1" dirty="0">
                <a:latin typeface="Comic Sans MS" panose="030F0702030302020204" pitchFamily="66" charset="0"/>
              </a:rPr>
              <a:t>/</a:t>
            </a:r>
            <a:r>
              <a:rPr lang="en-ID" sz="2400" i="1" dirty="0" err="1">
                <a:latin typeface="Comic Sans MS" panose="030F0702030302020204" pitchFamily="66" charset="0"/>
              </a:rPr>
              <a:t>angka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kecil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ke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karakter</a:t>
            </a:r>
            <a:r>
              <a:rPr lang="en-ID" sz="2400" i="1" dirty="0">
                <a:latin typeface="Comic Sans MS" panose="030F0702030302020204" pitchFamily="66" charset="0"/>
              </a:rPr>
              <a:t>/</a:t>
            </a:r>
            <a:r>
              <a:rPr lang="en-ID" sz="2400" i="1" dirty="0" err="1">
                <a:latin typeface="Comic Sans MS" panose="030F0702030302020204" pitchFamily="66" charset="0"/>
              </a:rPr>
              <a:t>angka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besar</a:t>
            </a:r>
            <a:r>
              <a:rPr lang="en-ID" sz="2400" i="1" dirty="0">
                <a:latin typeface="Comic Sans MS" panose="030F0702030302020204" pitchFamily="66" charset="0"/>
              </a:rPr>
              <a:t>).</a:t>
            </a:r>
            <a:endParaRPr lang="en-ID" sz="2400" dirty="0">
              <a:latin typeface="Comic Sans MS" panose="030F0702030302020204" pitchFamily="66" charset="0"/>
            </a:endParaRPr>
          </a:p>
          <a:p>
            <a:r>
              <a:rPr lang="en-ID" sz="2400" dirty="0">
                <a:latin typeface="Comic Sans MS" panose="030F0702030302020204" pitchFamily="66" charset="0"/>
              </a:rPr>
              <a:t> </a:t>
            </a:r>
            <a:r>
              <a:rPr lang="en-US" sz="2400" dirty="0">
                <a:latin typeface="Comic Sans MS" panose="030F0702030302020204" pitchFamily="66" charset="0"/>
              </a:rPr>
              <a:t>·</a:t>
            </a:r>
            <a:r>
              <a:rPr lang="en-ID" sz="2400" dirty="0">
                <a:latin typeface="Comic Sans MS" panose="030F0702030302020204" pitchFamily="66" charset="0"/>
              </a:rPr>
              <a:t>   </a:t>
            </a:r>
            <a:r>
              <a:rPr lang="en-ID" sz="2400" i="1" dirty="0">
                <a:latin typeface="Comic Sans MS" panose="030F0702030302020204" pitchFamily="66" charset="0"/>
              </a:rPr>
              <a:t>Descending (</a:t>
            </a:r>
            <a:r>
              <a:rPr lang="en-ID" sz="2400" i="1" dirty="0" err="1">
                <a:latin typeface="Comic Sans MS" panose="030F0702030302020204" pitchFamily="66" charset="0"/>
              </a:rPr>
              <a:t>turun</a:t>
            </a:r>
            <a:r>
              <a:rPr lang="en-ID" sz="2400" i="1" dirty="0">
                <a:latin typeface="Comic Sans MS" panose="030F0702030302020204" pitchFamily="66" charset="0"/>
              </a:rPr>
              <a:t>, </a:t>
            </a:r>
            <a:r>
              <a:rPr lang="en-ID" sz="2400" i="1" dirty="0" err="1">
                <a:latin typeface="Comic Sans MS" panose="030F0702030302020204" pitchFamily="66" charset="0"/>
              </a:rPr>
              <a:t>pengurutan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dari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karakter</a:t>
            </a:r>
            <a:r>
              <a:rPr lang="en-ID" sz="2400" i="1" dirty="0">
                <a:latin typeface="Comic Sans MS" panose="030F0702030302020204" pitchFamily="66" charset="0"/>
              </a:rPr>
              <a:t>/</a:t>
            </a:r>
            <a:r>
              <a:rPr lang="en-ID" sz="2400" i="1" dirty="0" err="1">
                <a:latin typeface="Comic Sans MS" panose="030F0702030302020204" pitchFamily="66" charset="0"/>
              </a:rPr>
              <a:t>angka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besar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ke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karakter</a:t>
            </a:r>
            <a:r>
              <a:rPr lang="en-ID" sz="2400" i="1" dirty="0">
                <a:latin typeface="Comic Sans MS" panose="030F0702030302020204" pitchFamily="66" charset="0"/>
              </a:rPr>
              <a:t>/</a:t>
            </a:r>
            <a:r>
              <a:rPr lang="en-ID" sz="2400" i="1" dirty="0" err="1">
                <a:latin typeface="Comic Sans MS" panose="030F0702030302020204" pitchFamily="66" charset="0"/>
              </a:rPr>
              <a:t>angka</a:t>
            </a:r>
            <a:r>
              <a:rPr lang="en-ID" sz="2400" i="1" dirty="0"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latin typeface="Comic Sans MS" panose="030F0702030302020204" pitchFamily="66" charset="0"/>
              </a:rPr>
              <a:t>kecil</a:t>
            </a:r>
            <a:r>
              <a:rPr lang="en-ID" sz="2400" i="1" dirty="0">
                <a:latin typeface="Comic Sans MS" panose="030F0702030302020204" pitchFamily="66" charset="0"/>
              </a:rPr>
              <a:t>).</a:t>
            </a:r>
            <a:endParaRPr lang="en-ID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62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600" y="533400"/>
            <a:ext cx="378582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 err="1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Contoh</a:t>
            </a:r>
            <a:r>
              <a:rPr lang="en-US" altLang="en-US" sz="5400" dirty="0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 :</a:t>
            </a:r>
            <a:endParaRPr lang="en-US" altLang="en-US" sz="5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8101" y="2187373"/>
            <a:ext cx="92038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71079F-E74D-4CEC-9520-27613D68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8895"/>
              </p:ext>
            </p:extLst>
          </p:nvPr>
        </p:nvGraphicFramePr>
        <p:xfrm>
          <a:off x="1928698" y="2514600"/>
          <a:ext cx="5972404" cy="2308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749233">
                  <a:extLst>
                    <a:ext uri="{9D8B030D-6E8A-4147-A177-3AD203B41FA5}">
                      <a16:colId xmlns:a16="http://schemas.microsoft.com/office/drawing/2014/main" val="2226404264"/>
                    </a:ext>
                  </a:extLst>
                </a:gridCol>
                <a:gridCol w="704141">
                  <a:extLst>
                    <a:ext uri="{9D8B030D-6E8A-4147-A177-3AD203B41FA5}">
                      <a16:colId xmlns:a16="http://schemas.microsoft.com/office/drawing/2014/main" val="1954795565"/>
                    </a:ext>
                  </a:extLst>
                </a:gridCol>
                <a:gridCol w="594626">
                  <a:extLst>
                    <a:ext uri="{9D8B030D-6E8A-4147-A177-3AD203B41FA5}">
                      <a16:colId xmlns:a16="http://schemas.microsoft.com/office/drawing/2014/main" val="2874135317"/>
                    </a:ext>
                  </a:extLst>
                </a:gridCol>
                <a:gridCol w="360697">
                  <a:extLst>
                    <a:ext uri="{9D8B030D-6E8A-4147-A177-3AD203B41FA5}">
                      <a16:colId xmlns:a16="http://schemas.microsoft.com/office/drawing/2014/main" val="3817104922"/>
                    </a:ext>
                  </a:extLst>
                </a:gridCol>
                <a:gridCol w="604051">
                  <a:extLst>
                    <a:ext uri="{9D8B030D-6E8A-4147-A177-3AD203B41FA5}">
                      <a16:colId xmlns:a16="http://schemas.microsoft.com/office/drawing/2014/main" val="2174559081"/>
                    </a:ext>
                  </a:extLst>
                </a:gridCol>
                <a:gridCol w="604051">
                  <a:extLst>
                    <a:ext uri="{9D8B030D-6E8A-4147-A177-3AD203B41FA5}">
                      <a16:colId xmlns:a16="http://schemas.microsoft.com/office/drawing/2014/main" val="3042278937"/>
                    </a:ext>
                  </a:extLst>
                </a:gridCol>
                <a:gridCol w="819665">
                  <a:extLst>
                    <a:ext uri="{9D8B030D-6E8A-4147-A177-3AD203B41FA5}">
                      <a16:colId xmlns:a16="http://schemas.microsoft.com/office/drawing/2014/main" val="374819744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280854806"/>
                    </a:ext>
                  </a:extLst>
                </a:gridCol>
              </a:tblGrid>
              <a:tr h="740687">
                <a:tc>
                  <a:txBody>
                    <a:bodyPr/>
                    <a:lstStyle/>
                    <a:p>
                      <a:pPr marL="2540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</a:rPr>
                        <a:t>D</a:t>
                      </a:r>
                      <a:r>
                        <a:rPr lang="en-US" sz="2400" spc="10">
                          <a:effectLst/>
                        </a:rPr>
                        <a:t>a</a:t>
                      </a:r>
                      <a:r>
                        <a:rPr lang="en-US" sz="2400" spc="5">
                          <a:effectLst/>
                        </a:rPr>
                        <a:t>t</a:t>
                      </a:r>
                      <a:r>
                        <a:rPr lang="en-US" sz="2400">
                          <a:effectLst/>
                        </a:rPr>
                        <a:t>a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 spc="10">
                          <a:effectLst/>
                        </a:rPr>
                        <a:t>a</a:t>
                      </a:r>
                      <a:r>
                        <a:rPr lang="en-US" sz="2400" spc="-25">
                          <a:effectLst/>
                        </a:rPr>
                        <a:t>c</a:t>
                      </a:r>
                      <a:r>
                        <a:rPr lang="en-US" sz="2400" spc="10">
                          <a:effectLst/>
                        </a:rPr>
                        <a:t>a</a:t>
                      </a:r>
                      <a:r>
                        <a:rPr lang="en-US" sz="2400">
                          <a:effectLst/>
                        </a:rPr>
                        <a:t>k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: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marR="16637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</a:rPr>
                        <a:t>25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</a:rPr>
                        <a:t>10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6559348"/>
                  </a:ext>
                </a:extLst>
              </a:tr>
              <a:tr h="740687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r>
                        <a:rPr lang="en-US" sz="2400" spc="5">
                          <a:effectLst/>
                        </a:rPr>
                        <a:t>e</a:t>
                      </a:r>
                      <a:r>
                        <a:rPr lang="en-US" sz="2400" spc="-10">
                          <a:effectLst/>
                        </a:rPr>
                        <a:t>r</a:t>
                      </a:r>
                      <a:r>
                        <a:rPr lang="en-US" sz="2400" spc="10">
                          <a:effectLst/>
                        </a:rPr>
                        <a:t>u</a:t>
                      </a:r>
                      <a:r>
                        <a:rPr lang="en-US" sz="2400" spc="-10">
                          <a:effectLst/>
                        </a:rPr>
                        <a:t>r</a:t>
                      </a:r>
                      <a:r>
                        <a:rPr lang="en-US" sz="2400" spc="10">
                          <a:effectLst/>
                        </a:rPr>
                        <a:t>u</a:t>
                      </a:r>
                      <a:r>
                        <a:rPr lang="en-US" sz="2400">
                          <a:effectLst/>
                        </a:rPr>
                        <a:t>t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 spc="5">
                          <a:effectLst/>
                        </a:rPr>
                        <a:t>A</a:t>
                      </a:r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spc="-25">
                          <a:effectLst/>
                        </a:rPr>
                        <a:t>c</a:t>
                      </a:r>
                      <a:r>
                        <a:rPr lang="en-US" sz="2400" spc="10">
                          <a:effectLst/>
                        </a:rPr>
                        <a:t>e</a:t>
                      </a:r>
                      <a:r>
                        <a:rPr lang="en-US" sz="2400" spc="-15">
                          <a:effectLst/>
                        </a:rPr>
                        <a:t>n</a:t>
                      </a:r>
                      <a:r>
                        <a:rPr lang="en-US" sz="2400" spc="10">
                          <a:effectLst/>
                        </a:rPr>
                        <a:t>d</a:t>
                      </a:r>
                      <a:r>
                        <a:rPr lang="en-US" sz="2400" spc="-5">
                          <a:effectLst/>
                        </a:rPr>
                        <a:t>i</a:t>
                      </a:r>
                      <a:r>
                        <a:rPr lang="en-US" sz="2400" spc="-15">
                          <a:effectLst/>
                        </a:rPr>
                        <a:t>n</a:t>
                      </a:r>
                      <a:r>
                        <a:rPr lang="en-US" sz="2400">
                          <a:effectLst/>
                        </a:rPr>
                        <a:t>g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: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marR="1663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 spc="10">
                          <a:effectLst/>
                        </a:rPr>
                        <a:t>10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</a:rPr>
                        <a:t>25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2784243"/>
                  </a:ext>
                </a:extLst>
              </a:tr>
              <a:tr h="827053">
                <a:tc>
                  <a:txBody>
                    <a:bodyPr/>
                    <a:lstStyle/>
                    <a:p>
                      <a:pPr marL="2540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r>
                        <a:rPr lang="en-US" sz="2400" spc="5">
                          <a:effectLst/>
                        </a:rPr>
                        <a:t>e</a:t>
                      </a:r>
                      <a:r>
                        <a:rPr lang="en-US" sz="2400" spc="-10">
                          <a:effectLst/>
                        </a:rPr>
                        <a:t>r</a:t>
                      </a:r>
                      <a:r>
                        <a:rPr lang="en-US" sz="2400" spc="10">
                          <a:effectLst/>
                        </a:rPr>
                        <a:t>u</a:t>
                      </a:r>
                      <a:r>
                        <a:rPr lang="en-US" sz="2400" spc="-10">
                          <a:effectLst/>
                        </a:rPr>
                        <a:t>r</a:t>
                      </a:r>
                      <a:r>
                        <a:rPr lang="en-US" sz="2400" spc="10">
                          <a:effectLst/>
                        </a:rPr>
                        <a:t>u</a:t>
                      </a:r>
                      <a:r>
                        <a:rPr lang="en-US" sz="2400">
                          <a:effectLst/>
                        </a:rPr>
                        <a:t>t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 spc="-5">
                          <a:effectLst/>
                        </a:rPr>
                        <a:t>D</a:t>
                      </a:r>
                      <a:r>
                        <a:rPr lang="en-US" sz="2400" spc="10">
                          <a:effectLst/>
                        </a:rPr>
                        <a:t>e</a:t>
                      </a:r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spc="-25">
                          <a:effectLst/>
                        </a:rPr>
                        <a:t>c</a:t>
                      </a:r>
                      <a:r>
                        <a:rPr lang="en-US" sz="2400" spc="10">
                          <a:effectLst/>
                        </a:rPr>
                        <a:t>e</a:t>
                      </a:r>
                      <a:r>
                        <a:rPr lang="en-US" sz="2400" spc="-15">
                          <a:effectLst/>
                        </a:rPr>
                        <a:t>n</a:t>
                      </a:r>
                      <a:r>
                        <a:rPr lang="en-US" sz="2400" spc="10">
                          <a:effectLst/>
                        </a:rPr>
                        <a:t>d</a:t>
                      </a:r>
                      <a:r>
                        <a:rPr lang="en-US" sz="2400" spc="-5">
                          <a:effectLst/>
                        </a:rPr>
                        <a:t>i</a:t>
                      </a:r>
                      <a:r>
                        <a:rPr lang="en-US" sz="2400" spc="-15">
                          <a:effectLst/>
                        </a:rPr>
                        <a:t>n</a:t>
                      </a:r>
                      <a:r>
                        <a:rPr lang="en-US" sz="2400">
                          <a:effectLst/>
                        </a:rPr>
                        <a:t>g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: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spc="-15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 spc="10" dirty="0">
                          <a:effectLst/>
                        </a:rPr>
                        <a:t>10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marR="16637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637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ID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207010" algn="ctr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ID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5806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029" y="697015"/>
            <a:ext cx="548297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Metode</a:t>
            </a:r>
            <a:r>
              <a:rPr lang="en-US"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 </a:t>
            </a: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Pengurutan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2E089-F608-4E71-AF4E-E78610170905}"/>
              </a:ext>
            </a:extLst>
          </p:cNvPr>
          <p:cNvSpPr/>
          <p:nvPr/>
        </p:nvSpPr>
        <p:spPr>
          <a:xfrm>
            <a:off x="914400" y="2057400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7535">
              <a:spcAft>
                <a:spcPts val="0"/>
              </a:spcAft>
            </a:pP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8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8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spc="-25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8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9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8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8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8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be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9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7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9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/</a:t>
            </a:r>
            <a:r>
              <a:rPr lang="en-ID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de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</a:p>
          <a:p>
            <a:pPr marL="597535">
              <a:spcAft>
                <a:spcPts val="0"/>
              </a:spcAft>
            </a:pPr>
            <a:endParaRPr lang="en-ID" sz="2400" spc="-10" dirty="0">
              <a:latin typeface="Comic Sans MS" panose="030F0702030302020204" pitchFamily="66" charset="0"/>
              <a:ea typeface="Arial" panose="020B0604020202020204" pitchFamily="34" charset="0"/>
            </a:endParaRPr>
          </a:p>
          <a:p>
            <a:pPr marL="597535">
              <a:spcAft>
                <a:spcPts val="0"/>
              </a:spcAft>
            </a:pP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ya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:</a:t>
            </a:r>
          </a:p>
          <a:p>
            <a:pPr marL="597535">
              <a:spcAft>
                <a:spcPts val="0"/>
              </a:spcAft>
            </a:pPr>
            <a:endParaRPr lang="en-ID" dirty="0"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Comic Sans MS" panose="030F0702030302020204" pitchFamily="66" charset="0"/>
              </a:rPr>
              <a:t>Bubble / Exchange Sort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Selection Sort </a:t>
            </a:r>
            <a:endParaRPr lang="en-ID" sz="2400" dirty="0">
              <a:latin typeface="Comic Sans MS" panose="030F0702030302020204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Insertion Sort</a:t>
            </a:r>
            <a:endParaRPr lang="en-ID" sz="2400" dirty="0">
              <a:latin typeface="Comic Sans MS" panose="030F0702030302020204" pitchFamily="66" charset="0"/>
            </a:endParaRPr>
          </a:p>
          <a:p>
            <a:pPr marL="597535">
              <a:spcAft>
                <a:spcPts val="0"/>
              </a:spcAft>
            </a:pP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029" y="697015"/>
            <a:ext cx="586397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Metode</a:t>
            </a:r>
            <a:r>
              <a:rPr lang="en-US"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 Bubble Sort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2E089-F608-4E71-AF4E-E78610170905}"/>
              </a:ext>
            </a:extLst>
          </p:cNvPr>
          <p:cNvSpPr/>
          <p:nvPr/>
        </p:nvSpPr>
        <p:spPr>
          <a:xfrm>
            <a:off x="914400" y="2057400"/>
            <a:ext cx="8077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7535">
              <a:spcAft>
                <a:spcPts val="0"/>
              </a:spcAft>
            </a:pP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Metode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ini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sudah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dibahas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sebelumnya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pada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materi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Array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Lanjutan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…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silahkan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dilihat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lagi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materi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US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tersebut</a:t>
            </a:r>
            <a:r>
              <a:rPr lang="en-US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…</a:t>
            </a:r>
            <a:endParaRPr lang="en-ID" sz="2400" dirty="0">
              <a:latin typeface="Comic Sans MS" panose="030F0702030302020204" pitchFamily="66" charset="0"/>
            </a:endParaRPr>
          </a:p>
          <a:p>
            <a:pPr marL="597535">
              <a:spcAft>
                <a:spcPts val="0"/>
              </a:spcAft>
            </a:pP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029" y="697015"/>
            <a:ext cx="654977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lang="en-US" sz="6900" b="1" baseline="1039" dirty="0" err="1">
                <a:solidFill>
                  <a:schemeClr val="accent1"/>
                </a:solidFill>
                <a:latin typeface="Comic Sans MS"/>
                <a:cs typeface="Comic Sans MS"/>
              </a:rPr>
              <a:t>Metode</a:t>
            </a:r>
            <a:r>
              <a:rPr lang="en-US"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 Selection Sort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B64A17-7E1F-40ED-A18C-334DF7D317F0}"/>
              </a:ext>
            </a:extLst>
          </p:cNvPr>
          <p:cNvSpPr/>
          <p:nvPr/>
        </p:nvSpPr>
        <p:spPr>
          <a:xfrm>
            <a:off x="1143000" y="1854873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od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ksi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5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(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25" dirty="0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n 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spc="-10" dirty="0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)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da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5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8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25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5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g 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 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2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 y</a:t>
            </a:r>
            <a:r>
              <a:rPr lang="en-ID" sz="24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g  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. </a:t>
            </a:r>
            <a:r>
              <a:rPr lang="en-ID" sz="2400" spc="2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J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30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5" dirty="0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24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b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h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l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g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,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c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-15" dirty="0" err="1">
                <a:latin typeface="Comic Sans MS" panose="030F0702030302020204" pitchFamily="66" charset="0"/>
                <a:ea typeface="Arial" panose="020B0604020202020204" pitchFamily="34" charset="0"/>
              </a:rPr>
              <a:t>p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o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s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-25" dirty="0" err="1">
                <a:latin typeface="Comic Sans MS" panose="030F0702030302020204" pitchFamily="66" charset="0"/>
                <a:ea typeface="Arial" panose="020B0604020202020204" pitchFamily="34" charset="0"/>
              </a:rPr>
              <a:t>y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1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15" dirty="0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>
                <a:latin typeface="Comic Sans MS" panose="030F0702030302020204" pitchFamily="66" charset="0"/>
                <a:ea typeface="Arial" panose="020B0604020202020204" pitchFamily="34" charset="0"/>
              </a:rPr>
              <a:t>n 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e</a:t>
            </a:r>
            <a:r>
              <a:rPr lang="en-ID" sz="2400" spc="-10" dirty="0" err="1">
                <a:latin typeface="Comic Sans MS" panose="030F0702030302020204" pitchFamily="66" charset="0"/>
                <a:ea typeface="Arial" panose="020B0604020202020204" pitchFamily="34" charset="0"/>
              </a:rPr>
              <a:t>m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ud</a:t>
            </a:r>
            <a:r>
              <a:rPr lang="en-ID" sz="2400" spc="-30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n</a:t>
            </a:r>
            <a:r>
              <a:rPr lang="en-ID" sz="2400" spc="305" dirty="0">
                <a:latin typeface="Comic Sans MS" panose="030F0702030302020204" pitchFamily="66" charset="0"/>
                <a:ea typeface="Arial" panose="020B0604020202020204" pitchFamily="34" charset="0"/>
              </a:rPr>
              <a:t> 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d</a:t>
            </a:r>
            <a:r>
              <a:rPr lang="en-ID" sz="2400" spc="-5" dirty="0" err="1">
                <a:latin typeface="Comic Sans MS" panose="030F0702030302020204" pitchFamily="66" charset="0"/>
                <a:ea typeface="Arial" panose="020B0604020202020204" pitchFamily="34" charset="0"/>
              </a:rPr>
              <a:t>i</a:t>
            </a:r>
            <a:r>
              <a:rPr lang="en-ID" sz="2400" spc="-20" dirty="0" err="1">
                <a:latin typeface="Comic Sans MS" panose="030F0702030302020204" pitchFamily="66" charset="0"/>
                <a:ea typeface="Arial" panose="020B0604020202020204" pitchFamily="34" charset="0"/>
              </a:rPr>
              <a:t>t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u</a:t>
            </a:r>
            <a:r>
              <a:rPr lang="en-ID" sz="2400" dirty="0" err="1">
                <a:latin typeface="Comic Sans MS" panose="030F0702030302020204" pitchFamily="66" charset="0"/>
                <a:ea typeface="Arial" panose="020B0604020202020204" pitchFamily="34" charset="0"/>
              </a:rPr>
              <a:t>k</a:t>
            </a:r>
            <a:r>
              <a:rPr lang="en-ID" sz="2400" spc="10" dirty="0" err="1">
                <a:latin typeface="Comic Sans MS" panose="030F0702030302020204" pitchFamily="66" charset="0"/>
                <a:ea typeface="Arial" panose="020B0604020202020204" pitchFamily="34" charset="0"/>
              </a:rPr>
              <a:t>a</a:t>
            </a:r>
            <a:r>
              <a:rPr lang="en-ID" sz="2400" spc="5" dirty="0" err="1">
                <a:latin typeface="Comic Sans MS" panose="030F0702030302020204" pitchFamily="66" charset="0"/>
                <a:ea typeface="Arial" panose="020B0604020202020204" pitchFamily="34" charset="0"/>
              </a:rPr>
              <a:t>r</a:t>
            </a:r>
            <a:r>
              <a:rPr lang="en-ID" sz="2400" spc="5" dirty="0">
                <a:latin typeface="Comic Sans MS" panose="030F0702030302020204" pitchFamily="66" charset="0"/>
                <a:ea typeface="Arial" panose="020B0604020202020204" pitchFamily="34" charset="0"/>
              </a:rPr>
              <a:t>.</a:t>
            </a:r>
            <a:endParaRPr lang="en-ID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9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951C8-3CAB-4BBB-930E-CFF4C2BC1899}"/>
              </a:ext>
            </a:extLst>
          </p:cNvPr>
          <p:cNvSpPr/>
          <p:nvPr/>
        </p:nvSpPr>
        <p:spPr>
          <a:xfrm>
            <a:off x="1066800" y="1752600"/>
            <a:ext cx="7429500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75">
              <a:spcBef>
                <a:spcPts val="375"/>
              </a:spcBef>
              <a:spcAft>
                <a:spcPts val="0"/>
              </a:spcAft>
            </a:pP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   </a:t>
            </a:r>
            <a:r>
              <a:rPr lang="en-ID" sz="1400" b="1" spc="3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4        </a:t>
            </a:r>
            <a:r>
              <a:rPr lang="en-ID" sz="1400" b="1" spc="2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400" b="1" spc="2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ID" sz="1400" b="1" spc="2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ID" sz="1400" b="1" spc="2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ID" sz="1400" b="1" spc="27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   </a:t>
            </a:r>
            <a:r>
              <a:rPr lang="en-ID" sz="1400" b="1" spc="2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4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ID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800"/>
              </a:lnSpc>
              <a:spcBef>
                <a:spcPts val="5"/>
              </a:spcBef>
              <a:spcAft>
                <a:spcPts val="0"/>
              </a:spcAft>
            </a:pPr>
            <a:r>
              <a:rPr lang="en-ID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ID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BDDE2B47-9A86-4DCC-8171-4718153EA695}"/>
              </a:ext>
            </a:extLst>
          </p:cNvPr>
          <p:cNvSpPr txBox="1"/>
          <p:nvPr/>
        </p:nvSpPr>
        <p:spPr>
          <a:xfrm>
            <a:off x="2438400" y="600280"/>
            <a:ext cx="3505200" cy="385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 err="1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Contoh</a:t>
            </a:r>
            <a:r>
              <a:rPr lang="en-US" altLang="en-US" sz="4400" dirty="0">
                <a:solidFill>
                  <a:schemeClr val="accent1"/>
                </a:solidFill>
                <a:latin typeface="Comic Sans MS" panose="030F0702030302020204" pitchFamily="66" charset="0"/>
                <a:ea typeface="Arial" panose="020B0604020202020204" pitchFamily="34" charset="0"/>
              </a:rPr>
              <a:t> :</a:t>
            </a:r>
            <a:endParaRPr lang="en-US" altLang="en-US" sz="4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43D33-5E3D-44CF-B4BD-F31235D612D0}"/>
              </a:ext>
            </a:extLst>
          </p:cNvPr>
          <p:cNvSpPr/>
          <p:nvPr/>
        </p:nvSpPr>
        <p:spPr>
          <a:xfrm>
            <a:off x="152400" y="2057400"/>
            <a:ext cx="8458200" cy="107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>
              <a:spcAft>
                <a:spcPts val="0"/>
              </a:spcAft>
            </a:pP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US" sz="1400" b="1" u="sng" spc="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1400" b="1" u="sng" spc="-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US" sz="1400" b="1" u="sng" spc="-1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US" sz="1400" b="1" u="sng" spc="1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US" sz="1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1</a:t>
            </a:r>
            <a:r>
              <a:rPr lang="en-US" sz="1400" b="1" u="sng" dirty="0">
                <a:latin typeface="Arial" panose="020B0604020202020204" pitchFamily="34" charset="0"/>
                <a:ea typeface="Arial" panose="020B0604020202020204" pitchFamily="34" charset="0"/>
              </a:rPr>
              <a:t> :</a:t>
            </a:r>
            <a:endParaRPr lang="en-ID" sz="11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800"/>
              </a:lnSpc>
              <a:spcBef>
                <a:spcPts val="30"/>
              </a:spcBef>
              <a:spcAft>
                <a:spcPts val="0"/>
              </a:spcAft>
            </a:pPr>
            <a:endParaRPr lang="en-ID" sz="11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endParaRPr lang="en-ID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96950">
              <a:spcAft>
                <a:spcPts val="0"/>
              </a:spcAft>
            </a:pPr>
            <a:r>
              <a:rPr lang="en-US" sz="14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US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US" sz="1400" b="1" spc="-1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sz="14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4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400" b="1" spc="3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:           </a:t>
            </a:r>
            <a:r>
              <a:rPr lang="en-US" sz="1400" b="1" spc="28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1        </a:t>
            </a:r>
            <a:r>
              <a:rPr lang="en-US" sz="14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  </a:t>
            </a:r>
            <a:r>
              <a:rPr lang="en-US" sz="1400" b="1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3        </a:t>
            </a:r>
            <a:r>
              <a:rPr lang="en-US" sz="14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4        </a:t>
            </a:r>
            <a:r>
              <a:rPr lang="en-US" sz="1400" b="1" spc="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  </a:t>
            </a:r>
            <a:r>
              <a:rPr lang="en-US" sz="1400" b="1" spc="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6        </a:t>
            </a:r>
            <a:r>
              <a:rPr lang="en-US" sz="1400" b="1" spc="5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7          </a:t>
            </a:r>
            <a:r>
              <a:rPr lang="en-US" sz="14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endParaRPr lang="en-ID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2190">
              <a:lnSpc>
                <a:spcPts val="1200"/>
              </a:lnSpc>
              <a:spcAft>
                <a:spcPts val="0"/>
              </a:spcAft>
            </a:pPr>
            <a:r>
              <a:rPr lang="en-US" sz="1400" b="1" spc="-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400" b="1" spc="-1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a   </a:t>
            </a:r>
            <a:r>
              <a:rPr lang="en-US" sz="1400" b="1" spc="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:            </a:t>
            </a:r>
            <a:r>
              <a:rPr lang="en-US" sz="1400" b="1" spc="6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 </a:t>
            </a:r>
            <a:r>
              <a:rPr lang="en-US" sz="14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4      </a:t>
            </a:r>
            <a:r>
              <a:rPr lang="en-US" sz="14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4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4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4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4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2         </a:t>
            </a:r>
            <a:r>
              <a:rPr lang="en-US" sz="14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34DAD-73A8-4E09-8074-45257C583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51701"/>
              </p:ext>
            </p:extLst>
          </p:nvPr>
        </p:nvGraphicFramePr>
        <p:xfrm>
          <a:off x="2743200" y="3296147"/>
          <a:ext cx="2209801" cy="21423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495662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1860985442"/>
                    </a:ext>
                  </a:extLst>
                </a:gridCol>
              </a:tblGrid>
              <a:tr h="228241">
                <a:tc>
                  <a:txBody>
                    <a:bodyPr/>
                    <a:lstStyle/>
                    <a:p>
                      <a:pPr marL="25400" algn="l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spc="10" dirty="0" err="1">
                          <a:effectLst/>
                        </a:rPr>
                        <a:t>e</a:t>
                      </a:r>
                      <a:r>
                        <a:rPr lang="en-US" sz="1600" b="1" spc="-20" dirty="0" err="1">
                          <a:effectLst/>
                        </a:rPr>
                        <a:t>m</a:t>
                      </a:r>
                      <a:r>
                        <a:rPr lang="en-US" sz="1600" b="1" dirty="0" err="1">
                          <a:effectLst/>
                        </a:rPr>
                        <a:t>b</a:t>
                      </a:r>
                      <a:r>
                        <a:rPr lang="en-US" sz="1600" b="1" spc="5" dirty="0" err="1">
                          <a:effectLst/>
                        </a:rPr>
                        <a:t>a</a:t>
                      </a:r>
                      <a:r>
                        <a:rPr lang="en-US" sz="1600" b="1" dirty="0" err="1">
                          <a:effectLst/>
                        </a:rPr>
                        <a:t>n</a:t>
                      </a:r>
                      <a:r>
                        <a:rPr lang="en-US" sz="1600" b="1" spc="-5" dirty="0" err="1">
                          <a:effectLst/>
                        </a:rPr>
                        <a:t>d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dirty="0" err="1">
                          <a:effectLst/>
                        </a:rPr>
                        <a:t>ng</a:t>
                      </a:r>
                      <a:endParaRPr lang="en-ID" sz="12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dirty="0" err="1">
                          <a:effectLst/>
                        </a:rPr>
                        <a:t>o</a:t>
                      </a:r>
                      <a:r>
                        <a:rPr lang="en-US" sz="1600" b="1" spc="-15" dirty="0" err="1">
                          <a:effectLst/>
                        </a:rPr>
                        <a:t>s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spc="10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</a:rPr>
                        <a:t>i</a:t>
                      </a:r>
                      <a:endParaRPr lang="en-ID" sz="1200" b="1" dirty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ID" sz="1200" b="1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0699159"/>
                  </a:ext>
                </a:extLst>
              </a:tr>
              <a:tr h="84096">
                <a:tc>
                  <a:txBody>
                    <a:bodyPr/>
                    <a:lstStyle/>
                    <a:p>
                      <a:pPr marL="25400" algn="l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4</a:t>
                      </a:r>
                      <a:endParaRPr lang="en-ID" sz="16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47128"/>
                  </a:ext>
                </a:extLst>
              </a:tr>
              <a:tr h="244240">
                <a:tc>
                  <a:txBody>
                    <a:bodyPr/>
                    <a:lstStyle/>
                    <a:p>
                      <a:pPr marL="2540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0147727"/>
                  </a:ext>
                </a:extLst>
              </a:tr>
              <a:tr h="245525">
                <a:tc>
                  <a:txBody>
                    <a:bodyPr/>
                    <a:lstStyle/>
                    <a:p>
                      <a:pPr marL="25400" algn="l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4800936"/>
                  </a:ext>
                </a:extLst>
              </a:tr>
              <a:tr h="245525">
                <a:tc>
                  <a:txBody>
                    <a:bodyPr/>
                    <a:lstStyle/>
                    <a:p>
                      <a:pPr marL="25400" algn="l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7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8224546"/>
                  </a:ext>
                </a:extLst>
              </a:tr>
              <a:tr h="243597">
                <a:tc>
                  <a:txBody>
                    <a:bodyPr/>
                    <a:lstStyle/>
                    <a:p>
                      <a:pPr marL="2540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4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44749456"/>
                  </a:ext>
                </a:extLst>
              </a:tr>
              <a:tr h="243597">
                <a:tc>
                  <a:txBody>
                    <a:bodyPr/>
                    <a:lstStyle/>
                    <a:p>
                      <a:pPr marL="2540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spc="10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4077016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marL="2540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-1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l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8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21756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FF073D-957D-4379-A63E-F6557DA4AAC3}"/>
              </a:ext>
            </a:extLst>
          </p:cNvPr>
          <p:cNvSpPr/>
          <p:nvPr/>
        </p:nvSpPr>
        <p:spPr>
          <a:xfrm>
            <a:off x="152400" y="1441708"/>
            <a:ext cx="5247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>
              <a:spcAft>
                <a:spcPts val="0"/>
              </a:spcAft>
            </a:pPr>
            <a:r>
              <a:rPr lang="en-US" sz="1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Data yang </a:t>
            </a: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akan</a:t>
            </a:r>
            <a:r>
              <a:rPr lang="en-US" sz="1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diurutkan</a:t>
            </a:r>
            <a:r>
              <a:rPr lang="en-US" sz="1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b="1" u="sng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menggunakan</a:t>
            </a:r>
            <a:r>
              <a:rPr lang="en-US" sz="1400" b="1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Selection Sort </a:t>
            </a:r>
            <a:r>
              <a:rPr lang="en-US" sz="1400" u="sng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D" sz="11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C5CA1-0E11-4B20-B4B9-6E744A512AD0}"/>
              </a:ext>
            </a:extLst>
          </p:cNvPr>
          <p:cNvSpPr/>
          <p:nvPr/>
        </p:nvSpPr>
        <p:spPr>
          <a:xfrm>
            <a:off x="942976" y="5647491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7535">
              <a:spcBef>
                <a:spcPts val="160"/>
              </a:spcBef>
              <a:spcAft>
                <a:spcPts val="0"/>
              </a:spcAft>
            </a:pP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                           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200" spc="5" dirty="0" err="1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en-ID" sz="12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10" dirty="0">
                <a:latin typeface="Arial" panose="020B0604020202020204" pitchFamily="34" charset="0"/>
                <a:ea typeface="Arial" panose="020B0604020202020204" pitchFamily="34" charset="0"/>
              </a:rPr>
              <a:t>da</a:t>
            </a:r>
            <a:r>
              <a:rPr lang="en-ID" sz="12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10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200" spc="-15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spc="1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2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 1</a:t>
            </a:r>
            <a:r>
              <a:rPr lang="en-ID" sz="1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200" spc="-15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200" spc="-15" dirty="0" err="1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D" sz="1200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-15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D" sz="1200" spc="1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spc="-20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D" sz="1200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spc="-15" dirty="0" err="1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D" sz="1200" spc="10" dirty="0" err="1"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D" sz="1200" spc="-5" dirty="0" err="1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D" sz="1200" dirty="0" err="1"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n-ID" sz="1200" dirty="0">
                <a:latin typeface="Arial" panose="020B0604020202020204" pitchFamily="34" charset="0"/>
                <a:ea typeface="Arial" panose="020B0604020202020204" pitchFamily="34" charset="0"/>
              </a:rPr>
              <a:t> 8</a:t>
            </a:r>
            <a:endParaRPr lang="en-ID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"/>
              </a:spcBef>
              <a:spcAft>
                <a:spcPts val="0"/>
              </a:spcAft>
            </a:pPr>
            <a:r>
              <a:rPr lang="en-ID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"/>
              </a:spcBef>
              <a:spcAft>
                <a:spcPts val="0"/>
              </a:spcAft>
            </a:pPr>
            <a:r>
              <a:rPr lang="en-ID" sz="1050" b="1" spc="-30" dirty="0">
                <a:latin typeface="Times New Roman" panose="02020603050405020304" pitchFamily="18" charset="0"/>
                <a:ea typeface="Arial" panose="020B0604020202020204" pitchFamily="34" charset="0"/>
              </a:rPr>
              <a:t>     </a:t>
            </a:r>
            <a:r>
              <a:rPr lang="en-US" sz="1200" b="1" spc="-30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200" b="1" spc="5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US" sz="1200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5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sz="12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200" b="1" spc="-20" dirty="0" err="1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sz="12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200" b="1" dirty="0" err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1200" b="1" spc="-10" dirty="0" err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200" b="1" spc="10" dirty="0" err="1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200" b="1" dirty="0" err="1"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29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:       </a:t>
            </a:r>
            <a:r>
              <a:rPr lang="en-US" sz="12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2       </a:t>
            </a:r>
            <a:r>
              <a:rPr lang="en-US" sz="12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4      </a:t>
            </a:r>
            <a:r>
              <a:rPr lang="en-US" sz="12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2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200" b="1" spc="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5      </a:t>
            </a:r>
            <a:r>
              <a:rPr lang="en-US" sz="1200" b="1" spc="4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2      </a:t>
            </a:r>
            <a:r>
              <a:rPr lang="en-US" sz="1200" b="1" spc="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spc="1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2       </a:t>
            </a:r>
            <a:r>
              <a:rPr lang="en-US" sz="1200" b="1" spc="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ID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9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A7D7F3-7285-4FE8-96D6-242A035BD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81320"/>
              </p:ext>
            </p:extLst>
          </p:nvPr>
        </p:nvGraphicFramePr>
        <p:xfrm>
          <a:off x="2743200" y="2819400"/>
          <a:ext cx="2362200" cy="172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490852">
                  <a:extLst>
                    <a:ext uri="{9D8B030D-6E8A-4147-A177-3AD203B41FA5}">
                      <a16:colId xmlns:a16="http://schemas.microsoft.com/office/drawing/2014/main" val="3069458442"/>
                    </a:ext>
                  </a:extLst>
                </a:gridCol>
                <a:gridCol w="871348">
                  <a:extLst>
                    <a:ext uri="{9D8B030D-6E8A-4147-A177-3AD203B41FA5}">
                      <a16:colId xmlns:a16="http://schemas.microsoft.com/office/drawing/2014/main" val="17322753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2540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spc="10" dirty="0" err="1">
                          <a:effectLst/>
                        </a:rPr>
                        <a:t>e</a:t>
                      </a:r>
                      <a:r>
                        <a:rPr lang="en-US" sz="1600" b="1" spc="-20" dirty="0" err="1">
                          <a:effectLst/>
                        </a:rPr>
                        <a:t>m</a:t>
                      </a:r>
                      <a:r>
                        <a:rPr lang="en-US" sz="1600" b="1" dirty="0" err="1">
                          <a:effectLst/>
                        </a:rPr>
                        <a:t>b</a:t>
                      </a:r>
                      <a:r>
                        <a:rPr lang="en-US" sz="1600" b="1" spc="5" dirty="0" err="1">
                          <a:effectLst/>
                        </a:rPr>
                        <a:t>a</a:t>
                      </a:r>
                      <a:r>
                        <a:rPr lang="en-US" sz="1600" b="1" dirty="0" err="1">
                          <a:effectLst/>
                        </a:rPr>
                        <a:t>n</a:t>
                      </a:r>
                      <a:r>
                        <a:rPr lang="en-US" sz="1600" b="1" spc="-5" dirty="0" err="1">
                          <a:effectLst/>
                        </a:rPr>
                        <a:t>d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dirty="0" err="1">
                          <a:effectLst/>
                        </a:rPr>
                        <a:t>ng</a:t>
                      </a:r>
                      <a:endParaRPr lang="en-ID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dirty="0" err="1">
                          <a:effectLst/>
                        </a:rPr>
                        <a:t>o</a:t>
                      </a:r>
                      <a:r>
                        <a:rPr lang="en-US" sz="1600" b="1" spc="-15" dirty="0" err="1">
                          <a:effectLst/>
                        </a:rPr>
                        <a:t>s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spc="10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</a:rPr>
                        <a:t>i</a:t>
                      </a:r>
                      <a:endParaRPr lang="en-ID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5132476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4</a:t>
                      </a:r>
                      <a:r>
                        <a:rPr lang="en-US" sz="1600" b="0" spc="-1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&gt;</a:t>
                      </a:r>
                      <a:r>
                        <a:rPr lang="en-US" sz="1600" b="0" spc="10" dirty="0">
                          <a:effectLst/>
                        </a:rPr>
                        <a:t> </a:t>
                      </a:r>
                      <a:r>
                        <a:rPr lang="en-US" sz="1600" b="0" spc="-15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2805307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r>
                        <a:rPr lang="en-US" sz="1600" b="0" spc="-1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&gt;</a:t>
                      </a:r>
                      <a:r>
                        <a:rPr lang="en-US" sz="1600" b="0" spc="15" dirty="0">
                          <a:effectLst/>
                        </a:rPr>
                        <a:t> </a:t>
                      </a:r>
                      <a:r>
                        <a:rPr lang="en-US" sz="1600" b="0" spc="-15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135794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r>
                        <a:rPr lang="en-US" sz="1600" b="0" spc="-1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0" spc="10" dirty="0">
                          <a:effectLst/>
                        </a:rPr>
                        <a:t> </a:t>
                      </a:r>
                      <a:r>
                        <a:rPr lang="en-US" sz="1600" b="0" spc="-15" dirty="0">
                          <a:effectLst/>
                        </a:rPr>
                        <a:t>7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8797926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r>
                        <a:rPr lang="en-US" sz="1600" b="0" spc="-10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&lt;</a:t>
                      </a:r>
                      <a:r>
                        <a:rPr lang="en-US" sz="1600" b="0" spc="15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42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333278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r>
                        <a:rPr lang="en-US" sz="1600" b="0" spc="-10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&gt;</a:t>
                      </a:r>
                      <a:r>
                        <a:rPr lang="en-US" sz="1600" b="0" spc="10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22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430739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540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r>
                        <a:rPr lang="en-US" sz="1600" b="0" spc="-1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&gt;</a:t>
                      </a:r>
                      <a:r>
                        <a:rPr lang="en-US" sz="1600" b="0" spc="1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8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063973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AC90D9C-2410-44FB-8856-D4065A81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570423"/>
            <a:ext cx="71247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Langkah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Posisi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          1         2         3         4         5         6         7         8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   :            2        34       32       25       75       42       22        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40174-F8CB-4EDC-B6C4-9A8C6ABE6D20}"/>
              </a:ext>
            </a:extLst>
          </p:cNvPr>
          <p:cNvSpPr/>
          <p:nvPr/>
        </p:nvSpPr>
        <p:spPr>
          <a:xfrm>
            <a:off x="1143000" y="4724400"/>
            <a:ext cx="8458200" cy="840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7535">
              <a:spcBef>
                <a:spcPts val="160"/>
              </a:spcBef>
              <a:spcAft>
                <a:spcPts val="0"/>
              </a:spcAft>
            </a:pPr>
            <a:r>
              <a:rPr lang="en-ID" sz="1400" dirty="0"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D" sz="1600" spc="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D" sz="1600" spc="-2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D" sz="1600" spc="-1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D" sz="1600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-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D" sz="1600" spc="-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D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ID" sz="1600" spc="-2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D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800"/>
              </a:lnSpc>
              <a:spcBef>
                <a:spcPts val="5"/>
              </a:spcBef>
              <a:spcAft>
                <a:spcPts val="0"/>
              </a:spcAft>
            </a:pPr>
            <a:r>
              <a:rPr lang="en-ID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ts val="1000"/>
              </a:lnSpc>
              <a:spcAft>
                <a:spcPts val="0"/>
              </a:spcAft>
            </a:pPr>
            <a:endParaRPr lang="en-ID" sz="1600" b="1" spc="-3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endParaRPr lang="en-ID" sz="1600" b="1" spc="-3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sz="1600" b="1" spc="-3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600" b="1" spc="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spc="-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5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b="1" spc="-2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spc="-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spc="1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29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       </a:t>
            </a:r>
            <a:r>
              <a:rPr lang="en-US" sz="1600" b="1" spc="3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       </a:t>
            </a:r>
            <a:r>
              <a:rPr lang="en-US" sz="1600" b="1" spc="4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sz="1600" b="1" spc="4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sz="1600" b="1" spc="3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sz="1600" b="1" spc="15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1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ID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D0EBE-E563-47A5-A1EE-2DD82D13E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11087"/>
              </p:ext>
            </p:extLst>
          </p:nvPr>
        </p:nvGraphicFramePr>
        <p:xfrm>
          <a:off x="2590800" y="2743200"/>
          <a:ext cx="2667000" cy="1625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683219">
                  <a:extLst>
                    <a:ext uri="{9D8B030D-6E8A-4147-A177-3AD203B41FA5}">
                      <a16:colId xmlns:a16="http://schemas.microsoft.com/office/drawing/2014/main" val="2722562206"/>
                    </a:ext>
                  </a:extLst>
                </a:gridCol>
                <a:gridCol w="983781">
                  <a:extLst>
                    <a:ext uri="{9D8B030D-6E8A-4147-A177-3AD203B41FA5}">
                      <a16:colId xmlns:a16="http://schemas.microsoft.com/office/drawing/2014/main" val="1508825246"/>
                    </a:ext>
                  </a:extLst>
                </a:gridCol>
              </a:tblGrid>
              <a:tr h="570865">
                <a:tc>
                  <a:txBody>
                    <a:bodyPr/>
                    <a:lstStyle/>
                    <a:p>
                      <a:pPr marL="2540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spc="10" dirty="0" err="1">
                          <a:effectLst/>
                        </a:rPr>
                        <a:t>e</a:t>
                      </a:r>
                      <a:r>
                        <a:rPr lang="en-US" sz="1600" b="1" spc="-20" dirty="0" err="1">
                          <a:effectLst/>
                        </a:rPr>
                        <a:t>m</a:t>
                      </a:r>
                      <a:r>
                        <a:rPr lang="en-US" sz="1600" b="1" dirty="0" err="1">
                          <a:effectLst/>
                        </a:rPr>
                        <a:t>b</a:t>
                      </a:r>
                      <a:r>
                        <a:rPr lang="en-US" sz="1600" b="1" spc="5" dirty="0" err="1">
                          <a:effectLst/>
                        </a:rPr>
                        <a:t>a</a:t>
                      </a:r>
                      <a:r>
                        <a:rPr lang="en-US" sz="1600" b="1" dirty="0" err="1">
                          <a:effectLst/>
                        </a:rPr>
                        <a:t>n</a:t>
                      </a:r>
                      <a:r>
                        <a:rPr lang="en-US" sz="1600" b="1" spc="-5" dirty="0" err="1">
                          <a:effectLst/>
                        </a:rPr>
                        <a:t>d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dirty="0" err="1">
                          <a:effectLst/>
                        </a:rPr>
                        <a:t>ng</a:t>
                      </a:r>
                      <a:endParaRPr lang="en-ID" sz="1200" b="1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D" sz="1200" b="0" dirty="0">
                        <a:effectLst/>
                      </a:endParaRPr>
                    </a:p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en-US" sz="1600" b="0" spc="1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2</a:t>
                      </a:r>
                      <a:r>
                        <a:rPr lang="en-US" sz="1600" b="0" spc="-5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&gt;</a:t>
                      </a:r>
                      <a:r>
                        <a:rPr lang="en-US" sz="1600" b="0" spc="10" dirty="0">
                          <a:effectLst/>
                        </a:rPr>
                        <a:t> </a:t>
                      </a:r>
                      <a:r>
                        <a:rPr lang="en-US" sz="1600" b="0" spc="-15" dirty="0">
                          <a:effectLst/>
                        </a:rPr>
                        <a:t>2</a:t>
                      </a:r>
                      <a:r>
                        <a:rPr lang="en-US" sz="1600" b="0" dirty="0">
                          <a:effectLst/>
                        </a:rPr>
                        <a:t>5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5" dirty="0" err="1">
                          <a:effectLst/>
                        </a:rPr>
                        <a:t>P</a:t>
                      </a:r>
                      <a:r>
                        <a:rPr lang="en-US" sz="1600" b="1" dirty="0" err="1">
                          <a:effectLst/>
                        </a:rPr>
                        <a:t>o</a:t>
                      </a:r>
                      <a:r>
                        <a:rPr lang="en-US" sz="1600" b="1" spc="-15" dirty="0" err="1">
                          <a:effectLst/>
                        </a:rPr>
                        <a:t>s</a:t>
                      </a:r>
                      <a:r>
                        <a:rPr lang="en-US" sz="1600" b="1" spc="-20" dirty="0" err="1">
                          <a:effectLst/>
                        </a:rPr>
                        <a:t>i</a:t>
                      </a:r>
                      <a:r>
                        <a:rPr lang="en-US" sz="1600" b="1" spc="10" dirty="0" err="1">
                          <a:effectLst/>
                        </a:rPr>
                        <a:t>s</a:t>
                      </a:r>
                      <a:r>
                        <a:rPr lang="en-US" sz="1600" b="1" dirty="0" err="1">
                          <a:effectLst/>
                        </a:rPr>
                        <a:t>i</a:t>
                      </a:r>
                      <a:endParaRPr lang="en-ID" sz="1200" b="1" dirty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D" sz="1200" b="0" dirty="0">
                        <a:effectLst/>
                      </a:endParaRPr>
                    </a:p>
                    <a:p>
                      <a:pPr marL="166370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4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400348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r>
                        <a:rPr lang="en-US" sz="1600" b="0" spc="-5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&lt;</a:t>
                      </a:r>
                      <a:r>
                        <a:rPr lang="en-US" sz="1600" b="0" spc="10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7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0530431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r>
                        <a:rPr lang="en-US" sz="1600" b="0" spc="-10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&lt;</a:t>
                      </a:r>
                      <a:r>
                        <a:rPr lang="en-US" sz="1600" b="0" spc="15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42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654580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5</a:t>
                      </a:r>
                      <a:r>
                        <a:rPr lang="en-US" sz="1600" b="0" spc="-10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&gt;</a:t>
                      </a:r>
                      <a:r>
                        <a:rPr lang="en-US" sz="1600" b="0" spc="15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2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7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6688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540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0">
                          <a:effectLst/>
                        </a:rPr>
                        <a:t>2</a:t>
                      </a:r>
                      <a:r>
                        <a:rPr lang="en-US" sz="1600" b="0">
                          <a:effectLst/>
                        </a:rPr>
                        <a:t>2</a:t>
                      </a:r>
                      <a:r>
                        <a:rPr lang="en-US" sz="1600" b="0" spc="-5">
                          <a:effectLst/>
                        </a:rPr>
                        <a:t> </a:t>
                      </a:r>
                      <a:r>
                        <a:rPr lang="en-US" sz="1600" b="0">
                          <a:effectLst/>
                        </a:rPr>
                        <a:t>&lt;</a:t>
                      </a:r>
                      <a:r>
                        <a:rPr lang="en-US" sz="1600" b="0" spc="10">
                          <a:effectLst/>
                        </a:rPr>
                        <a:t> </a:t>
                      </a:r>
                      <a:r>
                        <a:rPr lang="en-US" sz="1600" b="0" spc="-15">
                          <a:effectLst/>
                        </a:rPr>
                        <a:t>34</a:t>
                      </a:r>
                      <a:endParaRPr lang="en-ID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7</a:t>
                      </a:r>
                      <a:endParaRPr lang="en-ID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46171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DB5DB05-B32A-45AD-8CFE-1405A149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70425"/>
            <a:ext cx="75438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Langkah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Posisi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           1         2         3         4         5         6         7         8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   :            2         5        32       25       75       42       22       34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39CDC-9B8F-4CF4-A88F-F187FE20F68C}"/>
              </a:ext>
            </a:extLst>
          </p:cNvPr>
          <p:cNvSpPr/>
          <p:nvPr/>
        </p:nvSpPr>
        <p:spPr>
          <a:xfrm>
            <a:off x="990600" y="44958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                        Tukar data pada posisi 3 dengan data pada posisi 7</a:t>
            </a:r>
            <a:endParaRPr lang="sv-SE" altLang="en-US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Hasil Sementara  :        2         5        22       25       75       42       32       34</a:t>
            </a:r>
            <a:endParaRPr lang="sv-SE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82585"/>
      </p:ext>
    </p:extLst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2832</TotalTime>
  <Words>723</Words>
  <Application>Microsoft Office PowerPoint</Application>
  <PresentationFormat>A4 Paper (210x297 mm)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Cooper Black</vt:lpstr>
      <vt:lpstr>Times New Roman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Siti Sauda</cp:lastModifiedBy>
  <cp:revision>21</cp:revision>
  <dcterms:modified xsi:type="dcterms:W3CDTF">2020-05-04T05:16:47Z</dcterms:modified>
</cp:coreProperties>
</file>