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902-D84B-4C24-B0D3-AC000F78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957" y="0"/>
            <a:ext cx="8915399" cy="2262781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Deep Learning -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225F-5A4A-4FAB-BDA4-F3BE92A9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578" y="3703181"/>
            <a:ext cx="8915399" cy="112628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dobe Caslon Pro Bold" panose="0205070206050A020403" pitchFamily="18" charset="0"/>
              </a:rPr>
              <a:t>             By</a:t>
            </a:r>
          </a:p>
          <a:p>
            <a:r>
              <a:rPr lang="en-IN" sz="3200" dirty="0">
                <a:latin typeface="Adobe Caslon Pro Bold" panose="0205070206050A020403" pitchFamily="18" charset="0"/>
              </a:rPr>
              <a:t>Bagavathy Priya N</a:t>
            </a:r>
          </a:p>
        </p:txBody>
      </p:sp>
    </p:spTree>
    <p:extLst>
      <p:ext uri="{BB962C8B-B14F-4D97-AF65-F5344CB8AC3E}">
        <p14:creationId xmlns:p14="http://schemas.microsoft.com/office/powerpoint/2010/main" val="258612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94BA-E879-40E6-8328-B66F27C0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74" y="776510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9C404-0D3C-4CD3-9175-DB98D74B4E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"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6352" y="1924235"/>
            <a:ext cx="5562604" cy="44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7FFE-BB4A-4A44-B620-547A5487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88" y="712887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BAD3F-032A-427F-B5AD-4D64AD4B43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2304" y="1721166"/>
            <a:ext cx="6995766" cy="43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DCDC-A59B-474E-A7AC-68B0F968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33" y="748397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Back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3F7D3-8DFF-45FF-9ACB-EFB022C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7101" y="2029287"/>
            <a:ext cx="6103028" cy="39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7C50-7C56-4756-82D4-04D2E014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65" y="695131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Overfitting &amp; Underfitting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4B31E-66BD-40ED-9AB8-375644EC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756" y="2197963"/>
            <a:ext cx="1071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B37C09-EDBE-4937-86CA-15E61240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How to overcome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1500-AD5A-414F-9B56-D8F82478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191" y="3187123"/>
            <a:ext cx="4313864" cy="3777622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Early stopping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Regularization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Dropout</a:t>
            </a:r>
          </a:p>
          <a:p>
            <a:r>
              <a:rPr lang="en-IN" dirty="0" err="1">
                <a:latin typeface="Adobe Caslon Pro Bold" panose="0205070206050A020403" pitchFamily="18" charset="0"/>
              </a:rPr>
              <a:t>Ensembling</a:t>
            </a:r>
            <a:endParaRPr lang="en-IN" dirty="0">
              <a:latin typeface="Adobe Caslon Pro Bold" panose="0205070206050A020403" pitchFamily="18" charset="0"/>
            </a:endParaRPr>
          </a:p>
          <a:p>
            <a:r>
              <a:rPr lang="en-IN" dirty="0">
                <a:latin typeface="Adobe Caslon Pro Bold" panose="0205070206050A020403" pitchFamily="18" charset="0"/>
              </a:rPr>
              <a:t>Making less complex of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89739-C2F3-4C28-B7F2-FCEF8793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856" y="3191542"/>
            <a:ext cx="4313864" cy="3777622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More data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Adding more layers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Reducing regularization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Increase the complexity of model</a:t>
            </a:r>
          </a:p>
          <a:p>
            <a:r>
              <a:rPr lang="en-IN" dirty="0">
                <a:latin typeface="Adobe Caslon Pro Bold" panose="0205070206050A020403" pitchFamily="18" charset="0"/>
              </a:rPr>
              <a:t>Adding features to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07B5A-5BBD-4F5F-9A68-366B076AA07D}"/>
              </a:ext>
            </a:extLst>
          </p:cNvPr>
          <p:cNvSpPr txBox="1"/>
          <p:nvPr/>
        </p:nvSpPr>
        <p:spPr>
          <a:xfrm>
            <a:off x="2518191" y="2323570"/>
            <a:ext cx="217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dobe Caslon Pro Bold" panose="0205070206050A020403" pitchFamily="18" charset="0"/>
              </a:rPr>
              <a:t>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7DABC-0E9B-44CD-AB9A-503A8998F30E}"/>
              </a:ext>
            </a:extLst>
          </p:cNvPr>
          <p:cNvSpPr txBox="1"/>
          <p:nvPr/>
        </p:nvSpPr>
        <p:spPr>
          <a:xfrm>
            <a:off x="7445856" y="2324760"/>
            <a:ext cx="237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dobe Caslon Pro Bold" panose="0205070206050A020403" pitchFamily="18" charset="0"/>
              </a:rPr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286207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D2EA84-DED8-4F45-8A50-DAF0DC8064DF}"/>
              </a:ext>
            </a:extLst>
          </p:cNvPr>
          <p:cNvSpPr/>
          <p:nvPr/>
        </p:nvSpPr>
        <p:spPr>
          <a:xfrm>
            <a:off x="1987482" y="1973036"/>
            <a:ext cx="79862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Caslon Pro Bold" panose="0205070206050A020403" pitchFamily="18" charset="0"/>
              </a:rPr>
              <a:t>Thank you !!!!!!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D9A7F-6D33-4D33-8685-DC1BBD458577}"/>
              </a:ext>
            </a:extLst>
          </p:cNvPr>
          <p:cNvSpPr/>
          <p:nvPr/>
        </p:nvSpPr>
        <p:spPr>
          <a:xfrm>
            <a:off x="6978051" y="3988267"/>
            <a:ext cx="36034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Caslon Pro Bold" panose="0205070206050A020403" pitchFamily="18" charset="0"/>
              </a:rPr>
              <a:t>Any queries ?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83E-7C97-44D5-B782-A0DE492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269" y="733838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dobe Caslon Pro Bold" panose="0205070206050A020403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5B5A-5D3C-4507-ACAE-BD63B60F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441" y="2142478"/>
            <a:ext cx="8915400" cy="3777622"/>
          </a:xfrm>
        </p:spPr>
        <p:txBody>
          <a:bodyPr/>
          <a:lstStyle/>
          <a:p>
            <a:r>
              <a:rPr lang="en-IN" sz="4000" dirty="0">
                <a:latin typeface="Adobe Caslon Pro Bold" panose="0205070206050A020403" pitchFamily="18" charset="0"/>
              </a:rPr>
              <a:t>Introduction</a:t>
            </a:r>
          </a:p>
          <a:p>
            <a:r>
              <a:rPr lang="en-IN" sz="4000" dirty="0">
                <a:latin typeface="Adobe Caslon Pro Bold" panose="0205070206050A020403" pitchFamily="18" charset="0"/>
              </a:rPr>
              <a:t>Why DL over ML ?</a:t>
            </a:r>
          </a:p>
          <a:p>
            <a:r>
              <a:rPr lang="en-IN" sz="4000" dirty="0">
                <a:latin typeface="Adobe Caslon Pro Bold" panose="0205070206050A020403" pitchFamily="18" charset="0"/>
              </a:rPr>
              <a:t>Architecture</a:t>
            </a:r>
          </a:p>
          <a:p>
            <a:r>
              <a:rPr lang="en-IN" sz="4000" dirty="0">
                <a:latin typeface="Adobe Caslon Pro Bold" panose="0205070206050A020403" pitchFamily="18" charset="0"/>
              </a:rPr>
              <a:t>Mathematical understanding</a:t>
            </a:r>
          </a:p>
          <a:p>
            <a:r>
              <a:rPr lang="en-IN" sz="4000" dirty="0">
                <a:latin typeface="Adobe Caslon Pro Bold" panose="0205070206050A020403" pitchFamily="18" charset="0"/>
              </a:rPr>
              <a:t>Hyper parameter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0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1238-644D-4B3E-8B71-62456AC7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429" y="779558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027A2-5226-4FF0-B26F-0E6122778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702" y="2473579"/>
            <a:ext cx="4396806" cy="43844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330BE-CEC1-4B11-9769-BEF025F46EA2}"/>
              </a:ext>
            </a:extLst>
          </p:cNvPr>
          <p:cNvSpPr txBox="1"/>
          <p:nvPr/>
        </p:nvSpPr>
        <p:spPr>
          <a:xfrm>
            <a:off x="2828481" y="1829615"/>
            <a:ext cx="715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dobe Caslon Pro Bold" panose="0205070206050A020403" pitchFamily="18" charset="0"/>
              </a:rPr>
              <a:t>Biological neural network =&gt;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833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547A-120C-46CE-8BC5-6E443BF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48397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Why Deep learning over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C01B-2AE1-4D00-B245-F3458BEF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606" y="2470951"/>
            <a:ext cx="8915400" cy="377762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Caslon Pro Bold" panose="0205070206050A020403" pitchFamily="18" charset="0"/>
              </a:rPr>
              <a:t>No need of feature engineering</a:t>
            </a:r>
          </a:p>
          <a:p>
            <a:r>
              <a:rPr lang="en-IN" sz="3600" dirty="0">
                <a:latin typeface="Adobe Caslon Pro Bold" panose="0205070206050A020403" pitchFamily="18" charset="0"/>
              </a:rPr>
              <a:t>Best results with unstructured data</a:t>
            </a:r>
          </a:p>
          <a:p>
            <a:r>
              <a:rPr lang="en-IN" sz="3600" dirty="0">
                <a:latin typeface="Adobe Caslon Pro Bold" panose="0205070206050A020403" pitchFamily="18" charset="0"/>
              </a:rPr>
              <a:t>No need of labelling of data</a:t>
            </a:r>
          </a:p>
          <a:p>
            <a:r>
              <a:rPr lang="en-IN" sz="3600" dirty="0">
                <a:latin typeface="Adobe Caslon Pro Bold" panose="0205070206050A020403" pitchFamily="18" charset="0"/>
              </a:rPr>
              <a:t>High quality results</a:t>
            </a:r>
          </a:p>
        </p:txBody>
      </p:sp>
    </p:spTree>
    <p:extLst>
      <p:ext uri="{BB962C8B-B14F-4D97-AF65-F5344CB8AC3E}">
        <p14:creationId xmlns:p14="http://schemas.microsoft.com/office/powerpoint/2010/main" val="141540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BC1-8AF8-4E75-899F-3E4B32B1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67" y="757275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Simple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66142-9594-4870-80D2-8D8EEEBB2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7396" y="2197577"/>
            <a:ext cx="8645722" cy="3584098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904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439-0098-4607-B83C-A6D72F7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730642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Understanding the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2D01-8027-4931-BBA8-76CC1064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107" y="3429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sz="5400" b="0" i="0" dirty="0">
                <a:solidFill>
                  <a:srgbClr val="333333"/>
                </a:solidFill>
                <a:effectLst/>
                <a:latin typeface="Adobe Caslon Pro Bold" panose="0205070206050A020403" pitchFamily="18" charset="0"/>
              </a:rPr>
              <a:t>3x – y + z =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71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5894-DC13-44E5-A665-9387F2EE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078" y="730642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Things we did….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BFCE-BC46-4171-BB48-872ED3AD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219" y="25628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dobe Caslon Pro Bold" panose="0205070206050A020403" pitchFamily="18" charset="0"/>
              </a:rPr>
              <a:t>Taking random no’s –  weights are initialised randomly</a:t>
            </a:r>
          </a:p>
          <a:p>
            <a:r>
              <a:rPr lang="en-IN" sz="2400" dirty="0">
                <a:latin typeface="Adobe Caslon Pro Bold" panose="0205070206050A020403" pitchFamily="18" charset="0"/>
              </a:rPr>
              <a:t>Checking LHS ~ RHS - comparing predicted value with actual value (Cost function)</a:t>
            </a:r>
          </a:p>
          <a:p>
            <a:r>
              <a:rPr lang="en-IN" sz="2400" dirty="0">
                <a:latin typeface="Adobe Caslon Pro Bold" panose="0205070206050A020403" pitchFamily="18" charset="0"/>
              </a:rPr>
              <a:t>If they are not equal, choosing another no’s  -  Updating the weights  (Optimization)</a:t>
            </a:r>
          </a:p>
          <a:p>
            <a:r>
              <a:rPr lang="en-IN" sz="2400" dirty="0">
                <a:latin typeface="Adobe Caslon Pro Bold" panose="0205070206050A020403" pitchFamily="18" charset="0"/>
              </a:rPr>
              <a:t>Repeat the process until the correct value arrives</a:t>
            </a:r>
          </a:p>
        </p:txBody>
      </p:sp>
    </p:spTree>
    <p:extLst>
      <p:ext uri="{BB962C8B-B14F-4D97-AF65-F5344CB8AC3E}">
        <p14:creationId xmlns:p14="http://schemas.microsoft.com/office/powerpoint/2010/main" val="188436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57DE-232F-41D2-8005-D157D25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Mathematical equation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B9E1242-1009-41BC-BE22-507850CD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73" y="4594162"/>
            <a:ext cx="6577754" cy="86010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9A382-D859-4E70-AD3B-A7D52646E6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468277"/>
            <a:ext cx="5257800" cy="3267075"/>
          </a:xfrm>
          <a:prstGeom prst="rect">
            <a:avLst/>
          </a:prstGeom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12DB2726-1D77-4040-9914-ACD7CB92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6" y="5652549"/>
            <a:ext cx="9029700" cy="7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36949-5743-4A8D-B903-0236223C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90" y="748398"/>
            <a:ext cx="8911687" cy="1280890"/>
          </a:xfrm>
        </p:spPr>
        <p:txBody>
          <a:bodyPr/>
          <a:lstStyle/>
          <a:p>
            <a:r>
              <a:rPr lang="en-IN" dirty="0">
                <a:latin typeface="Adobe Caslon Pro Bold" panose="0205070206050A020403" pitchFamily="18" charset="0"/>
              </a:rPr>
              <a:t>Activation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72A06-DDF9-4DA0-9C5B-A9BF0A71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dobe Caslon Pro Bold" panose="0205070206050A020403" pitchFamily="18" charset="0"/>
              </a:rPr>
              <a:t>The purpose of the activation function is to </a:t>
            </a:r>
            <a:r>
              <a:rPr lang="en-US" sz="2000" b="1" i="0" dirty="0">
                <a:effectLst/>
                <a:latin typeface="Adobe Caslon Pro Bold" panose="0205070206050A020403" pitchFamily="18" charset="0"/>
              </a:rPr>
              <a:t>introduce non-linearity</a:t>
            </a:r>
            <a:r>
              <a:rPr lang="en-US" sz="2000" b="0" i="0" dirty="0">
                <a:effectLst/>
                <a:latin typeface="Adobe Caslon Pro Bold" panose="0205070206050A020403" pitchFamily="18" charset="0"/>
              </a:rPr>
              <a:t> into the output of a neuron.</a:t>
            </a:r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Non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-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linearity in neural networks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 simply mean that the output at any unit cannot be reproduced from a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linear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dobe Caslon Pro Bold" panose="0205070206050A020403" pitchFamily="18" charset="0"/>
              </a:rPr>
              <a:t> function of the input.</a:t>
            </a:r>
            <a:endParaRPr lang="en-US" sz="2000" dirty="0">
              <a:solidFill>
                <a:srgbClr val="202124"/>
              </a:solidFill>
              <a:latin typeface="Adobe Caslon Pro Bold" panose="0205070206050A020403" pitchFamily="18" charset="0"/>
            </a:endParaRPr>
          </a:p>
          <a:p>
            <a:r>
              <a:rPr lang="en-US" sz="2000" b="0" i="0" dirty="0">
                <a:effectLst/>
                <a:latin typeface="Adobe Caslon Pro Bold" panose="0205070206050A020403" pitchFamily="18" charset="0"/>
              </a:rPr>
              <a:t>A neural network without an activation function is essentially just a linear regression model.</a:t>
            </a:r>
            <a:endParaRPr lang="en-US" sz="2000" b="0" i="0" dirty="0">
              <a:solidFill>
                <a:srgbClr val="202124"/>
              </a:solidFill>
              <a:effectLst/>
              <a:latin typeface="Adobe Caslon Pro Bold" panose="0205070206050A020403" pitchFamily="18" charset="0"/>
            </a:endParaRPr>
          </a:p>
          <a:p>
            <a:r>
              <a:rPr lang="en-US" sz="2000" b="0" i="0" dirty="0">
                <a:effectLst/>
                <a:latin typeface="Adobe Caslon Pro Bold" panose="0205070206050A020403" pitchFamily="18" charset="0"/>
              </a:rPr>
              <a:t>The activation function does the non-linear transformation to the input making it capable to learn and perform more complex tasks.</a:t>
            </a:r>
          </a:p>
          <a:p>
            <a:pPr marL="0" indent="0">
              <a:buNone/>
            </a:pPr>
            <a:r>
              <a:rPr lang="en-US" sz="2000" dirty="0">
                <a:latin typeface="Adobe Caslon Pro Bold" panose="0205070206050A020403" pitchFamily="18" charset="0"/>
              </a:rPr>
              <a:t>                    Examples: </a:t>
            </a:r>
            <a:r>
              <a:rPr lang="en-US" sz="2000" dirty="0" err="1">
                <a:latin typeface="Adobe Caslon Pro Bold" panose="0205070206050A020403" pitchFamily="18" charset="0"/>
              </a:rPr>
              <a:t>ReLU</a:t>
            </a:r>
            <a:r>
              <a:rPr lang="en-US" sz="2000" dirty="0">
                <a:latin typeface="Adobe Caslon Pro Bold" panose="0205070206050A020403" pitchFamily="18" charset="0"/>
              </a:rPr>
              <a:t>, Sigmoid, Tanh, </a:t>
            </a:r>
            <a:r>
              <a:rPr lang="en-US" sz="2000" dirty="0" err="1">
                <a:latin typeface="Adobe Caslon Pro Bold" panose="0205070206050A020403" pitchFamily="18" charset="0"/>
              </a:rPr>
              <a:t>Softmax</a:t>
            </a:r>
            <a:endParaRPr lang="en-IN" sz="20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122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256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Caslon Pro Bold</vt:lpstr>
      <vt:lpstr>Arial</vt:lpstr>
      <vt:lpstr>Century Gothic</vt:lpstr>
      <vt:lpstr>Wingdings 3</vt:lpstr>
      <vt:lpstr>Wisp</vt:lpstr>
      <vt:lpstr>Deep Learning - Basics</vt:lpstr>
      <vt:lpstr>Agenda</vt:lpstr>
      <vt:lpstr>Introduction</vt:lpstr>
      <vt:lpstr>Why Deep learning over Machine learning ?</vt:lpstr>
      <vt:lpstr>Simple architecture</vt:lpstr>
      <vt:lpstr>Understanding the working</vt:lpstr>
      <vt:lpstr>Things we did….</vt:lpstr>
      <vt:lpstr>Mathematical equation</vt:lpstr>
      <vt:lpstr>Activation function</vt:lpstr>
      <vt:lpstr>Loss function</vt:lpstr>
      <vt:lpstr>Optimization</vt:lpstr>
      <vt:lpstr>Back propagation</vt:lpstr>
      <vt:lpstr>Overfitting &amp; Underfitting</vt:lpstr>
      <vt:lpstr>How to overcome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- Basics</dc:title>
  <dc:creator>Bagavathy Priya</dc:creator>
  <cp:lastModifiedBy>Bagavathy Priya</cp:lastModifiedBy>
  <cp:revision>12</cp:revision>
  <dcterms:created xsi:type="dcterms:W3CDTF">2020-11-21T14:32:15Z</dcterms:created>
  <dcterms:modified xsi:type="dcterms:W3CDTF">2020-11-21T16:57:35Z</dcterms:modified>
</cp:coreProperties>
</file>