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3E10-186E-45C3-A30F-FA683DFE2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1D1B-BB44-4E5D-9F58-62FE1B26A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818F9-7370-4C5B-82DB-E88709E4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CE97-35C8-401E-9932-20F1E7CCD456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F182F-7EDF-4287-8892-E654AB37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DC2A9-89CB-4EAD-8E60-394B44F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8E28-5A1F-40F5-A106-38367A87B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41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4726-D249-4555-8C23-E87AE84C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95F32-CD0A-4416-A2CE-8B562A759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C280-4073-41D8-8A1B-07C2583F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CE97-35C8-401E-9932-20F1E7CCD456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7E73-63A8-4CDE-8776-3FE10E9F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DD80-96AB-40E1-B2B9-94129BDA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8E28-5A1F-40F5-A106-38367A87B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96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E9F91-0BCD-43C2-B250-C052BEEBC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D7CFC-DA07-42CA-BA3E-AAE13BA20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499D7-3EBD-42D3-B28B-A963C4BE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CE97-35C8-401E-9932-20F1E7CCD456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6722D-4644-443F-B4EC-58C3141C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A45A-F2EB-447D-8BE5-1383BF43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8E28-5A1F-40F5-A106-38367A87B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68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A790-81CC-4DBA-BC27-DAEC13C0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1CF0-6BFE-4CA8-AE02-ADFADCCE7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41FC2-DD8B-4764-A60D-3EDCA81D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CE97-35C8-401E-9932-20F1E7CCD456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B649E-D725-4403-B321-C155429F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A7EA-D561-444B-8D94-B58DD817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8E28-5A1F-40F5-A106-38367A87B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9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F53D-D89D-492B-B557-DC778A3E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5387F-8F2B-4C3F-AE13-539D73C42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1CBB-64CE-472A-B0D4-D9E1C257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CE97-35C8-401E-9932-20F1E7CCD456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69901-9F01-467D-B52B-339FD6FD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069C8-4BFF-454D-B3AD-FEC685FF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8E28-5A1F-40F5-A106-38367A87B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66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6BCB-C005-48DD-924F-E5094647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C1FC-77CD-4BB5-BD49-DB295FEB0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ECE62-0558-4D70-8473-E43FDE8D5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91BBE-6049-4450-AD4D-A3DB247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CE97-35C8-401E-9932-20F1E7CCD456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F1053-DA3E-455B-9504-A4405911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9BA54-234C-46E2-B04C-C227EA28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8E28-5A1F-40F5-A106-38367A87B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46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E75C-2401-4A44-BD72-16CAD5B3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769F0-EA54-4F8F-96C5-B9F86C77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F4CF5-1E15-4F3F-BEFC-3ECBF35B6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59E7A-123F-4BEF-BC80-8124FBEC2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F074F-FEEC-4784-8D27-9F852F11B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47D24-80DE-4EC7-9A0E-117DEA23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CE97-35C8-401E-9932-20F1E7CCD456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F9508-5D29-43D5-B427-13E85B45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F1713-FAD7-4AB0-84AC-8CD3F13D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8E28-5A1F-40F5-A106-38367A87B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70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9DCE-CFEC-41B6-BE34-B809308E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5FC6E-BD94-45A6-977D-C6BC5E8D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CE97-35C8-401E-9932-20F1E7CCD456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49B03-8F2C-4469-8336-09D2353D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D2AEB-8513-4883-BD6B-BD7BE272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8E28-5A1F-40F5-A106-38367A87B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5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3FBB7-E8C0-45EB-9D33-8E962773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CE97-35C8-401E-9932-20F1E7CCD456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B82AF-337B-41AB-B813-E69EFEC4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784E8-C144-49CF-91F8-57E1769E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8E28-5A1F-40F5-A106-38367A87B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10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AC4D-0503-4804-9F52-EBB66751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E8E3E-5D42-467F-947A-9D2F50E32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8EB35-69AB-46C9-8D45-0A056C8D9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781C4-85BC-47DA-9ACE-0307569F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CE97-35C8-401E-9932-20F1E7CCD456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DC891-321F-4E3F-B695-0E6D3D2E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19994-9D7B-4BE0-8DAF-B3C6818E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8E28-5A1F-40F5-A106-38367A87B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80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0CDC-1BBF-4C4C-953D-07850919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DE3A3-5228-4035-82DC-495054B74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461CB-3FF0-4324-8765-85436D3A5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FAFB-7414-46FA-891A-2FA7D138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CE97-35C8-401E-9932-20F1E7CCD456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2607B-2DCC-43E6-BE08-4F9A101E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D2F4C-AA61-4916-B9BB-918B0E22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8E28-5A1F-40F5-A106-38367A87B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36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73C92-1C2C-42D0-B6B6-06D7F4DE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EDF0B-278A-446D-A0D0-FC6617E52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A2786-01C7-42BE-9678-0A0CF5D9F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0CE97-35C8-401E-9932-20F1E7CCD456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60E30-91BE-4BCB-AE5B-5C7D64466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07D56-F8BA-46CD-B057-BF08EB114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8E28-5A1F-40F5-A106-38367A87B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87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B962-A38D-4CBF-8DB2-139B62F5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883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IN" sz="8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AI themes</a:t>
            </a:r>
          </a:p>
        </p:txBody>
      </p:sp>
    </p:spTree>
    <p:extLst>
      <p:ext uri="{BB962C8B-B14F-4D97-AF65-F5344CB8AC3E}">
        <p14:creationId xmlns:p14="http://schemas.microsoft.com/office/powerpoint/2010/main" val="389510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0A1B-5913-47B8-AD64-85D01042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AI to Advance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1EFB-0299-4972-9D9D-A09F62C80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384918"/>
            <a:ext cx="10515600" cy="4351338"/>
          </a:xfrm>
        </p:spPr>
        <p:txBody>
          <a:bodyPr/>
          <a:lstStyle/>
          <a:p>
            <a:r>
              <a:rPr lang="en-IN" dirty="0"/>
              <a:t>Machines can able to see more in microscopic images than humans do.</a:t>
            </a:r>
          </a:p>
          <a:p>
            <a:r>
              <a:rPr lang="en-IN" dirty="0"/>
              <a:t>Simulating the medicines rather than on humans reduces the risk of human life.</a:t>
            </a:r>
          </a:p>
          <a:p>
            <a:r>
              <a:rPr lang="en-IN" dirty="0"/>
              <a:t>Can be used to monitor health continuously to prevent the human </a:t>
            </a:r>
            <a:r>
              <a:rPr lang="en-IN" dirty="0" err="1"/>
              <a:t>labor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880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36B4-C50F-4631-B8EB-1434E2E9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AI-Driven Innovation in Agriculture and the Food System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F670-219D-45B1-9CD7-AD0FB6C5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637" y="2506662"/>
            <a:ext cx="10515600" cy="4351338"/>
          </a:xfrm>
        </p:spPr>
        <p:txBody>
          <a:bodyPr/>
          <a:lstStyle/>
          <a:p>
            <a:r>
              <a:rPr lang="en-IN" dirty="0"/>
              <a:t>AI techniques have to be developed to focus on risk mitigation and resilience.</a:t>
            </a:r>
          </a:p>
          <a:p>
            <a:r>
              <a:rPr lang="en-IN" dirty="0"/>
              <a:t>It can be applied to various problems like pest and disease prediction, yield calculation in farm and correct seasonal plantation.</a:t>
            </a:r>
          </a:p>
          <a:p>
            <a:r>
              <a:rPr lang="en-IN" dirty="0"/>
              <a:t>AI can be used in food processing domain to analyse the flavour combination and consumer taste.</a:t>
            </a:r>
          </a:p>
        </p:txBody>
      </p:sp>
    </p:spTree>
    <p:extLst>
      <p:ext uri="{BB962C8B-B14F-4D97-AF65-F5344CB8AC3E}">
        <p14:creationId xmlns:p14="http://schemas.microsoft.com/office/powerpoint/2010/main" val="102034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3AB1-6CEA-4CEC-889E-43FADEE6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51" y="98795"/>
            <a:ext cx="10515600" cy="1325563"/>
          </a:xfrm>
        </p:spPr>
        <p:txBody>
          <a:bodyPr/>
          <a:lstStyle/>
          <a:p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Human AI collaboration &amp; interaction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261CF4-6AC7-4E4D-9C43-F5A51EA198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02" y="1424358"/>
            <a:ext cx="10533796" cy="495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72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C6E9-5BA8-44B0-BFEE-B0692A73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1" y="115410"/>
            <a:ext cx="10515600" cy="1325563"/>
          </a:xfrm>
        </p:spPr>
        <p:txBody>
          <a:bodyPr/>
          <a:lstStyle/>
          <a:p>
            <a:r>
              <a:rPr lang="en-IN" dirty="0">
                <a:latin typeface="Adobe Garamond Pro Bold" panose="02020702060506020403" pitchFamily="18" charset="0"/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9C1E-51CD-49C4-917D-3E2B35D35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862" y="222512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 believe people and machines should not be competitors, they should be collaborators,” Rus</a:t>
            </a:r>
          </a:p>
          <a:p>
            <a:endParaRPr lang="en-US" sz="32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i="0" dirty="0">
                <a:solidFill>
                  <a:srgbClr val="0E061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"Most jobs will be partly affected by machine learning, but there will also be things humans need to do," Brynjolfsson</a:t>
            </a: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58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9741-6C0C-4AE2-81F6-CB908C53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6" y="258593"/>
            <a:ext cx="10515600" cy="1325563"/>
          </a:xfrm>
        </p:spPr>
        <p:txBody>
          <a:bodyPr/>
          <a:lstStyle/>
          <a:p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Why Human – AI have to team up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EC33-030D-4B1E-81C1-5BF536973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We can gain significant performance improvement when humans and AI work together</a:t>
            </a:r>
          </a:p>
          <a:p>
            <a:r>
              <a:rPr lang="en-US" b="0" i="0" dirty="0">
                <a:solidFill>
                  <a:srgbClr val="2828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Through collaborative intelligence, humans and AI actively enhance each other’s complementary strengths</a:t>
            </a:r>
          </a:p>
          <a:p>
            <a:r>
              <a:rPr lang="en-US" dirty="0">
                <a:solidFill>
                  <a:srgbClr val="282828"/>
                </a:solidFill>
                <a:latin typeface="Lava Std"/>
              </a:rPr>
              <a:t>W</a:t>
            </a:r>
            <a:r>
              <a:rPr lang="en-US" b="0" i="0" dirty="0">
                <a:solidFill>
                  <a:srgbClr val="282828"/>
                </a:solidFill>
                <a:effectLst/>
                <a:latin typeface="Lava Std"/>
              </a:rPr>
              <a:t>hen the results are counterintuitive or controversial, human needs to assist the machines.</a:t>
            </a:r>
          </a:p>
          <a:p>
            <a:r>
              <a:rPr lang="en-US" b="0" i="0" dirty="0">
                <a:solidFill>
                  <a:srgbClr val="282828"/>
                </a:solidFill>
                <a:effectLst/>
                <a:latin typeface="Lava Std"/>
              </a:rPr>
              <a:t>Artificial intelligence can boost humans analytic and decision-making abilities by providing the right information at the right time</a:t>
            </a:r>
          </a:p>
          <a:p>
            <a:r>
              <a:rPr lang="en-US" b="0" i="0" dirty="0">
                <a:solidFill>
                  <a:srgbClr val="282828"/>
                </a:solidFill>
                <a:effectLst/>
                <a:latin typeface="Lava Std"/>
              </a:rPr>
              <a:t>Human-machine collaboration enables companies to interact with employees and customers in more effective ways.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42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47B8-DA6E-45E7-A6B9-8091BE07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AI Institute for Advances in Optimization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7819-FA74-4089-AA9B-B1F14D3F8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53" y="2056444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intel-clear"/>
              </a:rPr>
              <a:t> </a:t>
            </a:r>
            <a:r>
              <a:rPr lang="en-US" b="0" i="0" dirty="0">
                <a:solidFill>
                  <a:srgbClr val="55555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Advances in optimization should be developed to solve large-scale problems in domains such as resource allocation, planning, system design and optimization, and hardware and software design.</a:t>
            </a:r>
          </a:p>
          <a:p>
            <a:r>
              <a:rPr lang="en-US" dirty="0">
                <a:solidFill>
                  <a:srgbClr val="55555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Advance optimization techniques should be able to solve the bias in real world problems.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Blending the themes, making small changes in the underlying core mathematical program that enable the develop of effective new algorithms.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10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F761-BD7B-459F-A674-455FF60B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AI and Advanced Cyberinfrastructure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90C0-C528-4A38-8174-E396AEBA6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5" y="2020934"/>
            <a:ext cx="10515600" cy="4351338"/>
          </a:xfrm>
        </p:spPr>
        <p:txBody>
          <a:bodyPr/>
          <a:lstStyle/>
          <a:p>
            <a:r>
              <a:rPr lang="en-IN" dirty="0"/>
              <a:t>AI accelerated simulations needs to be developed for accelerating the accuracy for use with ensembles of simulations.</a:t>
            </a:r>
          </a:p>
          <a:p>
            <a:r>
              <a:rPr lang="en-IN" dirty="0"/>
              <a:t>Research is needed to provide more robust tools for data acquisition and preparation.</a:t>
            </a:r>
          </a:p>
          <a:p>
            <a:r>
              <a:rPr lang="en-IN" dirty="0"/>
              <a:t>More advancements need to be developed for the scalability of deep learning training </a:t>
            </a:r>
            <a:r>
              <a:rPr lang="en-IN" dirty="0" err="1"/>
              <a:t>ie</a:t>
            </a:r>
            <a:r>
              <a:rPr lang="en-IN" dirty="0"/>
              <a:t>: GAN’s and deep reinforcement learning.</a:t>
            </a:r>
          </a:p>
          <a:p>
            <a:r>
              <a:rPr lang="en-US" dirty="0"/>
              <a:t>Increasing the system operation by spotting issues that negatively impact system performance, and optimizing queue structure.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74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1E81-DE03-4175-BD11-2AF93F40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Advances in AI and Computer and Network Systems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3E2A-DED4-41F8-9B20-116DEF1F2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961" y="2331653"/>
            <a:ext cx="10515600" cy="4351338"/>
          </a:xfrm>
        </p:spPr>
        <p:txBody>
          <a:bodyPr/>
          <a:lstStyle/>
          <a:p>
            <a:r>
              <a:rPr lang="en-IN" dirty="0"/>
              <a:t>Need more advancements in the computer networking for detecting the events that are not obvious.</a:t>
            </a:r>
          </a:p>
          <a:p>
            <a:r>
              <a:rPr lang="en-US" b="0" i="0" dirty="0">
                <a:solidFill>
                  <a:srgbClr val="595959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For accelerating the prediction of network feature (for instance, OS, device type, access point, or switch) that is most related to a network problem, accelerating problem resolution.</a:t>
            </a:r>
          </a:p>
          <a:p>
            <a:r>
              <a:rPr lang="en-US" dirty="0">
                <a:solidFill>
                  <a:srgbClr val="59595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AI can be used for adjusting the network bandwidth for the application in use, by predicting the user’s internet performance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15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5A69-967E-4BC9-9CBB-A5FA34C9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AI Institute in Dynamic Systems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3F234-9459-43AA-88BC-024541B5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062" y="2141537"/>
            <a:ext cx="10515600" cy="4351338"/>
          </a:xfrm>
        </p:spPr>
        <p:txBody>
          <a:bodyPr/>
          <a:lstStyle/>
          <a:p>
            <a:r>
              <a:rPr lang="en-IN" dirty="0"/>
              <a:t>AI helps to model a physical system for system control and calibration in a efficient way.</a:t>
            </a:r>
          </a:p>
          <a:p>
            <a:r>
              <a:rPr lang="en-IN" dirty="0"/>
              <a:t>AI can be applied to design dynamic systems in living things like plants and animals with the help of neuron signals from the brain</a:t>
            </a:r>
          </a:p>
          <a:p>
            <a:r>
              <a:rPr lang="en-US" b="0" i="0" dirty="0">
                <a:solidFill>
                  <a:srgbClr val="212438"/>
                </a:solidFill>
                <a:effectLst/>
                <a:latin typeface="Quicksand"/>
              </a:rPr>
              <a:t>AI can offer an alternative machine learning-based method for designing spontaneous behaviors by capitalizing on complex temporal patterns, like neural activities of animal brains.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41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903F-1D7B-476A-BF37-2CE00512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AI augmented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0C9D-F02D-4F3F-9BC6-9950A1E3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371" y="2207365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282828"/>
                </a:solidFill>
                <a:effectLst/>
                <a:latin typeface="TundraWeb"/>
              </a:rPr>
              <a:t>AI could augment how teachers figure out the sentiments running deep in the class and spend more time addressing potential problem areas.</a:t>
            </a:r>
          </a:p>
          <a:p>
            <a:r>
              <a:rPr lang="en-US" dirty="0">
                <a:solidFill>
                  <a:srgbClr val="282828"/>
                </a:solidFill>
                <a:latin typeface="TundraWeb"/>
              </a:rPr>
              <a:t>It can able to give more insightful learning to the students in a better way.</a:t>
            </a:r>
          </a:p>
          <a:p>
            <a:r>
              <a:rPr lang="en-US" dirty="0">
                <a:solidFill>
                  <a:srgbClr val="282828"/>
                </a:solidFill>
                <a:latin typeface="TundraWeb"/>
              </a:rPr>
              <a:t>The correlative collaboration between AI and human can improve the quality of education.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9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592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Adobe Garamond Pro Bold</vt:lpstr>
      <vt:lpstr>Arial</vt:lpstr>
      <vt:lpstr>Calibri</vt:lpstr>
      <vt:lpstr>Calibri Light</vt:lpstr>
      <vt:lpstr>Cambria Math</vt:lpstr>
      <vt:lpstr>intel-clear</vt:lpstr>
      <vt:lpstr>Lava Std</vt:lpstr>
      <vt:lpstr>Quicksand</vt:lpstr>
      <vt:lpstr>TundraWeb</vt:lpstr>
      <vt:lpstr>Office Theme</vt:lpstr>
      <vt:lpstr>AI themes</vt:lpstr>
      <vt:lpstr>Human AI collaboration &amp; interaction</vt:lpstr>
      <vt:lpstr>Cont..</vt:lpstr>
      <vt:lpstr>Why Human – AI have to team up ?</vt:lpstr>
      <vt:lpstr>AI Institute for Advances in Optimization</vt:lpstr>
      <vt:lpstr>AI and Advanced Cyberinfrastructure</vt:lpstr>
      <vt:lpstr>Advances in AI and Computer and Network Systems</vt:lpstr>
      <vt:lpstr>AI Institute in Dynamic Systems</vt:lpstr>
      <vt:lpstr>AI augmented learning</vt:lpstr>
      <vt:lpstr>AI to Advance Biology</vt:lpstr>
      <vt:lpstr>AI-Driven Innovation in Agriculture and the Food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Bagavathy Priya</dc:creator>
  <cp:lastModifiedBy>Bagavathy Priya</cp:lastModifiedBy>
  <cp:revision>13</cp:revision>
  <dcterms:created xsi:type="dcterms:W3CDTF">2020-12-15T09:15:27Z</dcterms:created>
  <dcterms:modified xsi:type="dcterms:W3CDTF">2020-12-15T11:24:41Z</dcterms:modified>
</cp:coreProperties>
</file>