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525" r:id="rId2"/>
    <p:sldId id="552" r:id="rId3"/>
    <p:sldId id="553" r:id="rId4"/>
    <p:sldId id="554" r:id="rId5"/>
    <p:sldId id="555" r:id="rId6"/>
    <p:sldId id="556" r:id="rId7"/>
    <p:sldId id="557" r:id="rId8"/>
    <p:sldId id="558" r:id="rId9"/>
    <p:sldId id="509" r:id="rId10"/>
  </p:sldIdLst>
  <p:sldSz cx="9144000" cy="6858000" type="screen4x3"/>
  <p:notesSz cx="6985000" cy="9271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CC"/>
    <a:srgbClr val="FF3300"/>
    <a:srgbClr val="0000FF"/>
    <a:srgbClr val="006600"/>
    <a:srgbClr val="008000"/>
    <a:srgbClr val="660033"/>
    <a:srgbClr val="6600CC"/>
    <a:srgbClr val="3333CC"/>
    <a:srgbClr val="66CCFF"/>
    <a:srgbClr val="99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07" autoAdjust="0"/>
    <p:restoredTop sz="90764" autoAdjust="0"/>
  </p:normalViewPr>
  <p:slideViewPr>
    <p:cSldViewPr snapToGrid="0">
      <p:cViewPr>
        <p:scale>
          <a:sx n="66" d="100"/>
          <a:sy n="66" d="100"/>
        </p:scale>
        <p:origin x="-2004" y="-114"/>
      </p:cViewPr>
      <p:guideLst>
        <p:guide orient="horz" pos="24"/>
        <p:guide pos="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-2808" y="-120"/>
      </p:cViewPr>
      <p:guideLst>
        <p:guide orient="horz" pos="2920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92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8688" y="4400550"/>
            <a:ext cx="5124450" cy="417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5481" tIns="46932" rIns="95481" bIns="469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24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5863" y="701675"/>
            <a:ext cx="4616450" cy="34623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2420349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80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711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84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9684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766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114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96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217488"/>
            <a:ext cx="2184400" cy="59658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9550" y="217488"/>
            <a:ext cx="6400800" cy="59658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98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09550" y="217488"/>
            <a:ext cx="8737600" cy="59658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74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469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7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921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9550" y="777875"/>
            <a:ext cx="4292600" cy="5405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4550" y="777875"/>
            <a:ext cx="4292600" cy="54054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045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57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320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0405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029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dcsl_logo.jpg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88" y="6245225"/>
            <a:ext cx="680400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9075" y="217488"/>
            <a:ext cx="87249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9550" y="777875"/>
            <a:ext cx="8737600" cy="540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1"/>
            <a:r>
              <a:rPr lang="en-US" altLang="en-US" dirty="0" smtClean="0"/>
              <a:t>Fourth level</a:t>
            </a:r>
          </a:p>
          <a:p>
            <a:pPr lvl="2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7788" y="77788"/>
            <a:ext cx="8988425" cy="6234112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4452938" y="6472238"/>
            <a:ext cx="881651" cy="27443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</a:rPr>
              <a:t>Slide </a:t>
            </a:r>
            <a:fld id="{C89AAE24-8AA2-4F0D-8EE2-BE1159C96936}" type="slidenum">
              <a:rPr lang="en-US" sz="1200" smtClean="0">
                <a:latin typeface="Arial" charset="0"/>
              </a:rPr>
              <a:pPr>
                <a:defRPr/>
              </a:pPr>
              <a:t>‹#›</a:t>
            </a:fld>
            <a:r>
              <a:rPr lang="en-US" sz="1200" dirty="0" smtClean="0">
                <a:latin typeface="Arial" charset="0"/>
              </a:rPr>
              <a:t>/9</a:t>
            </a:r>
            <a:endParaRPr lang="en-US" sz="1200" dirty="0">
              <a:latin typeface="Arial" charset="0"/>
            </a:endParaRPr>
          </a:p>
        </p:txBody>
      </p:sp>
      <p:pic>
        <p:nvPicPr>
          <p:cNvPr id="1030" name="Picture 8" descr="PU_signature_gif_print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13" y="6353175"/>
            <a:ext cx="1506537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9900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900"/>
          </a:solidFill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900"/>
          </a:solidFill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900"/>
          </a:solidFill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009900"/>
          </a:solidFill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800">
          <a:solidFill>
            <a:srgbClr val="CC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400">
          <a:solidFill>
            <a:srgbClr val="0000FF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345399"/>
            <a:ext cx="9144000" cy="1762125"/>
          </a:xfrm>
          <a:noFill/>
        </p:spPr>
        <p:txBody>
          <a:bodyPr lIns="85725" tIns="41275" rIns="85725" bIns="41275"/>
          <a:lstStyle/>
          <a:p>
            <a:pPr>
              <a:spcAft>
                <a:spcPct val="60000"/>
              </a:spcAft>
            </a:pPr>
            <a:r>
              <a:rPr lang="en-US" altLang="en-US" sz="4000" dirty="0" smtClean="0"/>
              <a:t>Cyber-Physical Security for the Energy Grid: From the Micro to the Macro</a:t>
            </a:r>
            <a:endParaRPr lang="en-US" altLang="en-US" sz="3600" dirty="0" smtClean="0"/>
          </a:p>
        </p:txBody>
      </p:sp>
      <p:sp>
        <p:nvSpPr>
          <p:cNvPr id="2051" name="Rectangle 4"/>
          <p:cNvSpPr>
            <a:spLocks noChangeArrowheads="1"/>
          </p:cNvSpPr>
          <p:nvPr/>
        </p:nvSpPr>
        <p:spPr bwMode="auto">
          <a:xfrm>
            <a:off x="688975" y="2428433"/>
            <a:ext cx="7931150" cy="1813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sz="2800" b="1" dirty="0">
                <a:solidFill>
                  <a:srgbClr val="C00000"/>
                </a:solidFill>
                <a:latin typeface="Times New Roman" pitchFamily="18" charset="0"/>
              </a:rPr>
              <a:t>Saurabh Bagchi</a:t>
            </a:r>
          </a:p>
          <a:p>
            <a:pPr algn="ctr"/>
            <a:r>
              <a:rPr lang="en-US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School of Electrical and Computer Engineering</a:t>
            </a:r>
          </a:p>
          <a:p>
            <a:pPr algn="ctr"/>
            <a:r>
              <a:rPr lang="en-US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Department of Computer Science </a:t>
            </a:r>
          </a:p>
          <a:p>
            <a:pPr algn="ctr"/>
            <a:r>
              <a:rPr lang="en-US" altLang="en-US" sz="2800" b="1" dirty="0" smtClean="0">
                <a:solidFill>
                  <a:srgbClr val="0000FF"/>
                </a:solidFill>
                <a:latin typeface="Times New Roman" pitchFamily="18" charset="0"/>
              </a:rPr>
              <a:t>Purdue University</a:t>
            </a:r>
            <a:endParaRPr lang="en-US" altLang="en-US" sz="2800" b="1" dirty="0">
              <a:solidFill>
                <a:srgbClr val="0000FF"/>
              </a:solidFill>
              <a:latin typeface="Times New Roman" pitchFamily="18" charset="0"/>
            </a:endParaRPr>
          </a:p>
        </p:txBody>
      </p:sp>
      <p:pic>
        <p:nvPicPr>
          <p:cNvPr id="2052" name="Picture 3" descr="gr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975" y="4473375"/>
            <a:ext cx="1143000" cy="1074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 descr="dcsl_logo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2" y="4190800"/>
            <a:ext cx="1820863" cy="163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4" name="Rectangle 4"/>
          <p:cNvSpPr>
            <a:spLocks noChangeArrowheads="1"/>
          </p:cNvSpPr>
          <p:nvPr/>
        </p:nvSpPr>
        <p:spPr bwMode="auto">
          <a:xfrm>
            <a:off x="379413" y="5748338"/>
            <a:ext cx="8666162" cy="520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defRPr sz="2400">
                <a:solidFill>
                  <a:schemeClr val="tx1"/>
                </a:solidFill>
                <a:latin typeface="Times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</a:defRPr>
            </a:lvl9pPr>
          </a:lstStyle>
          <a:p>
            <a:pPr algn="ctr"/>
            <a:r>
              <a:rPr lang="en-US" altLang="en-US" b="1" dirty="0"/>
              <a:t>Presentation available at: </a:t>
            </a:r>
            <a:r>
              <a:rPr lang="en-US" altLang="en-US" b="1" i="1" dirty="0"/>
              <a:t>engineering.purdue.edu</a:t>
            </a:r>
            <a:r>
              <a:rPr lang="en-US" altLang="en-US" b="1" i="1" dirty="0" smtClean="0"/>
              <a:t>/~</a:t>
            </a:r>
            <a:r>
              <a:rPr lang="en-US" altLang="en-US" b="1" i="1" dirty="0" err="1" smtClean="0"/>
              <a:t>sbagchi</a:t>
            </a:r>
            <a:r>
              <a:rPr lang="en-US" altLang="en-US" sz="2800" dirty="0" smtClean="0">
                <a:solidFill>
                  <a:srgbClr val="CC0000"/>
                </a:solidFill>
              </a:rPr>
              <a:t> </a:t>
            </a:r>
            <a:endParaRPr lang="en-US" altLang="en-US" sz="2800" dirty="0">
              <a:solidFill>
                <a:srgbClr val="CC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238171" y="4328234"/>
            <a:ext cx="4607485" cy="830997"/>
          </a:xfrm>
          <a:prstGeom prst="rect">
            <a:avLst/>
          </a:prstGeom>
          <a:noFill/>
        </p:spPr>
        <p:txBody>
          <a:bodyPr wrap="square" lIns="45720" rIns="45720" rtlCol="0">
            <a:noAutofit/>
          </a:bodyPr>
          <a:lstStyle/>
          <a:p>
            <a:r>
              <a:rPr lang="en-US" b="1" dirty="0" smtClean="0"/>
              <a:t>Joint work with:</a:t>
            </a:r>
          </a:p>
          <a:p>
            <a:r>
              <a:rPr lang="en-US" dirty="0" err="1" smtClean="0"/>
              <a:t>Alefiya</a:t>
            </a:r>
            <a:r>
              <a:rPr lang="en-US" dirty="0" smtClean="0"/>
              <a:t> Hussain (USC/ISI), Rakesh </a:t>
            </a:r>
            <a:r>
              <a:rPr lang="en-US" dirty="0" err="1" smtClean="0"/>
              <a:t>Bobba</a:t>
            </a:r>
            <a:r>
              <a:rPr lang="en-US" dirty="0" smtClean="0"/>
              <a:t> (Oregon), Robin Berthier (Network Perception Inc.)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7112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Energy grid is the largest interconnected Cyber-Physical System (CPS) today</a:t>
            </a:r>
            <a:endParaRPr lang="en-US" dirty="0"/>
          </a:p>
          <a:p>
            <a:pPr>
              <a:spcBef>
                <a:spcPts val="300"/>
              </a:spcBef>
            </a:pPr>
            <a:r>
              <a:rPr lang="en-US" dirty="0" smtClean="0"/>
              <a:t>Questions to answer: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What are the most likely attack vectors?</a:t>
            </a:r>
          </a:p>
          <a:p>
            <a:pPr marL="914400" lvl="1" indent="-514350">
              <a:spcBef>
                <a:spcPts val="300"/>
              </a:spcBef>
            </a:pPr>
            <a:r>
              <a:rPr lang="en-US" dirty="0" smtClean="0"/>
              <a:t>At a micro scale, such as, within a neighborhood mesh network</a:t>
            </a:r>
          </a:p>
          <a:p>
            <a:pPr marL="914400" lvl="1" indent="-514350">
              <a:spcBef>
                <a:spcPts val="300"/>
              </a:spcBef>
            </a:pPr>
            <a:r>
              <a:rPr lang="en-US" dirty="0" smtClean="0"/>
              <a:t>At a macro scale, such as, individual CPSs of multiple energy producers and utilities</a:t>
            </a:r>
          </a:p>
          <a:p>
            <a:pPr marL="514350" indent="-514350">
              <a:spcBef>
                <a:spcPts val="300"/>
              </a:spcBef>
              <a:buFont typeface="+mj-lt"/>
              <a:buAutoNum type="arabicPeriod"/>
            </a:pPr>
            <a:r>
              <a:rPr lang="en-US" dirty="0" smtClean="0"/>
              <a:t>What are the most economically beneficial ways of protecting the critical assets?</a:t>
            </a:r>
          </a:p>
          <a:p>
            <a:pPr marL="914400" lvl="1" indent="-514350">
              <a:spcBef>
                <a:spcPts val="300"/>
              </a:spcBef>
            </a:pPr>
            <a:r>
              <a:rPr lang="en-US" dirty="0" smtClean="0"/>
              <a:t>Cost versus benefit tradeoff</a:t>
            </a:r>
          </a:p>
          <a:p>
            <a:pPr marL="914400" lvl="1" indent="-514350">
              <a:spcBef>
                <a:spcPts val="300"/>
              </a:spcBef>
            </a:pPr>
            <a:r>
              <a:rPr lang="en-US" dirty="0" smtClean="0"/>
              <a:t>Degree of cooperation among multiple stakeholders</a:t>
            </a:r>
          </a:p>
          <a:p>
            <a:pPr marL="914400" lvl="1" indent="-514350">
              <a:spcBef>
                <a:spcPts val="300"/>
              </a:spcBef>
            </a:pPr>
            <a:r>
              <a:rPr lang="en-US" dirty="0" smtClean="0"/>
              <a:t>Role of information deception in protection</a:t>
            </a:r>
          </a:p>
        </p:txBody>
      </p:sp>
    </p:spTree>
    <p:extLst>
      <p:ext uri="{BB962C8B-B14F-4D97-AF65-F5344CB8AC3E}">
        <p14:creationId xmlns:p14="http://schemas.microsoft.com/office/powerpoint/2010/main" val="1625919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at the Micro-Scale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Within the AMI infrastructure</a:t>
            </a:r>
          </a:p>
          <a:p>
            <a:r>
              <a:rPr lang="en-US" dirty="0" smtClean="0"/>
              <a:t>The meters are connected via a wireless mesh network to the Data Concentrator Unit (DCU)</a:t>
            </a:r>
          </a:p>
          <a:p>
            <a:r>
              <a:rPr lang="en-US" dirty="0" smtClean="0"/>
              <a:t>Vulnerabilities in individual meters can be exploited to gain remote access to them</a:t>
            </a:r>
          </a:p>
          <a:p>
            <a:r>
              <a:rPr lang="en-US" dirty="0" smtClean="0"/>
              <a:t>Using compromised nodes, it is possible to launch:</a:t>
            </a:r>
          </a:p>
          <a:p>
            <a:pPr lvl="1"/>
            <a:r>
              <a:rPr lang="en-US" b="1" i="1" dirty="0"/>
              <a:t>Control </a:t>
            </a:r>
            <a:r>
              <a:rPr lang="en-US" b="1" i="1" dirty="0" smtClean="0"/>
              <a:t>flow attack:</a:t>
            </a:r>
            <a:r>
              <a:rPr lang="en-US" i="1" dirty="0" smtClean="0"/>
              <a:t> </a:t>
            </a:r>
            <a:r>
              <a:rPr lang="en-US" dirty="0"/>
              <a:t>attacker explores the network, taking control of each visited node, until she reaches the DCU and can issue a mass disconnect </a:t>
            </a:r>
          </a:p>
          <a:p>
            <a:pPr lvl="1"/>
            <a:r>
              <a:rPr lang="en-US" b="1" i="1" dirty="0"/>
              <a:t>Data </a:t>
            </a:r>
            <a:r>
              <a:rPr lang="en-US" b="1" i="1" dirty="0" smtClean="0"/>
              <a:t>flow attack:</a:t>
            </a:r>
            <a:r>
              <a:rPr lang="en-US" dirty="0" smtClean="0"/>
              <a:t> </a:t>
            </a:r>
            <a:r>
              <a:rPr lang="en-US" dirty="0"/>
              <a:t>attacker injects false data about the load at each meter into the network, eventually causing a failure 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80501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Contribution: </a:t>
            </a:r>
            <a:r>
              <a:rPr lang="en-US" dirty="0" err="1" smtClean="0"/>
              <a:t>SecAMI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developed a tool that lets anyone experiment with different attack scenarios to determine</a:t>
            </a:r>
          </a:p>
          <a:p>
            <a:pPr lvl="1"/>
            <a:r>
              <a:rPr lang="en-US" dirty="0" smtClean="0"/>
              <a:t>Extent of damage, given a particular level of protection</a:t>
            </a:r>
          </a:p>
          <a:p>
            <a:pPr lvl="1"/>
            <a:r>
              <a:rPr lang="en-US" dirty="0" smtClean="0"/>
              <a:t>Level of protection needed to limit damage to a given level</a:t>
            </a:r>
          </a:p>
          <a:p>
            <a:r>
              <a:rPr lang="en-US" dirty="0" smtClean="0"/>
              <a:t>Inputs:</a:t>
            </a:r>
          </a:p>
          <a:p>
            <a:pPr lvl="1"/>
            <a:r>
              <a:rPr lang="en-US" dirty="0" smtClean="0"/>
              <a:t>Network </a:t>
            </a:r>
            <a:r>
              <a:rPr lang="en-US" dirty="0"/>
              <a:t>Topology</a:t>
            </a:r>
          </a:p>
          <a:p>
            <a:pPr lvl="1"/>
            <a:r>
              <a:rPr lang="en-US" dirty="0"/>
              <a:t>Timing characteristics of the network: communication latency, time to execute relevant </a:t>
            </a:r>
            <a:r>
              <a:rPr lang="en-US" dirty="0" smtClean="0"/>
              <a:t>commands</a:t>
            </a:r>
          </a:p>
          <a:p>
            <a:pPr lvl="1"/>
            <a:r>
              <a:rPr lang="en-US" dirty="0" smtClean="0"/>
              <a:t>Virulence of the spread of the attack</a:t>
            </a:r>
          </a:p>
          <a:p>
            <a:r>
              <a:rPr lang="en-US" dirty="0" smtClean="0"/>
              <a:t>Can experiment with different response strategies: disconnect, re-key, …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4844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838"/>
            <a:ext cx="8229600" cy="1143000"/>
          </a:xfrm>
        </p:spPr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pic>
        <p:nvPicPr>
          <p:cNvPr id="4" name="Content Placeholder 3" descr="6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7" r="-5007"/>
          <a:stretch>
            <a:fillRect/>
          </a:stretch>
        </p:blipFill>
        <p:spPr>
          <a:xfrm>
            <a:off x="856342" y="941454"/>
            <a:ext cx="7249886" cy="3987158"/>
          </a:xfrm>
        </p:spPr>
      </p:pic>
      <p:sp>
        <p:nvSpPr>
          <p:cNvPr id="5" name="TextBox 4"/>
          <p:cNvSpPr txBox="1"/>
          <p:nvPr/>
        </p:nvSpPr>
        <p:spPr>
          <a:xfrm>
            <a:off x="309785" y="5073992"/>
            <a:ext cx="8614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CC0000"/>
                </a:solidFill>
                <a:latin typeface="+mn-lt"/>
              </a:rPr>
              <a:t> Network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Size does not impact our metric</a:t>
            </a:r>
          </a:p>
          <a:p>
            <a:pPr>
              <a:buFont typeface="Arial"/>
              <a:buChar char="•"/>
            </a:pPr>
            <a:r>
              <a:rPr lang="en-US" sz="2800" dirty="0" smtClean="0">
                <a:solidFill>
                  <a:srgbClr val="CC0000"/>
                </a:solidFill>
                <a:latin typeface="+mn-lt"/>
              </a:rPr>
              <a:t> Need </a:t>
            </a:r>
            <a:r>
              <a:rPr lang="en-US" sz="2800" dirty="0">
                <a:solidFill>
                  <a:srgbClr val="CC0000"/>
                </a:solidFill>
                <a:latin typeface="+mn-lt"/>
              </a:rPr>
              <a:t>2 : 1 ratio between attack time : detect time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7495" y="1859239"/>
            <a:ext cx="8006901" cy="330786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r>
              <a:rPr lang="en-US" sz="3600" dirty="0" err="1">
                <a:solidFill>
                  <a:srgbClr val="FF0000"/>
                </a:solidFill>
              </a:rPr>
              <a:t>SecAMI</a:t>
            </a:r>
            <a:r>
              <a:rPr lang="en-US" sz="3600" dirty="0">
                <a:solidFill>
                  <a:srgbClr val="FF0000"/>
                </a:solidFill>
              </a:rPr>
              <a:t> tool. [Online]. Available: https://github.com/nburow/SecAMI</a:t>
            </a:r>
            <a:r>
              <a:rPr lang="en-US" sz="3600" dirty="0" smtClean="0">
                <a:solidFill>
                  <a:srgbClr val="FF0000"/>
                </a:solidFill>
              </a:rPr>
              <a:t>/</a:t>
            </a:r>
          </a:p>
          <a:p>
            <a:pPr algn="ctr"/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dirty="0" err="1">
                <a:solidFill>
                  <a:srgbClr val="0000CC"/>
                </a:solidFill>
              </a:rPr>
              <a:t>Shawly</a:t>
            </a:r>
            <a:r>
              <a:rPr lang="en-US" sz="2000" dirty="0">
                <a:solidFill>
                  <a:srgbClr val="0000CC"/>
                </a:solidFill>
              </a:rPr>
              <a:t>, </a:t>
            </a:r>
            <a:r>
              <a:rPr lang="en-US" sz="2000" dirty="0" err="1">
                <a:solidFill>
                  <a:srgbClr val="0000CC"/>
                </a:solidFill>
              </a:rPr>
              <a:t>Tawfeeq</a:t>
            </a:r>
            <a:r>
              <a:rPr lang="en-US" sz="2000" dirty="0">
                <a:solidFill>
                  <a:srgbClr val="0000CC"/>
                </a:solidFill>
              </a:rPr>
              <a:t>, Jun Liu, Nathan </a:t>
            </a:r>
            <a:r>
              <a:rPr lang="en-US" sz="2000" dirty="0" err="1">
                <a:solidFill>
                  <a:srgbClr val="0000CC"/>
                </a:solidFill>
              </a:rPr>
              <a:t>Burow</a:t>
            </a:r>
            <a:r>
              <a:rPr lang="en-US" sz="2000" dirty="0">
                <a:solidFill>
                  <a:srgbClr val="0000CC"/>
                </a:solidFill>
              </a:rPr>
              <a:t>, Saurabh Bagchi, Robin Berthier, and Rakesh B. </a:t>
            </a:r>
            <a:r>
              <a:rPr lang="en-US" sz="2000" dirty="0" err="1">
                <a:solidFill>
                  <a:srgbClr val="0000CC"/>
                </a:solidFill>
              </a:rPr>
              <a:t>Bobba</a:t>
            </a:r>
            <a:r>
              <a:rPr lang="en-US" sz="2000" dirty="0">
                <a:solidFill>
                  <a:srgbClr val="0000CC"/>
                </a:solidFill>
              </a:rPr>
              <a:t>. "A risk assessment tool for advanced metering infrastructures." In Smart Grid Communications (</a:t>
            </a:r>
            <a:r>
              <a:rPr lang="en-US" sz="2000" dirty="0" err="1">
                <a:solidFill>
                  <a:srgbClr val="0000CC"/>
                </a:solidFill>
              </a:rPr>
              <a:t>SmartGridComm</a:t>
            </a:r>
            <a:r>
              <a:rPr lang="en-US" sz="2000" dirty="0">
                <a:solidFill>
                  <a:srgbClr val="0000CC"/>
                </a:solidFill>
              </a:rPr>
              <a:t>), 2014 IEEE International Conference on, pp. 989-994. IEEE, 2014.</a:t>
            </a:r>
          </a:p>
        </p:txBody>
      </p:sp>
    </p:spTree>
    <p:extLst>
      <p:ext uri="{BB962C8B-B14F-4D97-AF65-F5344CB8AC3E}">
        <p14:creationId xmlns:p14="http://schemas.microsoft.com/office/powerpoint/2010/main" val="1603068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at the Macro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Cyberattacks in seemingly distant parts </a:t>
            </a:r>
            <a:r>
              <a:rPr lang="en-US" dirty="0" smtClean="0"/>
              <a:t>of energy grid can have </a:t>
            </a:r>
            <a:r>
              <a:rPr lang="en-US" dirty="0"/>
              <a:t>local </a:t>
            </a:r>
            <a:r>
              <a:rPr lang="en-US" dirty="0" smtClean="0"/>
              <a:t>consequences</a:t>
            </a:r>
          </a:p>
          <a:p>
            <a:r>
              <a:rPr lang="en-US" dirty="0" smtClean="0"/>
              <a:t>Model: </a:t>
            </a:r>
          </a:p>
          <a:p>
            <a:pPr lvl="1"/>
            <a:r>
              <a:rPr lang="en-US" dirty="0" smtClean="0"/>
              <a:t>Autonomous organizations </a:t>
            </a:r>
            <a:r>
              <a:rPr lang="en-US" dirty="0"/>
              <a:t>(“actors”) </a:t>
            </a:r>
            <a:r>
              <a:rPr lang="en-US" dirty="0" smtClean="0"/>
              <a:t>own </a:t>
            </a:r>
            <a:r>
              <a:rPr lang="en-US" dirty="0"/>
              <a:t>and operate various assets, and </a:t>
            </a:r>
            <a:r>
              <a:rPr lang="en-US" dirty="0" smtClean="0"/>
              <a:t>cooperate to </a:t>
            </a:r>
            <a:r>
              <a:rPr lang="en-US" dirty="0"/>
              <a:t>provide some end-user visible </a:t>
            </a:r>
            <a:r>
              <a:rPr lang="en-US" dirty="0" smtClean="0"/>
              <a:t>service</a:t>
            </a:r>
          </a:p>
          <a:p>
            <a:pPr lvl="1"/>
            <a:r>
              <a:rPr lang="en-US" dirty="0"/>
              <a:t>Strategic adversaries: </a:t>
            </a:r>
            <a:r>
              <a:rPr lang="en-US" dirty="0" smtClean="0"/>
              <a:t>Optimally select </a:t>
            </a:r>
            <a:r>
              <a:rPr lang="en-US" dirty="0"/>
              <a:t>a subset of actors </a:t>
            </a:r>
            <a:r>
              <a:rPr lang="en-US" dirty="0" smtClean="0"/>
              <a:t>(i.e., their assets) and </a:t>
            </a:r>
            <a:r>
              <a:rPr lang="en-US" dirty="0"/>
              <a:t>targets </a:t>
            </a:r>
            <a:r>
              <a:rPr lang="en-US" dirty="0" smtClean="0"/>
              <a:t>them to have a </a:t>
            </a:r>
            <a:r>
              <a:rPr lang="en-US" dirty="0"/>
              <a:t>large positive benefit to </a:t>
            </a:r>
            <a:r>
              <a:rPr lang="en-US" dirty="0" smtClean="0"/>
              <a:t>the attacker</a:t>
            </a:r>
            <a:r>
              <a:rPr lang="en-US" dirty="0"/>
              <a:t>. </a:t>
            </a:r>
            <a:endParaRPr lang="en-US" dirty="0" smtClean="0"/>
          </a:p>
          <a:p>
            <a:pPr lvl="1"/>
            <a:r>
              <a:rPr lang="en-US" dirty="0" smtClean="0"/>
              <a:t>Defenders: Estimate the </a:t>
            </a:r>
            <a:r>
              <a:rPr lang="en-US" dirty="0"/>
              <a:t>adversary </a:t>
            </a:r>
            <a:r>
              <a:rPr lang="en-US" dirty="0" smtClean="0"/>
              <a:t>strategy and independently </a:t>
            </a:r>
            <a:r>
              <a:rPr lang="en-US" dirty="0"/>
              <a:t>select assets to </a:t>
            </a:r>
            <a:r>
              <a:rPr lang="en-US" dirty="0" smtClean="0"/>
              <a:t>defend</a:t>
            </a:r>
          </a:p>
          <a:p>
            <a:r>
              <a:rPr lang="en-US" dirty="0" smtClean="0"/>
              <a:t>Questions:</a:t>
            </a:r>
          </a:p>
          <a:p>
            <a:pPr lvl="1"/>
            <a:r>
              <a:rPr lang="en-US" dirty="0" smtClean="0"/>
              <a:t>What is the strategic adversary’s rational attack strategy? Under bounded resource considerations?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2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at the Macro Scale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dirty="0" smtClean="0"/>
              <a:t>Questions: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How should defenders cooperate to defend the assets? Remember that impacts cross organizational boundaries.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How should deceptive information be used to increase asymmetry of knowledge in defender’s favor?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How do market forces – price of commodity, marginal utility of commodity, level of competition – affect the defensive investments</a:t>
            </a:r>
          </a:p>
          <a:p>
            <a:pPr>
              <a:spcBef>
                <a:spcPts val="300"/>
              </a:spcBef>
            </a:pPr>
            <a:r>
              <a:rPr lang="en-US" dirty="0" smtClean="0"/>
              <a:t>Solution approach: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Game theoretic model created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Can provide optimal decision strategy under given information advantage</a:t>
            </a:r>
          </a:p>
          <a:p>
            <a:pPr lvl="1">
              <a:spcBef>
                <a:spcPts val="300"/>
              </a:spcBef>
            </a:pPr>
            <a:r>
              <a:rPr lang="en-US" dirty="0" smtClean="0"/>
              <a:t>Can provide semi-optimal decision strategy under real-time considerations (work in progress)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9439" y="1278680"/>
            <a:ext cx="8369762" cy="265468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algn="ctr"/>
            <a:endParaRPr lang="en-US" sz="3600" dirty="0" smtClean="0">
              <a:solidFill>
                <a:srgbClr val="FF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0000CC"/>
                </a:solidFill>
              </a:rPr>
              <a:t>Paul Wood, Saurabh </a:t>
            </a:r>
            <a:r>
              <a:rPr lang="en-US" sz="2000" dirty="0">
                <a:solidFill>
                  <a:srgbClr val="0000CC"/>
                </a:solidFill>
              </a:rPr>
              <a:t>Bagchi, </a:t>
            </a:r>
            <a:r>
              <a:rPr lang="en-US" sz="2000" dirty="0" smtClean="0">
                <a:solidFill>
                  <a:srgbClr val="0000CC"/>
                </a:solidFill>
              </a:rPr>
              <a:t>and </a:t>
            </a:r>
            <a:r>
              <a:rPr lang="en-US" sz="2000" dirty="0" err="1" smtClean="0">
                <a:solidFill>
                  <a:srgbClr val="0000CC"/>
                </a:solidFill>
              </a:rPr>
              <a:t>Alefiya</a:t>
            </a:r>
            <a:r>
              <a:rPr lang="en-US" sz="2000" dirty="0" smtClean="0">
                <a:solidFill>
                  <a:srgbClr val="0000CC"/>
                </a:solidFill>
              </a:rPr>
              <a:t> Hussain</a:t>
            </a:r>
            <a:r>
              <a:rPr lang="en-US" sz="2000" dirty="0">
                <a:solidFill>
                  <a:srgbClr val="0000CC"/>
                </a:solidFill>
              </a:rPr>
              <a:t>. "Optimizing Defensive Investments in Energy-Based Cyber-Physical Systems" </a:t>
            </a:r>
            <a:r>
              <a:rPr lang="en-US" sz="2000" dirty="0" smtClean="0">
                <a:solidFill>
                  <a:srgbClr val="0000CC"/>
                </a:solidFill>
              </a:rPr>
              <a:t>Accepted </a:t>
            </a:r>
            <a:r>
              <a:rPr lang="en-US" sz="2000" dirty="0">
                <a:solidFill>
                  <a:srgbClr val="0000CC"/>
                </a:solidFill>
              </a:rPr>
              <a:t>to appear at the Dependable Parallel, Distributed  and Network-Centric </a:t>
            </a:r>
            <a:r>
              <a:rPr lang="en-US" sz="2000" dirty="0" smtClean="0">
                <a:solidFill>
                  <a:srgbClr val="0000CC"/>
                </a:solidFill>
              </a:rPr>
              <a:t>Systems (DPDNS) Workshop, to be </a:t>
            </a:r>
            <a:r>
              <a:rPr lang="en-US" sz="2000" dirty="0">
                <a:solidFill>
                  <a:srgbClr val="0000CC"/>
                </a:solidFill>
              </a:rPr>
              <a:t>held with 29th IEEE International Parallel &amp;</a:t>
            </a:r>
          </a:p>
          <a:p>
            <a:pPr algn="ctr"/>
            <a:r>
              <a:rPr lang="en-US" sz="2000" dirty="0">
                <a:solidFill>
                  <a:srgbClr val="0000CC"/>
                </a:solidFill>
              </a:rPr>
              <a:t>Distributed Processing </a:t>
            </a:r>
            <a:r>
              <a:rPr lang="en-US" sz="2000" dirty="0" smtClean="0">
                <a:solidFill>
                  <a:srgbClr val="0000CC"/>
                </a:solidFill>
              </a:rPr>
              <a:t>Symposium (IPDPS), May </a:t>
            </a:r>
            <a:r>
              <a:rPr lang="en-US" sz="2000" dirty="0">
                <a:solidFill>
                  <a:srgbClr val="0000CC"/>
                </a:solidFill>
              </a:rPr>
              <a:t>25-29, </a:t>
            </a:r>
            <a:r>
              <a:rPr lang="en-US" sz="2000" dirty="0" smtClean="0">
                <a:solidFill>
                  <a:srgbClr val="0000CC"/>
                </a:solidFill>
              </a:rPr>
              <a:t>2015.</a:t>
            </a:r>
            <a:endParaRPr lang="en-US" sz="200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445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Protecting the energy grid needs a rational scientific decision making strategy, i.e., algorithmic support</a:t>
            </a:r>
          </a:p>
          <a:p>
            <a:pPr lvl="1"/>
            <a:r>
              <a:rPr lang="en-US" dirty="0" smtClean="0"/>
              <a:t>Needs to operate at multiple system scales</a:t>
            </a:r>
          </a:p>
          <a:p>
            <a:pPr lvl="1"/>
            <a:r>
              <a:rPr lang="en-US" dirty="0" smtClean="0"/>
              <a:t>Needs to consider adversary strategies for rational adversaries</a:t>
            </a:r>
          </a:p>
          <a:p>
            <a:pPr lvl="1"/>
            <a:r>
              <a:rPr lang="en-US" dirty="0" smtClean="0"/>
              <a:t>Needs to consider real-life constraints on cooperation and information sharing</a:t>
            </a:r>
          </a:p>
          <a:p>
            <a:pPr lvl="1"/>
            <a:r>
              <a:rPr lang="en-US" dirty="0" smtClean="0"/>
              <a:t>Needs to have a </a:t>
            </a:r>
            <a:r>
              <a:rPr lang="en-US" dirty="0" err="1"/>
              <a:t>a</a:t>
            </a:r>
            <a:r>
              <a:rPr lang="en-US" dirty="0"/>
              <a:t> planning component </a:t>
            </a:r>
            <a:r>
              <a:rPr lang="en-US" dirty="0" smtClean="0"/>
              <a:t>as well as a real-time component</a:t>
            </a:r>
          </a:p>
          <a:p>
            <a:r>
              <a:rPr lang="en-US" dirty="0" smtClean="0"/>
              <a:t>Our contributions</a:t>
            </a:r>
          </a:p>
          <a:p>
            <a:pPr lvl="1"/>
            <a:r>
              <a:rPr lang="en-US" dirty="0" smtClean="0"/>
              <a:t>Tool for “What If” attack-defense scenarios in the AMI</a:t>
            </a:r>
          </a:p>
          <a:p>
            <a:pPr lvl="1"/>
            <a:r>
              <a:rPr lang="en-US" dirty="0" smtClean="0"/>
              <a:t>Game theoretic formulation for system-wide CPS</a:t>
            </a:r>
          </a:p>
          <a:p>
            <a:pPr lvl="1"/>
            <a:r>
              <a:rPr lang="en-US" dirty="0" smtClean="0"/>
              <a:t>Very much work in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65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3"/>
          <p:cNvSpPr>
            <a:spLocks noGrp="1"/>
          </p:cNvSpPr>
          <p:nvPr>
            <p:ph type="ctrTitle"/>
          </p:nvPr>
        </p:nvSpPr>
        <p:spPr>
          <a:xfrm>
            <a:off x="685800" y="1966913"/>
            <a:ext cx="7772400" cy="2249487"/>
          </a:xfrm>
        </p:spPr>
        <p:txBody>
          <a:bodyPr/>
          <a:lstStyle/>
          <a:p>
            <a:r>
              <a:rPr lang="en-US" altLang="en-US" dirty="0" smtClean="0"/>
              <a:t>Presentation available on:</a:t>
            </a:r>
            <a:br>
              <a:rPr lang="en-US" altLang="en-US" dirty="0" smtClean="0"/>
            </a:br>
            <a:r>
              <a:rPr lang="en-US" altLang="en-US" dirty="0" smtClean="0">
                <a:solidFill>
                  <a:srgbClr val="0000FF"/>
                </a:solidFill>
              </a:rPr>
              <a:t>Research group web page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sz="2800" dirty="0" smtClean="0">
                <a:solidFill>
                  <a:srgbClr val="C00000"/>
                </a:solidFill>
              </a:rPr>
              <a:t>engineering.purdue.edu/</a:t>
            </a:r>
            <a:r>
              <a:rPr lang="en-US" altLang="en-US" sz="2800" dirty="0" err="1" smtClean="0">
                <a:solidFill>
                  <a:srgbClr val="C00000"/>
                </a:solidFill>
              </a:rPr>
              <a:t>dcsl</a:t>
            </a:r>
            <a:endParaRPr lang="en-US" altLang="en-US" sz="2800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titled 15">
  <a:themeElements>
    <a:clrScheme name="untitled 15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untitled 15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5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ntitled 15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5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5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5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ntitled 15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C:\Jennie\Motorola\Motorola U\slide template.ppt</Template>
  <TotalTime>25626</TotalTime>
  <Pages>22</Pages>
  <Words>721</Words>
  <Application>Microsoft Office PowerPoint</Application>
  <PresentationFormat>On-screen Show (4:3)</PresentationFormat>
  <Paragraphs>72</Paragraphs>
  <Slides>9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untitled 15</vt:lpstr>
      <vt:lpstr>Cyber-Physical Security for the Energy Grid: From the Micro to the Macro</vt:lpstr>
      <vt:lpstr>Motivation</vt:lpstr>
      <vt:lpstr>Security at the Micro-Scale</vt:lpstr>
      <vt:lpstr>Our Contribution: SecAMI</vt:lpstr>
      <vt:lpstr>Results</vt:lpstr>
      <vt:lpstr>Security at the Macro Scale</vt:lpstr>
      <vt:lpstr>Security at the Macro Scale</vt:lpstr>
      <vt:lpstr>Conclusions</vt:lpstr>
      <vt:lpstr>Presentation available on: Research group web page engineering.purdue.edu/dcsl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441 lecture 15</dc:title>
  <dc:creator>Center for Reliable and High-performance Computing</dc:creator>
  <cp:lastModifiedBy>Saurabh Bagchi</cp:lastModifiedBy>
  <cp:revision>1162</cp:revision>
  <cp:lastPrinted>2000-04-05T22:40:32Z</cp:lastPrinted>
  <dcterms:created xsi:type="dcterms:W3CDTF">1996-10-22T17:47:22Z</dcterms:created>
  <dcterms:modified xsi:type="dcterms:W3CDTF">2015-03-11T15:51:52Z</dcterms:modified>
</cp:coreProperties>
</file>