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8" r:id="rId6"/>
    <p:sldId id="263" r:id="rId7"/>
    <p:sldId id="267" r:id="rId8"/>
    <p:sldId id="266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2C70-CB49-4DE3-8894-E329DDF1A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94EFF-E2BF-4CF1-9B31-F5816EF2C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19EC-DBD5-4BB0-A55C-4ACCA657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2AD7-537F-461A-9508-84422359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8AE8-8AAD-42B2-986F-1AAB62C7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65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5DED-14B1-4B64-B4D8-9DCF6362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046A1-C3C7-4406-8A45-F54AC58B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1FAC-C475-47A8-888B-403CE32B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0FB1-D2ED-47B0-84CF-96B20AC7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9149-75A7-4BA2-B875-DB46DDB8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6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148C6-CB02-4DCB-A2F0-599F71155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33E32-D4D5-4162-9520-F7E32220B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E217-C7CD-4FE9-8E97-3A964E4D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0375-0017-40CC-AB18-37EC6354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2E7E-2C00-4D69-AAF0-085142A3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7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C6BD-92A2-45EF-AE9A-E5FED9C0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8CAD-6B53-42A6-83A9-DC77022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5B74-D37C-445B-B163-DF231301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E86D-8574-404F-8FDF-B4D8F041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0EF5B-C09F-438F-A7B7-2A7F258A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7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9F94-32A0-466F-9AC8-3C9286C8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1A288-C47C-47BC-B9D6-32605BA7D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4EAF-01B7-4505-A952-9379F1D3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577EA-0E57-47A3-8308-9B828A15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C49AF-09DF-42E7-AF80-23A2A8C5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86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22EA-FF0D-468F-98ED-C0425279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5122-E858-4643-AFC1-054E5F7EF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7A839-459D-4D6F-86CB-4368525A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6B01-6B80-4FDB-8BF0-8302EBDA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B0FA-B6C4-460A-BA64-0FC9A7E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2E389-2003-476F-96D6-32834617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9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EC68-BCF0-4983-B612-B93EE168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D22D-F790-446F-A970-B772B44A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EB7B-F8D9-40FA-AFF2-01F0A32B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F63D4-3A94-4A8C-9974-8C4C2BB4C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AFE12-7E45-4419-9D7C-BDE490F3A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08AE3-1AB0-4E3E-9193-6BFC71ED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459D7-F481-4222-9F5F-851C9782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C62E4-BDFB-4EE1-AA5C-D9FD3516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82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C54C-233B-46BE-8120-BA8E69AA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D75EB-ABF2-42AC-B8F2-4EABF4B6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8EEFE-84AA-4100-A95F-889F277A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BC1A1-9DF1-433D-9AA2-43A0E705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73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C8016-6988-4247-9757-DEC94234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E839F-D03B-42E6-96DF-5BF55882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C7631-5EED-4A17-A5F8-98B2EB55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470F-4101-4012-AC0F-01DFF33A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F66D-5404-4E92-B821-B1A38A41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B972D-88AB-43BC-B607-38118246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9583-9A7B-4FE1-A712-E69FE517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719A-AEBD-45DE-BC2C-6B553C7A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D3A84-B9E0-47FE-A4E3-E2855441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0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CA2C-5C39-4123-9836-8618669E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DBF31-F52B-4C8B-AC0C-9EA7B1D16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C80B-1225-4242-83DB-1AD1D354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A0D30-775C-4375-8A07-6B493F57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6FF89-E07F-4FD7-8EE1-F0FC5F1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F66-7B87-40C4-BCC7-22556818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574DD-45F8-4C1D-9BDD-A662DD67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519D5-F0A5-42AC-B83C-2A4D743E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35CD-6282-4246-9812-37EA79323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FC3B-FD64-40A3-9968-56ACCDA65572}" type="datetimeFigureOut">
              <a:rPr lang="en-CA" smtClean="0"/>
              <a:t>2020-03-14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0529-E31D-4A36-832C-8B8DCB9C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E195-2988-4555-A318-B1E6BE2AD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1043-9FD4-4921-8F1D-EECBB511C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66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A9618-1F3A-4F52-9120-70055692EE5E}"/>
              </a:ext>
            </a:extLst>
          </p:cNvPr>
          <p:cNvSpPr txBox="1"/>
          <p:nvPr/>
        </p:nvSpPr>
        <p:spPr>
          <a:xfrm>
            <a:off x="6271264" y="444832"/>
            <a:ext cx="5615936" cy="29841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MIE1624 - </a:t>
            </a:r>
            <a:r>
              <a:rPr lang="en-US" sz="3600" b="1" dirty="0">
                <a:solidFill>
                  <a:srgbClr val="000000"/>
                </a:solidFill>
                <a:latin typeface="+mj-lt"/>
              </a:rPr>
              <a:t>Fall 2018</a:t>
            </a:r>
            <a:endParaRPr lang="en-US" sz="36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36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Introduction to Data Science and Analytics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Bicycle Theft in Toronto</a:t>
            </a:r>
          </a:p>
        </p:txBody>
      </p:sp>
      <p:pic>
        <p:nvPicPr>
          <p:cNvPr id="1026" name="Picture 2" descr="Image result for bike theft">
            <a:extLst>
              <a:ext uri="{FF2B5EF4-FFF2-40B4-BE49-F238E27FC236}">
                <a16:creationId xmlns:a16="http://schemas.microsoft.com/office/drawing/2014/main" id="{EBB36F43-88B3-440C-9098-9E14A9DB6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4" r="26550" b="1"/>
          <a:stretch/>
        </p:blipFill>
        <p:spPr bwMode="auto"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350476-2EC1-4223-9499-84D102AA22B3}"/>
              </a:ext>
            </a:extLst>
          </p:cNvPr>
          <p:cNvSpPr txBox="1"/>
          <p:nvPr/>
        </p:nvSpPr>
        <p:spPr>
          <a:xfrm>
            <a:off x="7081204" y="4709869"/>
            <a:ext cx="4805996" cy="1607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CA" sz="2400" dirty="0">
                <a:latin typeface="+mj-lt"/>
              </a:rPr>
              <a:t>By Group 28: </a:t>
            </a:r>
            <a:endParaRPr lang="en-CA" sz="3200" b="0" dirty="0">
              <a:effectLst/>
              <a:latin typeface="+mj-lt"/>
            </a:endParaRPr>
          </a:p>
          <a:p>
            <a:pPr algn="r"/>
            <a:r>
              <a:rPr lang="en-CA" sz="2400" dirty="0">
                <a:latin typeface="+mj-lt"/>
              </a:rPr>
              <a:t>L. Chu 1005375345</a:t>
            </a:r>
            <a:endParaRPr lang="en-CA" sz="3200" b="0" dirty="0">
              <a:effectLst/>
              <a:latin typeface="+mj-lt"/>
            </a:endParaRPr>
          </a:p>
          <a:p>
            <a:pPr algn="r"/>
            <a:r>
              <a:rPr lang="en-CA" sz="2400" dirty="0">
                <a:latin typeface="+mj-lt"/>
              </a:rPr>
              <a:t>S. Bagde 1004676745</a:t>
            </a:r>
            <a:endParaRPr lang="en-CA" sz="3200" b="0" dirty="0">
              <a:effectLst/>
              <a:latin typeface="+mj-lt"/>
            </a:endParaRPr>
          </a:p>
          <a:p>
            <a:pPr algn="r"/>
            <a:r>
              <a:rPr lang="en-CA" sz="2400" dirty="0">
                <a:latin typeface="+mj-lt"/>
              </a:rPr>
              <a:t>A. Sokol 1000811543</a:t>
            </a:r>
            <a:endParaRPr lang="en-CA" sz="3200" b="0" dirty="0">
              <a:effectLst/>
              <a:latin typeface="+mj-lt"/>
            </a:endParaRPr>
          </a:p>
          <a:p>
            <a:br>
              <a:rPr lang="en-CA" sz="3200" dirty="0"/>
            </a:br>
            <a:endParaRPr lang="en-US" sz="3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978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bike theft funny">
            <a:extLst>
              <a:ext uri="{FF2B5EF4-FFF2-40B4-BE49-F238E27FC236}">
                <a16:creationId xmlns:a16="http://schemas.microsoft.com/office/drawing/2014/main" id="{092B2C56-0970-4934-9985-C83D90877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9" y="1551963"/>
            <a:ext cx="10292881" cy="42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F2465F-7A8E-4901-AA73-00280BCF2841}"/>
              </a:ext>
            </a:extLst>
          </p:cNvPr>
          <p:cNvSpPr/>
          <p:nvPr/>
        </p:nvSpPr>
        <p:spPr>
          <a:xfrm>
            <a:off x="4771182" y="243826"/>
            <a:ext cx="26496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CA" sz="4400" b="1" dirty="0">
                <a:effectLst/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7817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44DC7-6614-4E66-96FD-1477F55BE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1" r="1" b="24914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4DEA7D-5039-4E69-9649-AD5EE3306A0F}"/>
              </a:ext>
            </a:extLst>
          </p:cNvPr>
          <p:cNvSpPr/>
          <p:nvPr/>
        </p:nvSpPr>
        <p:spPr>
          <a:xfrm>
            <a:off x="4915901" y="243826"/>
            <a:ext cx="2416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CA" sz="2800" b="1" dirty="0">
                <a:latin typeface="+mj-lt"/>
              </a:rPr>
              <a:t>Bike Theft Crisis</a:t>
            </a:r>
            <a:endParaRPr lang="en-CA" sz="2800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265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toronto police service">
            <a:extLst>
              <a:ext uri="{FF2B5EF4-FFF2-40B4-BE49-F238E27FC236}">
                <a16:creationId xmlns:a16="http://schemas.microsoft.com/office/drawing/2014/main" id="{CF82DDC0-087C-4348-89B0-B5CE4C87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64" y="1912961"/>
            <a:ext cx="2669579" cy="304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DE3E08-319B-4A8B-A041-5B9CE760D0A5}"/>
              </a:ext>
            </a:extLst>
          </p:cNvPr>
          <p:cNvSpPr/>
          <p:nvPr/>
        </p:nvSpPr>
        <p:spPr>
          <a:xfrm>
            <a:off x="5097778" y="243826"/>
            <a:ext cx="2020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CA" sz="2800" b="1" dirty="0">
                <a:latin typeface="+mj-lt"/>
              </a:rPr>
              <a:t>Data Sources</a:t>
            </a:r>
            <a:endParaRPr lang="en-CA" sz="2800" b="1" dirty="0">
              <a:effectLst/>
              <a:latin typeface="+mj-lt"/>
            </a:endParaRPr>
          </a:p>
        </p:txBody>
      </p:sp>
      <p:pic>
        <p:nvPicPr>
          <p:cNvPr id="1026" name="Picture 2" descr="Image result for Open Data Catalogue of the City of Toronto">
            <a:extLst>
              <a:ext uri="{FF2B5EF4-FFF2-40B4-BE49-F238E27FC236}">
                <a16:creationId xmlns:a16="http://schemas.microsoft.com/office/drawing/2014/main" id="{A592B7D2-36F4-4DA1-B2E1-518F6C1E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694" y="1908352"/>
            <a:ext cx="5353259" cy="30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1C5609-497A-420D-B15C-C61C53F31EB8}"/>
              </a:ext>
            </a:extLst>
          </p:cNvPr>
          <p:cNvSpPr/>
          <p:nvPr/>
        </p:nvSpPr>
        <p:spPr>
          <a:xfrm>
            <a:off x="1602297" y="5452853"/>
            <a:ext cx="9636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…attributes include time and location of the incident; cost, type and colour of stolen bikes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41115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CcmYsS95ypgbliaiD5k_BIvOidB-KQm9J-AGWeoK6q0lO8Wa4CmkgZEr9zl8wxB2n9OCP2XsFTzv3zo07ri9DuLyLBDaJTrZ5yavnRENRnUHRZhEEQZyBdzYyApimwwDiNwT1Cg">
            <a:extLst>
              <a:ext uri="{FF2B5EF4-FFF2-40B4-BE49-F238E27FC236}">
                <a16:creationId xmlns:a16="http://schemas.microsoft.com/office/drawing/2014/main" id="{942C16FB-FE6D-4AA4-B75C-DE14BE078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85" y="1844898"/>
            <a:ext cx="4832880" cy="32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50F58-6270-40E0-927A-5572C1BE8708}"/>
              </a:ext>
            </a:extLst>
          </p:cNvPr>
          <p:cNvSpPr/>
          <p:nvPr/>
        </p:nvSpPr>
        <p:spPr>
          <a:xfrm>
            <a:off x="1946246" y="5452853"/>
            <a:ext cx="9292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..thousands of bikes are stolen in Toronto worth about $3 million dollars each year </a:t>
            </a:r>
            <a:endParaRPr lang="en-CA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E5A0A9-0428-439A-9FE5-86E79FDC7B3B}"/>
              </a:ext>
            </a:extLst>
          </p:cNvPr>
          <p:cNvSpPr/>
          <p:nvPr/>
        </p:nvSpPr>
        <p:spPr>
          <a:xfrm>
            <a:off x="4787372" y="254100"/>
            <a:ext cx="2617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CA" sz="2800" b="1" dirty="0">
                <a:latin typeface="+mj-lt"/>
              </a:rPr>
              <a:t>Economic Impact</a:t>
            </a:r>
            <a:endParaRPr lang="en-CA" sz="2800" b="1" dirty="0">
              <a:effectLst/>
              <a:latin typeface="+mj-lt"/>
            </a:endParaRPr>
          </a:p>
        </p:txBody>
      </p:sp>
      <p:pic>
        <p:nvPicPr>
          <p:cNvPr id="7" name="Picture 4" descr="https://lh6.googleusercontent.com/ckfXnjUlH-IEledNYlWSt6K4IerYKZ5CgUFeNtydBUAaLVeGS0vGuH35yYgZEA8gximseRj-xOzp3rDSGYQ1M6zkSJCWGVKwhOq-mPTU264zhB-jG4pdHnX8Wo8L17D0b_K7jX0">
            <a:extLst>
              <a:ext uri="{FF2B5EF4-FFF2-40B4-BE49-F238E27FC236}">
                <a16:creationId xmlns:a16="http://schemas.microsoft.com/office/drawing/2014/main" id="{C19E98DE-A6A0-4F08-90B8-C3466E88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48" y="1844898"/>
            <a:ext cx="4576765" cy="30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8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lh6.googleusercontent.com/eHYNhH9tzlG3fx-akUZm13xkIWdYsQ7zH4GmX0W3MzJcd8QaKoxgnAe87rSj3RBMvR1OfpZspE-kfCMWwgPtw7zu0HNddrQUhgSyFsR9_MlfRm_lFdtIs-Nb0_7n2vxBim62y9s">
            <a:extLst>
              <a:ext uri="{FF2B5EF4-FFF2-40B4-BE49-F238E27FC236}">
                <a16:creationId xmlns:a16="http://schemas.microsoft.com/office/drawing/2014/main" id="{0B2EB0D9-B7CF-47AD-A2C8-2E8312B60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4898"/>
            <a:ext cx="5142963" cy="342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50F58-6270-40E0-927A-5572C1BE8708}"/>
              </a:ext>
            </a:extLst>
          </p:cNvPr>
          <p:cNvSpPr/>
          <p:nvPr/>
        </p:nvSpPr>
        <p:spPr>
          <a:xfrm>
            <a:off x="3314162" y="5452853"/>
            <a:ext cx="792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… weekdays and summer months are generally more common for bike theft</a:t>
            </a:r>
            <a:endParaRPr lang="en-CA" i="1" dirty="0"/>
          </a:p>
        </p:txBody>
      </p:sp>
      <p:pic>
        <p:nvPicPr>
          <p:cNvPr id="7" name="Picture 2" descr="https://lh3.googleusercontent.com/ZbpPZ-Ijiicg1aYkshqnIhR2PV_jkUog3y_aa5O74n8Sm96tDOymEOC8ET--dnVdzwDZIrvWk-HoKV8b9uMiYo84K2ViHLeqTNxoscyjW5_EZtxR6RvxUGxzo8Y1rSEdWg60p_Y">
            <a:extLst>
              <a:ext uri="{FF2B5EF4-FFF2-40B4-BE49-F238E27FC236}">
                <a16:creationId xmlns:a16="http://schemas.microsoft.com/office/drawing/2014/main" id="{623BE9AA-EC6A-4B0D-AAE8-F08F5373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23" y="1750895"/>
            <a:ext cx="4544925" cy="302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3D4D9B-B555-4AA2-A955-D408E2469332}"/>
              </a:ext>
            </a:extLst>
          </p:cNvPr>
          <p:cNvSpPr/>
          <p:nvPr/>
        </p:nvSpPr>
        <p:spPr>
          <a:xfrm>
            <a:off x="4787372" y="254100"/>
            <a:ext cx="2708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CA" sz="2800" b="1" dirty="0">
                <a:effectLst/>
                <a:latin typeface="+mj-lt"/>
              </a:rPr>
              <a:t>Temporal Analysis</a:t>
            </a:r>
          </a:p>
        </p:txBody>
      </p:sp>
    </p:spTree>
    <p:extLst>
      <p:ext uri="{BB962C8B-B14F-4D97-AF65-F5344CB8AC3E}">
        <p14:creationId xmlns:p14="http://schemas.microsoft.com/office/powerpoint/2010/main" val="143286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650F58-6270-40E0-927A-5572C1BE8708}"/>
              </a:ext>
            </a:extLst>
          </p:cNvPr>
          <p:cNvSpPr/>
          <p:nvPr/>
        </p:nvSpPr>
        <p:spPr>
          <a:xfrm>
            <a:off x="4353886" y="5452853"/>
            <a:ext cx="6885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…the highest number of reported stolen bikes happened between 5-7pm and 12-1pm</a:t>
            </a:r>
            <a:endParaRPr lang="en-CA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E5A0A9-0428-439A-9FE5-86E79FDC7B3B}"/>
              </a:ext>
            </a:extLst>
          </p:cNvPr>
          <p:cNvSpPr/>
          <p:nvPr/>
        </p:nvSpPr>
        <p:spPr>
          <a:xfrm>
            <a:off x="4787372" y="254100"/>
            <a:ext cx="2708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CA" sz="2800" b="1" dirty="0">
                <a:effectLst/>
                <a:latin typeface="+mj-lt"/>
              </a:rPr>
              <a:t>Temporal Analysis</a:t>
            </a:r>
          </a:p>
        </p:txBody>
      </p:sp>
      <p:pic>
        <p:nvPicPr>
          <p:cNvPr id="7" name="Picture 2" descr="https://lh3.googleusercontent.com/KBuwRIVoNTQ8fIxQeU7aqeNtYVDokwPAl9zMMVUI-_OV65WMNxmWV5kihJutZbpq5VvgDqtBkHUmdkyRte_U425RqnQ5SyVa-3CZ6zrX2AEDlsBbIsQqbpSG_U5pc3njeUOYgLU">
            <a:extLst>
              <a:ext uri="{FF2B5EF4-FFF2-40B4-BE49-F238E27FC236}">
                <a16:creationId xmlns:a16="http://schemas.microsoft.com/office/drawing/2014/main" id="{C5590A0C-AED4-4C61-878D-EC7D24BF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2" y="1844898"/>
            <a:ext cx="4606696" cy="306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AA0B3-6699-4B3F-9F46-772EE6DD7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963"/>
            <a:ext cx="5662772" cy="322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3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E5A0A9-0428-439A-9FE5-86E79FDC7B3B}"/>
              </a:ext>
            </a:extLst>
          </p:cNvPr>
          <p:cNvSpPr/>
          <p:nvPr/>
        </p:nvSpPr>
        <p:spPr>
          <a:xfrm>
            <a:off x="4469817" y="264374"/>
            <a:ext cx="3252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CA" sz="2800" b="1" dirty="0">
                <a:effectLst/>
                <a:latin typeface="+mj-lt"/>
              </a:rPr>
              <a:t>Geographical Analysis</a:t>
            </a:r>
          </a:p>
        </p:txBody>
      </p:sp>
      <p:pic>
        <p:nvPicPr>
          <p:cNvPr id="10242" name="Picture 2" descr="https://lh5.googleusercontent.com/vo-ZBQFt7lOrlpwgrCFnkOZMp5a31Z20zJZoirnJSl1rNZ9wN0NlbugvWTVhBZnJI9G4PHqNHKd5dCye08GgtuPR_QSwFBdxxzkXrKCrUjEdF_aeUg3fxgJR3HP0DcoKxEFd5g0">
            <a:extLst>
              <a:ext uri="{FF2B5EF4-FFF2-40B4-BE49-F238E27FC236}">
                <a16:creationId xmlns:a16="http://schemas.microsoft.com/office/drawing/2014/main" id="{0A83EC84-B75A-4B1D-A0EC-EA39852B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04" y="2119312"/>
            <a:ext cx="6499477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700E29-6700-48E4-A509-6F94675CCDF9}"/>
              </a:ext>
            </a:extLst>
          </p:cNvPr>
          <p:cNvSpPr/>
          <p:nvPr/>
        </p:nvSpPr>
        <p:spPr>
          <a:xfrm>
            <a:off x="268448" y="5424074"/>
            <a:ext cx="11431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…while the order of the neighbourhoods may change, a neighbourhood in the top 10</a:t>
            </a:r>
          </a:p>
          <a:p>
            <a:pPr algn="r"/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is very likely to remain in the top 10 the following year or season</a:t>
            </a:r>
            <a:endParaRPr lang="en-CA" i="1" dirty="0"/>
          </a:p>
        </p:txBody>
      </p:sp>
      <p:pic>
        <p:nvPicPr>
          <p:cNvPr id="8" name="Picture 2" descr="https://lh3.googleusercontent.com/npG8a16yzjRf5vV8NaND4-sxhQo9NaTjDONHNj-NQm8g6RSBB6ZaPcvDssByt-qGxo4a0BhcWUSVnp9rWdTlnO76uDvoJGkhtnn-Rvy_hqrVshRDY7orTOa_ys7WvmpPU-iXspQ">
            <a:extLst>
              <a:ext uri="{FF2B5EF4-FFF2-40B4-BE49-F238E27FC236}">
                <a16:creationId xmlns:a16="http://schemas.microsoft.com/office/drawing/2014/main" id="{201CAFE8-0CEA-460E-A27C-3E6C77D22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9" y="2172082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6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E5A0A9-0428-439A-9FE5-86E79FDC7B3B}"/>
              </a:ext>
            </a:extLst>
          </p:cNvPr>
          <p:cNvSpPr/>
          <p:nvPr/>
        </p:nvSpPr>
        <p:spPr>
          <a:xfrm>
            <a:off x="4549556" y="264374"/>
            <a:ext cx="3092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CA" sz="2800" b="1" dirty="0">
                <a:latin typeface="+mj-lt"/>
              </a:rPr>
              <a:t>Bike Theft Clustering</a:t>
            </a:r>
            <a:endParaRPr lang="en-CA" sz="2800" b="1" dirty="0"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DFA10-4972-49A5-B74D-C14C02A17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01" y="777272"/>
            <a:ext cx="9423025" cy="4594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2AA536-3FA2-4A05-AB09-D8AD0E12AE2C}"/>
              </a:ext>
            </a:extLst>
          </p:cNvPr>
          <p:cNvSpPr/>
          <p:nvPr/>
        </p:nvSpPr>
        <p:spPr>
          <a:xfrm>
            <a:off x="268448" y="5424074"/>
            <a:ext cx="11431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…temporal - spatial clustering identifies the areas of high bike theft density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23920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D5EE6FFF-63F9-4BD8-B3EB-0DA7D7BA9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230" y="1560353"/>
            <a:ext cx="5293155" cy="396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F0A428-A4C2-4E26-A3CA-72511514F62D}"/>
              </a:ext>
            </a:extLst>
          </p:cNvPr>
          <p:cNvSpPr/>
          <p:nvPr/>
        </p:nvSpPr>
        <p:spPr>
          <a:xfrm>
            <a:off x="3188549" y="264374"/>
            <a:ext cx="5814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CA" sz="2800" b="1" dirty="0">
                <a:latin typeface="+mj-lt"/>
              </a:rPr>
              <a:t>Recommendations and Future Research</a:t>
            </a:r>
            <a:endParaRPr lang="en-CA" sz="2800" b="1" dirty="0">
              <a:effectLst/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CF609-F185-4123-8842-F583F2A03978}"/>
              </a:ext>
            </a:extLst>
          </p:cNvPr>
          <p:cNvSpPr/>
          <p:nvPr/>
        </p:nvSpPr>
        <p:spPr>
          <a:xfrm>
            <a:off x="398449" y="1166842"/>
            <a:ext cx="6069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CA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Allocate more resources for summer-autumn months, as more than half (56%) of bike thefts between 2014-2017 happened during the 4 months: June, July, August and September.</a:t>
            </a:r>
          </a:p>
          <a:p>
            <a:endParaRPr lang="en-CA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Concentrate law enforcement resources on top-10 communities: almost half (47%) of thefts between 2014-2017 happened in top-10 communities.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Use clustering map to identify high density areas.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Educate general public and authorities on the trends and insights provided by the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i="1" dirty="0">
                <a:solidFill>
                  <a:srgbClr val="000000"/>
                </a:solidFill>
                <a:latin typeface="Arial" panose="020B0604020202020204" pitchFamily="34" charset="0"/>
              </a:rPr>
              <a:t>Promote and facilitate bike theft reporting.</a:t>
            </a:r>
          </a:p>
        </p:txBody>
      </p:sp>
    </p:spTree>
    <p:extLst>
      <p:ext uri="{BB962C8B-B14F-4D97-AF65-F5344CB8AC3E}">
        <p14:creationId xmlns:p14="http://schemas.microsoft.com/office/powerpoint/2010/main" val="123455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242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Sokol</dc:creator>
  <cp:lastModifiedBy>shruti bagde</cp:lastModifiedBy>
  <cp:revision>38</cp:revision>
  <cp:lastPrinted>2018-11-23T02:57:59Z</cp:lastPrinted>
  <dcterms:created xsi:type="dcterms:W3CDTF">2018-11-23T00:23:55Z</dcterms:created>
  <dcterms:modified xsi:type="dcterms:W3CDTF">2020-03-14T23:38:57Z</dcterms:modified>
</cp:coreProperties>
</file>