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2"/>
  </p:notesMasterIdLst>
  <p:handoutMasterIdLst>
    <p:handoutMasterId r:id="rId23"/>
  </p:handoutMasterIdLst>
  <p:sldIdLst>
    <p:sldId id="449" r:id="rId6"/>
    <p:sldId id="353" r:id="rId7"/>
    <p:sldId id="271" r:id="rId8"/>
    <p:sldId id="481" r:id="rId9"/>
    <p:sldId id="480" r:id="rId10"/>
    <p:sldId id="482" r:id="rId11"/>
    <p:sldId id="483" r:id="rId12"/>
    <p:sldId id="472" r:id="rId13"/>
    <p:sldId id="476" r:id="rId14"/>
    <p:sldId id="473" r:id="rId15"/>
    <p:sldId id="474" r:id="rId16"/>
    <p:sldId id="475" r:id="rId17"/>
    <p:sldId id="477" r:id="rId18"/>
    <p:sldId id="478" r:id="rId19"/>
    <p:sldId id="479" r:id="rId20"/>
    <p:sldId id="4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MAVEN/Java+9+-+Jigsa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en-US" sz="4100" dirty="0" smtClean="0"/>
              <a:t>Java 9 Overview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Bogdan Tkach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Oct 18, 2017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REPL</a:t>
            </a:r>
            <a:endParaRPr lang="ru-RU" dirty="0"/>
          </a:p>
        </p:txBody>
      </p:sp>
      <p:grpSp>
        <p:nvGrpSpPr>
          <p:cNvPr id="6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Semicolon is optional on bare statements</a:t>
              </a:r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357780" y="2475961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No checked exceptions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6" name="Group 21"/>
          <p:cNvGrpSpPr/>
          <p:nvPr/>
        </p:nvGrpSpPr>
        <p:grpSpPr>
          <a:xfrm>
            <a:off x="357780" y="3490519"/>
            <a:ext cx="7780439" cy="408253"/>
            <a:chOff x="357780" y="3331911"/>
            <a:chExt cx="7780439" cy="408253"/>
          </a:xfrm>
        </p:grpSpPr>
        <p:sp>
          <p:nvSpPr>
            <p:cNvPr id="17" name="TextBox 16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reference</a:t>
              </a:r>
            </a:p>
          </p:txBody>
        </p:sp>
        <p:grpSp>
          <p:nvGrpSpPr>
            <p:cNvPr id="18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19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Collection Factories</a:t>
            </a:r>
            <a:endParaRPr lang="ru-RU" dirty="0"/>
          </a:p>
        </p:txBody>
      </p:sp>
      <p:grpSp>
        <p:nvGrpSpPr>
          <p:cNvPr id="6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List.of</a:t>
              </a:r>
              <a:r>
                <a:rPr lang="en-US" sz="1600" dirty="0" smtClean="0"/>
                <a:t>(…)</a:t>
              </a:r>
              <a:endParaRPr lang="en-US" sz="1600" dirty="0"/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357780" y="2475961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 smtClean="0">
                  <a:solidFill>
                    <a:srgbClr val="444444"/>
                  </a:solidFill>
                  <a:cs typeface="Trebuchet MS"/>
                </a:rPr>
                <a:t>Set.of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(…) 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6" name="Group 21"/>
          <p:cNvGrpSpPr/>
          <p:nvPr/>
        </p:nvGrpSpPr>
        <p:grpSpPr>
          <a:xfrm>
            <a:off x="357780" y="3490519"/>
            <a:ext cx="7780439" cy="408253"/>
            <a:chOff x="357780" y="3331911"/>
            <a:chExt cx="7780439" cy="408253"/>
          </a:xfrm>
        </p:grpSpPr>
        <p:sp>
          <p:nvSpPr>
            <p:cNvPr id="17" name="TextBox 16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Map.of</a:t>
              </a:r>
              <a:r>
                <a:rPr lang="en-US" sz="1600" dirty="0" smtClean="0"/>
                <a:t>(…)  </a:t>
              </a:r>
              <a:r>
                <a:rPr lang="en-US" sz="1600" dirty="0" err="1" smtClean="0"/>
                <a:t>Map.ofEntiries</a:t>
              </a:r>
              <a:r>
                <a:rPr lang="en-US" sz="1600" dirty="0" smtClean="0"/>
                <a:t>(…) </a:t>
              </a:r>
              <a:endParaRPr lang="en-US" sz="1600" dirty="0"/>
            </a:p>
          </p:txBody>
        </p:sp>
        <p:grpSp>
          <p:nvGrpSpPr>
            <p:cNvPr id="18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19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3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Improved try with resources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7778" y="1191986"/>
            <a:ext cx="6433171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/>
              <a:t>// A final resource</a:t>
            </a:r>
            <a:br>
              <a:rPr lang="en-US" dirty="0"/>
            </a:br>
            <a:r>
              <a:rPr lang="en-US" dirty="0"/>
              <a:t>final Resource resource1 = new Resource("resource1</a:t>
            </a:r>
            <a:r>
              <a:rPr lang="en-US" dirty="0" smtClean="0"/>
              <a:t>");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dirty="0"/>
              <a:t>// Original try-with-resources statement from JDK 7 or 8</a:t>
            </a:r>
            <a:br>
              <a:rPr lang="en-US" dirty="0"/>
            </a:br>
            <a:r>
              <a:rPr lang="en-US" dirty="0"/>
              <a:t>try (Resource r1 = </a:t>
            </a:r>
            <a:r>
              <a:rPr lang="en-US" dirty="0" smtClean="0"/>
              <a:t>resource1)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Use of resource1 and resource 2 through r1 and r2.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dirty="0"/>
              <a:t>// New and improved try-with-resources statement in JDK 9</a:t>
            </a:r>
            <a:br>
              <a:rPr lang="en-US" dirty="0"/>
            </a:br>
            <a:r>
              <a:rPr lang="en-US" dirty="0"/>
              <a:t>try (</a:t>
            </a:r>
            <a:r>
              <a:rPr lang="en-US" dirty="0" smtClean="0"/>
              <a:t>resource1)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Use of resource1 and resource 2.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54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Stream API improvements</a:t>
            </a:r>
          </a:p>
        </p:txBody>
      </p:sp>
      <p:grpSp>
        <p:nvGrpSpPr>
          <p:cNvPr id="6" name="Group 24"/>
          <p:cNvGrpSpPr/>
          <p:nvPr/>
        </p:nvGrpSpPr>
        <p:grpSpPr>
          <a:xfrm>
            <a:off x="187778" y="1353682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6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 err="1">
                  <a:solidFill>
                    <a:srgbClr val="444444"/>
                  </a:solidFill>
                  <a:cs typeface="Trebuchet MS"/>
                </a:rPr>
                <a:t>Stream.takeWhile</a:t>
              </a:r>
              <a:r>
                <a:rPr lang="en-US" sz="1600" dirty="0">
                  <a:solidFill>
                    <a:srgbClr val="444444"/>
                  </a:solidFill>
                  <a:cs typeface="Trebuchet MS"/>
                </a:rPr>
                <a:t>() / </a:t>
              </a:r>
              <a:r>
                <a:rPr lang="en-US" sz="1600" dirty="0" err="1">
                  <a:solidFill>
                    <a:srgbClr val="444444"/>
                  </a:solidFill>
                  <a:cs typeface="Trebuchet MS"/>
                </a:rPr>
                <a:t>Stream.dropWhile</a:t>
              </a:r>
              <a:r>
                <a:rPr lang="en-US" sz="1600" dirty="0">
                  <a:solidFill>
                    <a:srgbClr val="444444"/>
                  </a:solidFill>
                  <a:cs typeface="Trebuchet MS"/>
                </a:rPr>
                <a:t>() </a:t>
              </a:r>
              <a:endParaRPr lang="en-US" sz="1600" dirty="0"/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187778" y="2394037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Optional.stream</a:t>
              </a:r>
              <a:r>
                <a:rPr lang="en-US" sz="1600" dirty="0"/>
                <a:t>();</a:t>
              </a:r>
              <a:endParaRPr lang="ru-RU" sz="1600" dirty="0"/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7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Private interface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777" y="1085850"/>
            <a:ext cx="7609199" cy="5380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public interface </a:t>
            </a:r>
            <a:r>
              <a:rPr lang="en-US" dirty="0" err="1"/>
              <a:t>MyInterface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void </a:t>
            </a:r>
            <a:r>
              <a:rPr lang="en-US" dirty="0" err="1"/>
              <a:t>normalInterfaceMethod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default void </a:t>
            </a:r>
            <a:r>
              <a:rPr lang="en-US" dirty="0" err="1"/>
              <a:t>interfaceMethodWithDefault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default void </a:t>
            </a:r>
            <a:r>
              <a:rPr lang="en-US" dirty="0" err="1"/>
              <a:t>anotherDefaultMethod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This method is not part of the public API exposed by </a:t>
            </a:r>
            <a:r>
              <a:rPr lang="en-US" i="1" dirty="0" err="1"/>
              <a:t>MyInterface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private void </a:t>
            </a:r>
            <a:r>
              <a:rPr lang="en-US" dirty="0" err="1"/>
              <a:t>init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"Initializing"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317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6" name="Group 24"/>
          <p:cNvGrpSpPr/>
          <p:nvPr/>
        </p:nvGrpSpPr>
        <p:grpSpPr>
          <a:xfrm>
            <a:off x="187778" y="1353682"/>
            <a:ext cx="7780439" cy="408253"/>
            <a:chOff x="357780" y="1435606"/>
            <a:chExt cx="7780439" cy="408253"/>
          </a:xfrm>
        </p:grpSpPr>
        <p:sp>
          <p:nvSpPr>
            <p:cNvPr id="7" name="TextBox 6"/>
            <p:cNvSpPr txBox="1"/>
            <p:nvPr/>
          </p:nvSpPr>
          <p:spPr>
            <a:xfrm>
              <a:off x="823019" y="1459785"/>
              <a:ext cx="7315200" cy="36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HTTP/2 (incubator module)</a:t>
              </a:r>
              <a:endParaRPr lang="en-US" sz="1600" dirty="0"/>
            </a:p>
          </p:txBody>
        </p:sp>
        <p:grpSp>
          <p:nvGrpSpPr>
            <p:cNvPr id="8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9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1" name="Group 23"/>
          <p:cNvGrpSpPr/>
          <p:nvPr/>
        </p:nvGrpSpPr>
        <p:grpSpPr>
          <a:xfrm>
            <a:off x="187778" y="2394037"/>
            <a:ext cx="7780439" cy="408253"/>
            <a:chOff x="357780" y="2067708"/>
            <a:chExt cx="7780439" cy="408253"/>
          </a:xfrm>
        </p:grpSpPr>
        <p:sp>
          <p:nvSpPr>
            <p:cNvPr id="12" name="TextBox 1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Improved </a:t>
              </a:r>
              <a:r>
                <a:rPr lang="en-US" sz="1600" dirty="0" smtClean="0"/>
                <a:t>Javadoc – HTML 5 and search</a:t>
              </a:r>
              <a:endParaRPr lang="en-US" sz="1600" dirty="0"/>
            </a:p>
          </p:txBody>
        </p:sp>
        <p:grpSp>
          <p:nvGrpSpPr>
            <p:cNvPr id="13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4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653017" y="2949068"/>
            <a:ext cx="568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https://docs.oracle.com/javase/8/docs/api/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653017" y="3440570"/>
            <a:ext cx="8207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http://download.java.net/java/jdk9/docs/api/overview-summary.html</a:t>
            </a:r>
            <a:endParaRPr lang="ru-RU" dirty="0"/>
          </a:p>
        </p:txBody>
      </p:sp>
      <p:grpSp>
        <p:nvGrpSpPr>
          <p:cNvPr id="18" name="Group 23"/>
          <p:cNvGrpSpPr/>
          <p:nvPr/>
        </p:nvGrpSpPr>
        <p:grpSpPr>
          <a:xfrm>
            <a:off x="231275" y="4146637"/>
            <a:ext cx="7780439" cy="408253"/>
            <a:chOff x="357780" y="2067708"/>
            <a:chExt cx="7780439" cy="408253"/>
          </a:xfrm>
        </p:grpSpPr>
        <p:sp>
          <p:nvSpPr>
            <p:cNvPr id="19" name="TextBox 18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Flow API – Publisher and Subscriber</a:t>
              </a:r>
              <a:endParaRPr lang="en-US" sz="1600" dirty="0"/>
            </a:p>
          </p:txBody>
        </p:sp>
        <p:grpSp>
          <p:nvGrpSpPr>
            <p:cNvPr id="20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1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0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Modularization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REPL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Other various improvements 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1026" name="Picture 2" descr="http://blog.takipi.com/wp-content/uploads/2017/01/java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1" r="22895"/>
          <a:stretch/>
        </p:blipFill>
        <p:spPr bwMode="auto">
          <a:xfrm>
            <a:off x="6100354" y="3485291"/>
            <a:ext cx="304364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Java 8 vs 9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49" y="1415142"/>
            <a:ext cx="38766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6" y="1415142"/>
            <a:ext cx="4248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Modules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0446" y="1109035"/>
            <a:ext cx="8486938" cy="5069696"/>
          </a:xfrm>
        </p:spPr>
        <p:txBody>
          <a:bodyPr>
            <a:normAutofit/>
          </a:bodyPr>
          <a:lstStyle/>
          <a:p>
            <a:r>
              <a:rPr lang="en-US" sz="3200" dirty="0"/>
              <a:t>Modules are a new way of grouping code and data.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Modules </a:t>
            </a:r>
            <a:r>
              <a:rPr lang="en-US" sz="3200" dirty="0"/>
              <a:t>explicitly declare which modules they depend on, and what packages they export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java --</a:t>
            </a:r>
            <a:r>
              <a:rPr lang="en-US" sz="3200" dirty="0" smtClean="0"/>
              <a:t>list-modules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M</a:t>
            </a:r>
            <a:r>
              <a:rPr lang="en-US" dirty="0" smtClean="0"/>
              <a:t>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556"/>
          <a:stretch/>
        </p:blipFill>
        <p:spPr>
          <a:xfrm>
            <a:off x="2037807" y="1161288"/>
            <a:ext cx="4180114" cy="53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Module – module-info.java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1256" y="1240971"/>
            <a:ext cx="704088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REQUIRES</a:t>
            </a:r>
            <a:r>
              <a:rPr lang="en-US" sz="2800" dirty="0" smtClean="0">
                <a:solidFill>
                  <a:srgbClr val="444444"/>
                </a:solidFill>
                <a:latin typeface="Trebuchet MS"/>
                <a:cs typeface="Trebuchet MS"/>
              </a:rPr>
              <a:t> – define dependencies on other modules</a:t>
            </a:r>
          </a:p>
          <a:p>
            <a:pPr>
              <a:lnSpc>
                <a:spcPct val="120000"/>
              </a:lnSpc>
            </a:pPr>
            <a:endParaRPr lang="en-US" sz="28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EXPORTS</a:t>
            </a:r>
            <a:r>
              <a:rPr lang="en-US" sz="2800" dirty="0" smtClean="0">
                <a:solidFill>
                  <a:srgbClr val="444444"/>
                </a:solidFill>
                <a:latin typeface="Trebuchet MS"/>
                <a:cs typeface="Trebuchet MS"/>
              </a:rPr>
              <a:t> – define packages available to other modules</a:t>
            </a:r>
            <a:endParaRPr lang="en-US" sz="28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66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javac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	-</a:t>
            </a:r>
            <a:r>
              <a:rPr lang="en-US" sz="2000" dirty="0"/>
              <a:t>d mods/</a:t>
            </a:r>
            <a:r>
              <a:rPr lang="en-US" sz="2000" dirty="0" err="1"/>
              <a:t>org.greetings</a:t>
            </a:r>
            <a:r>
              <a:rPr lang="en-US" sz="2000" dirty="0"/>
              <a:t> </a:t>
            </a:r>
            <a:r>
              <a:rPr lang="en-US" sz="2000" dirty="0" err="1"/>
              <a:t>org.greetings</a:t>
            </a:r>
            <a:r>
              <a:rPr lang="en-US" sz="2000" dirty="0"/>
              <a:t>/module-info.java </a:t>
            </a:r>
            <a:r>
              <a:rPr lang="en-US" sz="2000" dirty="0" smtClean="0"/>
              <a:t>	</a:t>
            </a:r>
            <a:r>
              <a:rPr lang="en-US" sz="2000" dirty="0" err="1" smtClean="0"/>
              <a:t>org.greetings</a:t>
            </a:r>
            <a:r>
              <a:rPr lang="en-US" sz="2000" dirty="0" smtClean="0"/>
              <a:t>/org/greetings/Main.java</a:t>
            </a:r>
          </a:p>
          <a:p>
            <a:endParaRPr lang="en-US" sz="2000" dirty="0"/>
          </a:p>
          <a:p>
            <a:endParaRPr lang="en-US" sz="2000" dirty="0" smtClean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/>
              <a:t>java </a:t>
            </a:r>
            <a:endParaRPr lang="en-US" altLang="en-US" sz="2400" dirty="0" smtClean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--</a:t>
            </a:r>
            <a:r>
              <a:rPr lang="en-US" altLang="en-US" sz="2400" dirty="0"/>
              <a:t>module-path mods </a:t>
            </a:r>
            <a:endParaRPr lang="en-US" altLang="en-US" sz="2400" dirty="0" smtClean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-</a:t>
            </a:r>
            <a:r>
              <a:rPr lang="en-US" altLang="en-US" sz="2400" dirty="0"/>
              <a:t>m </a:t>
            </a:r>
            <a:r>
              <a:rPr lang="en-US" altLang="en-US" sz="2400" dirty="0" err="1"/>
              <a:t>com.greetings</a:t>
            </a:r>
            <a:r>
              <a:rPr lang="en-US" altLang="en-US" sz="2400" dirty="0"/>
              <a:t>/</a:t>
            </a:r>
            <a:r>
              <a:rPr lang="en-US" altLang="en-US" sz="2400" dirty="0" err="1"/>
              <a:t>com.greetings.Main</a:t>
            </a:r>
            <a:r>
              <a:rPr lang="en-US" altLang="en-US" sz="2400" dirty="0"/>
              <a:t> 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Compiling and Running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Creating modular application</a:t>
            </a:r>
            <a:endParaRPr lang="ru-RU" dirty="0"/>
          </a:p>
        </p:txBody>
      </p:sp>
      <p:grpSp>
        <p:nvGrpSpPr>
          <p:cNvPr id="5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6" name="TextBox 5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module-info.java – require and export</a:t>
              </a:r>
              <a:endParaRPr lang="en-US" sz="1600" dirty="0"/>
            </a:p>
          </p:txBody>
        </p:sp>
        <p:grpSp>
          <p:nvGrpSpPr>
            <p:cNvPr id="7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8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357780" y="2475961"/>
            <a:ext cx="7780439" cy="408253"/>
            <a:chOff x="357780" y="2067708"/>
            <a:chExt cx="7780439" cy="408253"/>
          </a:xfrm>
        </p:grpSpPr>
        <p:sp>
          <p:nvSpPr>
            <p:cNvPr id="11" name="TextBox 10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>
                  <a:solidFill>
                    <a:srgbClr val="444444"/>
                  </a:solidFill>
                  <a:cs typeface="Trebuchet MS"/>
                </a:rPr>
                <a:t>j</a:t>
              </a:r>
              <a:r>
                <a:rPr lang="en-US" sz="1600" dirty="0" err="1" smtClean="0">
                  <a:solidFill>
                    <a:srgbClr val="444444"/>
                  </a:solidFill>
                  <a:cs typeface="Trebuchet MS"/>
                </a:rPr>
                <a:t>avac</a:t>
              </a:r>
              <a:r>
                <a:rPr lang="en-US" sz="1600" dirty="0" smtClean="0">
                  <a:solidFill>
                    <a:srgbClr val="444444"/>
                  </a:solidFill>
                  <a:cs typeface="Trebuchet MS"/>
                </a:rPr>
                <a:t> --module-path</a:t>
              </a:r>
              <a:endParaRPr lang="en-US" sz="16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12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3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21"/>
          <p:cNvGrpSpPr/>
          <p:nvPr/>
        </p:nvGrpSpPr>
        <p:grpSpPr>
          <a:xfrm>
            <a:off x="357780" y="3490519"/>
            <a:ext cx="7780439" cy="408253"/>
            <a:chOff x="357780" y="3331911"/>
            <a:chExt cx="7780439" cy="408253"/>
          </a:xfrm>
        </p:grpSpPr>
        <p:sp>
          <p:nvSpPr>
            <p:cNvPr id="16" name="TextBox 15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jlink</a:t>
              </a:r>
              <a:endParaRPr lang="en-US" sz="1600" dirty="0"/>
            </a:p>
          </p:txBody>
        </p:sp>
        <p:grpSp>
          <p:nvGrpSpPr>
            <p:cNvPr id="17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18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7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Using with Maven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7779" y="1216478"/>
            <a:ext cx="693010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When migrating to Java 9 many maven plugins has to be updated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779" y="2144199"/>
            <a:ext cx="8156121" cy="39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cs typeface="Trebuchet MS"/>
                <a:hlinkClick r:id="rId2"/>
              </a:rPr>
              <a:t>https://cwiki.apache.org/confluence/display/MAVEN/Java+9+-+Jigsaw</a:t>
            </a:r>
            <a:endParaRPr lang="ru-RU" dirty="0" err="1">
              <a:solidFill>
                <a:srgbClr val="444444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838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24924</TotalTime>
  <Words>206</Words>
  <Application>Microsoft Office PowerPoint</Application>
  <PresentationFormat>On-screen Show (4:3)</PresentationFormat>
  <Paragraphs>84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Lucida Grande</vt:lpstr>
      <vt:lpstr>MS PGothic</vt:lpstr>
      <vt:lpstr>Arial</vt:lpstr>
      <vt:lpstr>Arial Black</vt:lpstr>
      <vt:lpstr>Calibri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Bogdan Tkach</cp:lastModifiedBy>
  <cp:revision>1027</cp:revision>
  <cp:lastPrinted>2014-07-09T13:30:36Z</cp:lastPrinted>
  <dcterms:created xsi:type="dcterms:W3CDTF">2014-07-08T13:27:24Z</dcterms:created>
  <dcterms:modified xsi:type="dcterms:W3CDTF">2017-10-18T10:05:20Z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