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6" y="-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A292-5585-4C41-B619-26917E3C159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1F8C-7438-471D-A548-6FCC004F0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A292-5585-4C41-B619-26917E3C159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1F8C-7438-471D-A548-6FCC004F0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A292-5585-4C41-B619-26917E3C159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1F8C-7438-471D-A548-6FCC004F0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A292-5585-4C41-B619-26917E3C159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1F8C-7438-471D-A548-6FCC004F0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A292-5585-4C41-B619-26917E3C159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1F8C-7438-471D-A548-6FCC004F0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A292-5585-4C41-B619-26917E3C159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1F8C-7438-471D-A548-6FCC004F0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A292-5585-4C41-B619-26917E3C159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1F8C-7438-471D-A548-6FCC004F0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A292-5585-4C41-B619-26917E3C159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1F8C-7438-471D-A548-6FCC004F0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A292-5585-4C41-B619-26917E3C159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1F8C-7438-471D-A548-6FCC004F0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A292-5585-4C41-B619-26917E3C159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1F8C-7438-471D-A548-6FCC004F0F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A292-5585-4C41-B619-26917E3C159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8A1F8C-7438-471D-A548-6FCC004F0F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08A1F8C-7438-471D-A548-6FCC004F0F8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F11A292-5585-4C41-B619-26917E3C1598}" type="datetimeFigureOut">
              <a:rPr lang="en-US" smtClean="0"/>
              <a:t>2/28/2018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1918" y="2590800"/>
            <a:ext cx="7620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2018 NAMIC-Carolinas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8000" b="1" dirty="0" smtClean="0">
                <a:solidFill>
                  <a:schemeClr val="tx2">
                    <a:lumMod val="75000"/>
                  </a:schemeClr>
                </a:solidFill>
              </a:rPr>
              <a:t>Career Lifecycle: </a:t>
            </a:r>
            <a:r>
              <a:rPr lang="en-US" sz="8000" dirty="0" smtClean="0"/>
              <a:t>Focus Forward</a:t>
            </a:r>
            <a:endParaRPr lang="en-US" sz="8000" dirty="0"/>
          </a:p>
        </p:txBody>
      </p:sp>
      <p:pic>
        <p:nvPicPr>
          <p:cNvPr id="2050" name="Picture 2" descr="Image result for namic carolina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562600"/>
            <a:ext cx="2667000" cy="118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01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" y="1524000"/>
            <a:ext cx="7601712" cy="5691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1104" y="381000"/>
            <a:ext cx="7620000" cy="1401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7600" b="1" dirty="0" smtClean="0"/>
              <a:t>Focus Forward</a:t>
            </a:r>
          </a:p>
          <a:p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/>
              <a:t>We want our members to remain </a:t>
            </a:r>
            <a:r>
              <a:rPr lang="en-US" sz="8000" dirty="0" smtClean="0"/>
              <a:t>‘focused </a:t>
            </a:r>
            <a:r>
              <a:rPr lang="en-US" sz="8000" dirty="0"/>
              <a:t>forward </a:t>
            </a:r>
            <a:r>
              <a:rPr lang="en-US" sz="8000" dirty="0" smtClean="0"/>
              <a:t>‘on </a:t>
            </a:r>
            <a:r>
              <a:rPr lang="en-US" sz="8000" dirty="0"/>
              <a:t>what’s next in their </a:t>
            </a:r>
            <a:r>
              <a:rPr lang="en-US" sz="8000" dirty="0" smtClean="0"/>
              <a:t>careers. Programming provided  this year will allow opportunities for members to proactively </a:t>
            </a:r>
            <a:r>
              <a:rPr lang="en-US" sz="8000" dirty="0"/>
              <a:t>prepare and plan for those future </a:t>
            </a:r>
            <a:r>
              <a:rPr lang="en-US" sz="8000" dirty="0" smtClean="0"/>
              <a:t>opportunities.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3922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Introduction Stage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Get the Job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39000" cy="4191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 smtClean="0">
                <a:latin typeface="+mj-lt"/>
              </a:rPr>
              <a:t>For college students, individuals seeking jobs and those looking for new opportunities within their companies.</a:t>
            </a:r>
          </a:p>
          <a:p>
            <a:pPr marL="0" indent="0" algn="ctr">
              <a:buNone/>
            </a:pPr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Researching what is out there</a:t>
            </a:r>
          </a:p>
          <a:p>
            <a:r>
              <a:rPr lang="en-US" sz="2000" dirty="0" smtClean="0">
                <a:latin typeface="+mj-lt"/>
              </a:rPr>
              <a:t>Resume building</a:t>
            </a:r>
          </a:p>
          <a:p>
            <a:r>
              <a:rPr lang="en-US" sz="2000" dirty="0" smtClean="0">
                <a:latin typeface="+mj-lt"/>
              </a:rPr>
              <a:t>Interviewing tips</a:t>
            </a:r>
          </a:p>
          <a:p>
            <a:r>
              <a:rPr lang="en-US" sz="2000" dirty="0" smtClean="0">
                <a:latin typeface="+mj-lt"/>
              </a:rPr>
              <a:t>Dressing for success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335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Growth Stage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Develop Skills for Growth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7239000" cy="4191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latin typeface="+mj-lt"/>
              </a:rPr>
              <a:t>For individuals who have received the job but need help with growth in that new role.</a:t>
            </a:r>
          </a:p>
          <a:p>
            <a:pPr marL="0" indent="0" algn="ctr">
              <a:buNone/>
            </a:pP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Strength </a:t>
            </a:r>
            <a:r>
              <a:rPr lang="en-US" sz="2000" dirty="0" smtClean="0">
                <a:latin typeface="+mj-lt"/>
              </a:rPr>
              <a:t>finding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Getting the </a:t>
            </a:r>
            <a:r>
              <a:rPr lang="en-US" sz="2000" dirty="0" smtClean="0">
                <a:latin typeface="+mj-lt"/>
              </a:rPr>
              <a:t>experience 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Refresher </a:t>
            </a:r>
            <a:r>
              <a:rPr lang="en-US" sz="2000" dirty="0" smtClean="0">
                <a:latin typeface="+mj-lt"/>
              </a:rPr>
              <a:t>courses and professional development 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Mentors, </a:t>
            </a:r>
            <a:r>
              <a:rPr lang="en-US" sz="2000" dirty="0" smtClean="0">
                <a:latin typeface="+mj-lt"/>
              </a:rPr>
              <a:t>advocates</a:t>
            </a:r>
            <a:r>
              <a:rPr lang="en-US" sz="2000" dirty="0">
                <a:latin typeface="+mj-lt"/>
              </a:rPr>
              <a:t>, s</a:t>
            </a:r>
            <a:r>
              <a:rPr lang="en-US" sz="2000" dirty="0" smtClean="0">
                <a:latin typeface="+mj-lt"/>
              </a:rPr>
              <a:t>ponsors 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324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Maturity Stage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From the Cube to the Corner Office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7239000" cy="4343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latin typeface="+mj-lt"/>
              </a:rPr>
              <a:t>For Supervisors, Managers, Analysts, and Coordinators.</a:t>
            </a:r>
          </a:p>
          <a:p>
            <a:pPr marL="0" indent="0" algn="ctr">
              <a:buNone/>
            </a:pPr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Succession planning </a:t>
            </a:r>
          </a:p>
          <a:p>
            <a:r>
              <a:rPr lang="en-US" sz="2000" dirty="0" smtClean="0">
                <a:latin typeface="+mj-lt"/>
              </a:rPr>
              <a:t>Coaching and development</a:t>
            </a:r>
          </a:p>
          <a:p>
            <a:pPr lvl="1"/>
            <a:r>
              <a:rPr lang="en-US" sz="1600" dirty="0">
                <a:latin typeface="+mj-lt"/>
              </a:rPr>
              <a:t>P</a:t>
            </a:r>
            <a:r>
              <a:rPr lang="en-US" sz="1600" dirty="0" smtClean="0">
                <a:latin typeface="+mj-lt"/>
              </a:rPr>
              <a:t>reparing </a:t>
            </a:r>
            <a:r>
              <a:rPr lang="en-US" sz="1600" dirty="0">
                <a:latin typeface="+mj-lt"/>
              </a:rPr>
              <a:t>y</a:t>
            </a:r>
            <a:r>
              <a:rPr lang="en-US" sz="1600" dirty="0" smtClean="0">
                <a:latin typeface="+mj-lt"/>
              </a:rPr>
              <a:t>our </a:t>
            </a:r>
            <a:r>
              <a:rPr lang="en-US" sz="1600" dirty="0">
                <a:latin typeface="+mj-lt"/>
              </a:rPr>
              <a:t>t</a:t>
            </a:r>
            <a:r>
              <a:rPr lang="en-US" sz="1600" dirty="0" smtClean="0">
                <a:latin typeface="+mj-lt"/>
              </a:rPr>
              <a:t>eam for future </a:t>
            </a:r>
            <a:r>
              <a:rPr lang="en-US" sz="1600" dirty="0">
                <a:latin typeface="+mj-lt"/>
              </a:rPr>
              <a:t>o</a:t>
            </a:r>
            <a:r>
              <a:rPr lang="en-US" sz="1600" dirty="0" smtClean="0">
                <a:latin typeface="+mj-lt"/>
              </a:rPr>
              <a:t>pportunities </a:t>
            </a:r>
          </a:p>
          <a:p>
            <a:r>
              <a:rPr lang="en-US" sz="2000" dirty="0" smtClean="0">
                <a:latin typeface="+mj-lt"/>
              </a:rPr>
              <a:t>Effective communication</a:t>
            </a:r>
          </a:p>
          <a:p>
            <a:r>
              <a:rPr lang="en-US" sz="2000" dirty="0" smtClean="0">
                <a:latin typeface="+mj-lt"/>
              </a:rPr>
              <a:t>Self-awareness </a:t>
            </a:r>
          </a:p>
          <a:p>
            <a:r>
              <a:rPr lang="en-US" sz="2000" dirty="0" smtClean="0">
                <a:latin typeface="+mj-lt"/>
              </a:rPr>
              <a:t>Team development, connecting with your </a:t>
            </a:r>
            <a:r>
              <a:rPr lang="en-US" sz="2000" dirty="0">
                <a:latin typeface="+mj-lt"/>
              </a:rPr>
              <a:t>t</a:t>
            </a:r>
            <a:r>
              <a:rPr lang="en-US" sz="2000" dirty="0" smtClean="0">
                <a:latin typeface="+mj-lt"/>
              </a:rPr>
              <a:t>eam </a:t>
            </a:r>
          </a:p>
          <a:p>
            <a:r>
              <a:rPr lang="en-US" sz="2000" dirty="0" smtClean="0">
                <a:latin typeface="+mj-lt"/>
              </a:rPr>
              <a:t>Screening and selecting candidates </a:t>
            </a:r>
          </a:p>
          <a:p>
            <a:r>
              <a:rPr lang="en-US" sz="2000" dirty="0" smtClean="0">
                <a:latin typeface="+mj-lt"/>
              </a:rPr>
              <a:t>Work-life </a:t>
            </a:r>
            <a:r>
              <a:rPr lang="en-US" sz="2000" dirty="0">
                <a:latin typeface="+mj-lt"/>
              </a:rPr>
              <a:t>b</a:t>
            </a:r>
            <a:r>
              <a:rPr lang="en-US" sz="2000" dirty="0" smtClean="0">
                <a:latin typeface="+mj-lt"/>
              </a:rPr>
              <a:t>alance </a:t>
            </a:r>
          </a:p>
          <a:p>
            <a:r>
              <a:rPr lang="en-US" sz="2000" dirty="0" smtClean="0">
                <a:latin typeface="+mj-lt"/>
              </a:rPr>
              <a:t>Courses, certifications, etc. that are helpful for growth </a:t>
            </a: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58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Retention Stage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Executive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620000" cy="480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latin typeface="+mj-lt"/>
              </a:rPr>
              <a:t>For Directors and Above.</a:t>
            </a:r>
          </a:p>
          <a:p>
            <a:pPr marL="0" indent="0" algn="ctr">
              <a:buNone/>
            </a:pPr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Obtaining and maintaining </a:t>
            </a:r>
            <a:r>
              <a:rPr lang="en-US" sz="2000" dirty="0">
                <a:latin typeface="+mj-lt"/>
              </a:rPr>
              <a:t>an Executive </a:t>
            </a:r>
            <a:r>
              <a:rPr lang="en-US" sz="2000" dirty="0" smtClean="0">
                <a:latin typeface="+mj-lt"/>
              </a:rPr>
              <a:t>presence </a:t>
            </a:r>
            <a:endParaRPr lang="en-US" sz="20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Retaining your </a:t>
            </a:r>
            <a:r>
              <a:rPr lang="en-US" sz="2000" dirty="0">
                <a:latin typeface="+mj-lt"/>
              </a:rPr>
              <a:t>role as an Executive in your industry</a:t>
            </a:r>
          </a:p>
          <a:p>
            <a:r>
              <a:rPr lang="en-US" sz="2000" dirty="0" smtClean="0">
                <a:latin typeface="+mj-lt"/>
              </a:rPr>
              <a:t>Retaining education </a:t>
            </a:r>
            <a:r>
              <a:rPr lang="en-US" sz="2000" dirty="0">
                <a:latin typeface="+mj-lt"/>
              </a:rPr>
              <a:t>needed to remain relevant </a:t>
            </a:r>
          </a:p>
          <a:p>
            <a:r>
              <a:rPr lang="en-US" sz="2000" dirty="0">
                <a:latin typeface="+mj-lt"/>
              </a:rPr>
              <a:t>Financial </a:t>
            </a:r>
            <a:r>
              <a:rPr lang="en-US" sz="2000" dirty="0" smtClean="0">
                <a:latin typeface="+mj-lt"/>
              </a:rPr>
              <a:t>planning 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Planning for </a:t>
            </a:r>
            <a:r>
              <a:rPr lang="en-US" sz="2000" dirty="0" smtClean="0">
                <a:latin typeface="+mj-lt"/>
              </a:rPr>
              <a:t>retirement 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578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Giving Back Stage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Community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latin typeface="+mj-lt"/>
              </a:rPr>
              <a:t>For </a:t>
            </a:r>
            <a:r>
              <a:rPr lang="en-US" sz="2000" dirty="0">
                <a:latin typeface="+mj-lt"/>
              </a:rPr>
              <a:t>all </a:t>
            </a:r>
            <a:r>
              <a:rPr lang="en-US" sz="2000" dirty="0" smtClean="0">
                <a:latin typeface="+mj-lt"/>
              </a:rPr>
              <a:t>members, local </a:t>
            </a:r>
            <a:r>
              <a:rPr lang="en-US" sz="2000" dirty="0">
                <a:latin typeface="+mj-lt"/>
              </a:rPr>
              <a:t>community </a:t>
            </a:r>
            <a:r>
              <a:rPr lang="en-US" sz="2000" dirty="0" smtClean="0">
                <a:latin typeface="+mj-lt"/>
              </a:rPr>
              <a:t>groups and organizations.</a:t>
            </a:r>
          </a:p>
          <a:p>
            <a:pPr marL="0" indent="0" algn="ctr">
              <a:buNone/>
            </a:pPr>
            <a:endParaRPr lang="en-US" sz="2000" dirty="0" smtClean="0">
              <a:latin typeface="+mj-lt"/>
            </a:endParaRPr>
          </a:p>
          <a:p>
            <a:r>
              <a:rPr lang="en-US" sz="2000" dirty="0">
                <a:latin typeface="+mj-lt"/>
              </a:rPr>
              <a:t>Links Scholarship </a:t>
            </a:r>
          </a:p>
          <a:p>
            <a:r>
              <a:rPr lang="en-US" sz="2000" dirty="0" err="1" smtClean="0">
                <a:latin typeface="+mj-lt"/>
              </a:rPr>
              <a:t>TutorMate</a:t>
            </a:r>
            <a:r>
              <a:rPr lang="en-US" sz="2000" dirty="0" smtClean="0">
                <a:latin typeface="+mj-lt"/>
              </a:rPr>
              <a:t> 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Community Service &amp; Donations </a:t>
            </a:r>
          </a:p>
          <a:p>
            <a:r>
              <a:rPr lang="en-US" sz="2000" dirty="0">
                <a:latin typeface="+mj-lt"/>
              </a:rPr>
              <a:t>Partnering with local organizations to participate in their events or </a:t>
            </a:r>
            <a:r>
              <a:rPr lang="en-US" sz="2000" dirty="0" smtClean="0">
                <a:latin typeface="+mj-lt"/>
              </a:rPr>
              <a:t>to market </a:t>
            </a:r>
            <a:r>
              <a:rPr lang="en-US" sz="2000" dirty="0">
                <a:latin typeface="+mj-lt"/>
              </a:rPr>
              <a:t>our </a:t>
            </a:r>
            <a:r>
              <a:rPr lang="en-US" sz="2000" dirty="0" smtClean="0">
                <a:latin typeface="+mj-lt"/>
              </a:rPr>
              <a:t>materials </a:t>
            </a:r>
            <a:r>
              <a:rPr lang="en-US" sz="2000" dirty="0">
                <a:latin typeface="+mj-lt"/>
              </a:rPr>
              <a:t>at their </a:t>
            </a:r>
            <a:r>
              <a:rPr lang="en-US" sz="2000" dirty="0" smtClean="0">
                <a:latin typeface="+mj-lt"/>
              </a:rPr>
              <a:t>events, and allow </a:t>
            </a:r>
            <a:r>
              <a:rPr lang="en-US" sz="2000" dirty="0">
                <a:latin typeface="+mj-lt"/>
              </a:rPr>
              <a:t>them to do the same at </a:t>
            </a:r>
            <a:r>
              <a:rPr lang="en-US" sz="2000" dirty="0" smtClean="0">
                <a:latin typeface="+mj-lt"/>
              </a:rPr>
              <a:t>ours.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8667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98</TotalTime>
  <Words>200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2018 NAMIC-Carolinas Career Lifecycle: Focus Forward</vt:lpstr>
      <vt:lpstr>PowerPoint Presentation</vt:lpstr>
      <vt:lpstr>Introduction Stage Get the Job</vt:lpstr>
      <vt:lpstr>Growth Stage Develop Skills for Growth</vt:lpstr>
      <vt:lpstr>Maturity Stage From the Cube to the Corner Office</vt:lpstr>
      <vt:lpstr>Retention Stage Executive Development</vt:lpstr>
      <vt:lpstr>Giving Back Stage Community Events</vt:lpstr>
    </vt:vector>
  </TitlesOfParts>
  <Company>INSP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14</cp:revision>
  <dcterms:created xsi:type="dcterms:W3CDTF">2018-02-27T21:20:46Z</dcterms:created>
  <dcterms:modified xsi:type="dcterms:W3CDTF">2018-02-28T20:07:01Z</dcterms:modified>
</cp:coreProperties>
</file>