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Override PartName="/ppt/media/image2.tif" ContentType="image/tiff"/>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7315200" cy="96012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B81C78A-49C9-4AEA-BDDA-D13500AA5EB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26" name="PlaceHolder 2"/>
          <p:cNvSpPr>
            <a:spLocks noGrp="1"/>
          </p:cNvSpPr>
          <p:nvPr>
            <p:ph/>
          </p:nvPr>
        </p:nvSpPr>
        <p:spPr>
          <a:xfrm>
            <a:off x="365760" y="2246400"/>
            <a:ext cx="658332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27" name="PlaceHolder 3"/>
          <p:cNvSpPr>
            <a:spLocks noGrp="1"/>
          </p:cNvSpPr>
          <p:nvPr>
            <p:ph/>
          </p:nvPr>
        </p:nvSpPr>
        <p:spPr>
          <a:xfrm>
            <a:off x="365760" y="5154840"/>
            <a:ext cx="658332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91AFC76-A86A-463C-8031-F0EA2A3AA86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29" name="PlaceHolder 2"/>
          <p:cNvSpPr>
            <a:spLocks noGrp="1"/>
          </p:cNvSpPr>
          <p:nvPr>
            <p:ph/>
          </p:nvPr>
        </p:nvSpPr>
        <p:spPr>
          <a:xfrm>
            <a:off x="36576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0" name="PlaceHolder 3"/>
          <p:cNvSpPr>
            <a:spLocks noGrp="1"/>
          </p:cNvSpPr>
          <p:nvPr>
            <p:ph/>
          </p:nvPr>
        </p:nvSpPr>
        <p:spPr>
          <a:xfrm>
            <a:off x="373932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1" name="PlaceHolder 4"/>
          <p:cNvSpPr>
            <a:spLocks noGrp="1"/>
          </p:cNvSpPr>
          <p:nvPr>
            <p:ph/>
          </p:nvPr>
        </p:nvSpPr>
        <p:spPr>
          <a:xfrm>
            <a:off x="365760" y="515484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2" name="PlaceHolder 5"/>
          <p:cNvSpPr>
            <a:spLocks noGrp="1"/>
          </p:cNvSpPr>
          <p:nvPr>
            <p:ph/>
          </p:nvPr>
        </p:nvSpPr>
        <p:spPr>
          <a:xfrm>
            <a:off x="3739320" y="515484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57E9ACD-D7B4-49E5-B2CE-F51E4CFEF15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34" name="PlaceHolder 2"/>
          <p:cNvSpPr>
            <a:spLocks noGrp="1"/>
          </p:cNvSpPr>
          <p:nvPr>
            <p:ph/>
          </p:nvPr>
        </p:nvSpPr>
        <p:spPr>
          <a:xfrm>
            <a:off x="365760" y="224640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5" name="PlaceHolder 3"/>
          <p:cNvSpPr>
            <a:spLocks noGrp="1"/>
          </p:cNvSpPr>
          <p:nvPr>
            <p:ph/>
          </p:nvPr>
        </p:nvSpPr>
        <p:spPr>
          <a:xfrm>
            <a:off x="2591640" y="224640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6" name="PlaceHolder 4"/>
          <p:cNvSpPr>
            <a:spLocks noGrp="1"/>
          </p:cNvSpPr>
          <p:nvPr>
            <p:ph/>
          </p:nvPr>
        </p:nvSpPr>
        <p:spPr>
          <a:xfrm>
            <a:off x="4817880" y="224640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7" name="PlaceHolder 5"/>
          <p:cNvSpPr>
            <a:spLocks noGrp="1"/>
          </p:cNvSpPr>
          <p:nvPr>
            <p:ph/>
          </p:nvPr>
        </p:nvSpPr>
        <p:spPr>
          <a:xfrm>
            <a:off x="365760" y="515484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8" name="PlaceHolder 6"/>
          <p:cNvSpPr>
            <a:spLocks noGrp="1"/>
          </p:cNvSpPr>
          <p:nvPr>
            <p:ph/>
          </p:nvPr>
        </p:nvSpPr>
        <p:spPr>
          <a:xfrm>
            <a:off x="2591640" y="515484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39" name="PlaceHolder 7"/>
          <p:cNvSpPr>
            <a:spLocks noGrp="1"/>
          </p:cNvSpPr>
          <p:nvPr>
            <p:ph/>
          </p:nvPr>
        </p:nvSpPr>
        <p:spPr>
          <a:xfrm>
            <a:off x="4817880" y="5154840"/>
            <a:ext cx="211968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B80B6C6-4B17-428C-8D3D-FC3A1114B36D}"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5" name="PlaceHolder 2"/>
          <p:cNvSpPr>
            <a:spLocks noGrp="1"/>
          </p:cNvSpPr>
          <p:nvPr>
            <p:ph type="subTitle"/>
          </p:nvPr>
        </p:nvSpPr>
        <p:spPr>
          <a:xfrm>
            <a:off x="365760" y="2246400"/>
            <a:ext cx="6583320" cy="55681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BE296B4-9BE4-477A-BD9B-E2297FA57EF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7" name="PlaceHolder 2"/>
          <p:cNvSpPr>
            <a:spLocks noGrp="1"/>
          </p:cNvSpPr>
          <p:nvPr>
            <p:ph/>
          </p:nvPr>
        </p:nvSpPr>
        <p:spPr>
          <a:xfrm>
            <a:off x="365760" y="2246400"/>
            <a:ext cx="6583320" cy="55681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202E853-52BE-4DA4-83FE-A1EA6DF9A68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9" name="PlaceHolder 2"/>
          <p:cNvSpPr>
            <a:spLocks noGrp="1"/>
          </p:cNvSpPr>
          <p:nvPr>
            <p:ph/>
          </p:nvPr>
        </p:nvSpPr>
        <p:spPr>
          <a:xfrm>
            <a:off x="365760" y="2246400"/>
            <a:ext cx="3212640" cy="55681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10" name="PlaceHolder 3"/>
          <p:cNvSpPr>
            <a:spLocks noGrp="1"/>
          </p:cNvSpPr>
          <p:nvPr>
            <p:ph/>
          </p:nvPr>
        </p:nvSpPr>
        <p:spPr>
          <a:xfrm>
            <a:off x="3739320" y="2246400"/>
            <a:ext cx="3212640" cy="55681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995DD5D-F27C-4871-93C0-A6ACF757E03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B10ACD7-2D59-44F0-9176-CD11E3D5F60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65760" y="383040"/>
            <a:ext cx="6583320" cy="7430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DADBE37-7E3B-40EC-8999-53E31825CAF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14" name="PlaceHolder 2"/>
          <p:cNvSpPr>
            <a:spLocks noGrp="1"/>
          </p:cNvSpPr>
          <p:nvPr>
            <p:ph/>
          </p:nvPr>
        </p:nvSpPr>
        <p:spPr>
          <a:xfrm>
            <a:off x="36576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15" name="PlaceHolder 3"/>
          <p:cNvSpPr>
            <a:spLocks noGrp="1"/>
          </p:cNvSpPr>
          <p:nvPr>
            <p:ph/>
          </p:nvPr>
        </p:nvSpPr>
        <p:spPr>
          <a:xfrm>
            <a:off x="3739320" y="2246400"/>
            <a:ext cx="3212640" cy="55681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16" name="PlaceHolder 4"/>
          <p:cNvSpPr>
            <a:spLocks noGrp="1"/>
          </p:cNvSpPr>
          <p:nvPr>
            <p:ph/>
          </p:nvPr>
        </p:nvSpPr>
        <p:spPr>
          <a:xfrm>
            <a:off x="365760" y="515484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F9ED280-21B1-4321-9E54-95AD8ADE936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18" name="PlaceHolder 2"/>
          <p:cNvSpPr>
            <a:spLocks noGrp="1"/>
          </p:cNvSpPr>
          <p:nvPr>
            <p:ph/>
          </p:nvPr>
        </p:nvSpPr>
        <p:spPr>
          <a:xfrm>
            <a:off x="365760" y="2246400"/>
            <a:ext cx="3212640" cy="55681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19" name="PlaceHolder 3"/>
          <p:cNvSpPr>
            <a:spLocks noGrp="1"/>
          </p:cNvSpPr>
          <p:nvPr>
            <p:ph/>
          </p:nvPr>
        </p:nvSpPr>
        <p:spPr>
          <a:xfrm>
            <a:off x="373932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20" name="PlaceHolder 4"/>
          <p:cNvSpPr>
            <a:spLocks noGrp="1"/>
          </p:cNvSpPr>
          <p:nvPr>
            <p:ph/>
          </p:nvPr>
        </p:nvSpPr>
        <p:spPr>
          <a:xfrm>
            <a:off x="3739320" y="515484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5E01664-FBDB-48D8-82A1-4DC73AFA2A2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65760" y="383040"/>
            <a:ext cx="6583320" cy="1602720"/>
          </a:xfrm>
          <a:prstGeom prst="rect">
            <a:avLst/>
          </a:prstGeom>
          <a:noFill/>
          <a:ln w="0">
            <a:noFill/>
          </a:ln>
        </p:spPr>
        <p:txBody>
          <a:bodyPr lIns="0" rIns="0" tIns="0" bIns="0" anchor="ctr">
            <a:noAutofit/>
          </a:bodyPr>
          <a:p>
            <a:pPr indent="0">
              <a:buNone/>
            </a:pPr>
            <a:endParaRPr b="0" lang="en-US" sz="4700" spc="-1" strike="noStrike">
              <a:solidFill>
                <a:schemeClr val="dk1"/>
              </a:solidFill>
              <a:latin typeface="Arial"/>
            </a:endParaRPr>
          </a:p>
        </p:txBody>
      </p:sp>
      <p:sp>
        <p:nvSpPr>
          <p:cNvPr id="22" name="PlaceHolder 2"/>
          <p:cNvSpPr>
            <a:spLocks noGrp="1"/>
          </p:cNvSpPr>
          <p:nvPr>
            <p:ph/>
          </p:nvPr>
        </p:nvSpPr>
        <p:spPr>
          <a:xfrm>
            <a:off x="36576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23" name="PlaceHolder 3"/>
          <p:cNvSpPr>
            <a:spLocks noGrp="1"/>
          </p:cNvSpPr>
          <p:nvPr>
            <p:ph/>
          </p:nvPr>
        </p:nvSpPr>
        <p:spPr>
          <a:xfrm>
            <a:off x="3739320" y="2246400"/>
            <a:ext cx="321264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24" name="PlaceHolder 4"/>
          <p:cNvSpPr>
            <a:spLocks noGrp="1"/>
          </p:cNvSpPr>
          <p:nvPr>
            <p:ph/>
          </p:nvPr>
        </p:nvSpPr>
        <p:spPr>
          <a:xfrm>
            <a:off x="365760" y="5154840"/>
            <a:ext cx="6583320" cy="2655720"/>
          </a:xfrm>
          <a:prstGeom prst="rect">
            <a:avLst/>
          </a:prstGeom>
          <a:noFill/>
          <a:ln w="0">
            <a:noFill/>
          </a:ln>
        </p:spPr>
        <p:txBody>
          <a:bodyPr lIns="0" rIns="0" tIns="0" bIns="0" anchor="t">
            <a:normAutofit/>
          </a:bodyPr>
          <a:p>
            <a:pPr indent="0">
              <a:spcBef>
                <a:spcPts val="1417"/>
              </a:spcBef>
              <a:buNone/>
            </a:pPr>
            <a:endParaRPr b="0" lang="en-US" sz="3400" spc="-1" strike="noStrike">
              <a:solidFill>
                <a:schemeClr val="dk1"/>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DDC8060-D29B-4A05-B0F3-55ABF73E248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49360" y="2982960"/>
            <a:ext cx="6216120" cy="2057040"/>
          </a:xfrm>
          <a:prstGeom prst="rect">
            <a:avLst/>
          </a:prstGeom>
          <a:noFill/>
          <a:ln w="0">
            <a:noFill/>
          </a:ln>
        </p:spPr>
        <p:txBody>
          <a:bodyPr numCol="1" spcCol="0" lIns="96840" rIns="96840" tIns="48240" bIns="48240" anchor="ctr">
            <a:noAutofit/>
          </a:bodyPr>
          <a:p>
            <a:pPr indent="0" algn="ctr" defTabSz="966960">
              <a:lnSpc>
                <a:spcPct val="100000"/>
              </a:lnSpc>
              <a:buNone/>
            </a:pPr>
            <a:r>
              <a:rPr b="0" lang="en-US" sz="4700" spc="-1" strike="noStrike">
                <a:solidFill>
                  <a:schemeClr val="dk2"/>
                </a:solidFill>
                <a:latin typeface="Arial"/>
                <a:ea typeface="ＭＳ Ｐゴシック"/>
              </a:rPr>
              <a:t>Click to edit Master title style</a:t>
            </a:r>
            <a:endParaRPr b="0" lang="en-US" sz="4700" spc="-1" strike="noStrike">
              <a:solidFill>
                <a:schemeClr val="dk1"/>
              </a:solidFill>
              <a:latin typeface="Arial"/>
            </a:endParaRPr>
          </a:p>
        </p:txBody>
      </p:sp>
      <p:sp>
        <p:nvSpPr>
          <p:cNvPr id="1" name="PlaceHolder 2"/>
          <p:cNvSpPr>
            <a:spLocks noGrp="1"/>
          </p:cNvSpPr>
          <p:nvPr>
            <p:ph type="dt" idx="1"/>
          </p:nvPr>
        </p:nvSpPr>
        <p:spPr>
          <a:xfrm>
            <a:off x="365040" y="8742240"/>
            <a:ext cx="1707840" cy="666360"/>
          </a:xfrm>
          <a:prstGeom prst="rect">
            <a:avLst/>
          </a:prstGeom>
          <a:noFill/>
          <a:ln w="9360">
            <a:noFill/>
          </a:ln>
        </p:spPr>
        <p:txBody>
          <a:bodyPr numCol="1" spcCol="0" lIns="96840" rIns="96840" tIns="48240" bIns="4824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 name="PlaceHolder 3"/>
          <p:cNvSpPr>
            <a:spLocks noGrp="1"/>
          </p:cNvSpPr>
          <p:nvPr>
            <p:ph type="ftr" idx="2"/>
          </p:nvPr>
        </p:nvSpPr>
        <p:spPr>
          <a:xfrm>
            <a:off x="2498760" y="8742240"/>
            <a:ext cx="2317320" cy="666360"/>
          </a:xfrm>
          <a:prstGeom prst="rect">
            <a:avLst/>
          </a:prstGeom>
          <a:noFill/>
          <a:ln w="9360">
            <a:noFill/>
          </a:ln>
        </p:spPr>
        <p:txBody>
          <a:bodyPr numCol="1" spcCol="0" lIns="96840" rIns="96840" tIns="48240" bIns="4824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5241960" y="8742240"/>
            <a:ext cx="1707840" cy="666360"/>
          </a:xfrm>
          <a:prstGeom prst="rect">
            <a:avLst/>
          </a:prstGeom>
          <a:noFill/>
          <a:ln w="9360">
            <a:noFill/>
          </a:ln>
        </p:spPr>
        <p:txBody>
          <a:bodyPr numCol="1" spcCol="0" lIns="96840" rIns="96840" tIns="48240" bIns="48240" anchor="t">
            <a:noAutofit/>
          </a:bodyPr>
          <a:lstStyle>
            <a:lvl1pPr indent="0" algn="r">
              <a:lnSpc>
                <a:spcPct val="100000"/>
              </a:lnSpc>
              <a:buNone/>
              <a:defRPr b="0" lang="en-US" sz="1500" spc="-1" strike="noStrike">
                <a:solidFill>
                  <a:schemeClr val="dk1"/>
                </a:solidFill>
                <a:latin typeface="Arial"/>
                <a:ea typeface="ＭＳ Ｐゴシック"/>
              </a:defRPr>
            </a:lvl1pPr>
          </a:lstStyle>
          <a:p>
            <a:pPr indent="0" algn="r">
              <a:lnSpc>
                <a:spcPct val="100000"/>
              </a:lnSpc>
              <a:buNone/>
            </a:pPr>
            <a:fld id="{256ED1E6-14A0-4319-A871-9B87E0B86AA3}" type="slidenum">
              <a:rPr b="0" lang="en-US" sz="1500" spc="-1" strike="noStrike">
                <a:solidFill>
                  <a:schemeClr val="dk1"/>
                </a:solidFill>
                <a:latin typeface="Arial"/>
                <a:ea typeface="ＭＳ Ｐゴシック"/>
              </a:rPr>
              <a:t>&lt;number&gt;</a:t>
            </a:fld>
            <a:endParaRPr b="0" lang="en-US" sz="15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tif"/><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tif"/><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tif"/><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tif"/><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tif"/><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TextBox 1"/>
          <p:cNvSpPr/>
          <p:nvPr/>
        </p:nvSpPr>
        <p:spPr>
          <a:xfrm>
            <a:off x="342000" y="384480"/>
            <a:ext cx="6699600" cy="4753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chemeClr val="dk1"/>
                </a:solidFill>
                <a:latin typeface="Arial"/>
                <a:ea typeface="ＭＳ Ｐゴシック"/>
              </a:rPr>
              <a:t>Dark Alley</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Written Stage Briefing</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Jeremy Stevens</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Scoring: Comstock</a:t>
            </a:r>
            <a:br>
              <a:rPr sz="1800"/>
            </a:br>
            <a:r>
              <a:rPr b="0" lang="en-US" sz="1800" spc="-1" strike="noStrike">
                <a:solidFill>
                  <a:schemeClr val="dk1"/>
                </a:solidFill>
                <a:latin typeface="Arial"/>
                <a:ea typeface="ＭＳ Ｐゴシック"/>
              </a:rPr>
              <a:t>Rounds: 25</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Targets: 12 USPSA, 1 steel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Handgun start position: anywhere inside the shooting area, wrists below belt. Handgun is loaded and holstered.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PCC start position: anywhere inside the shooting area, stock on belt. Loaded carbine is held with both hands, safety 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Stage Procedure: on the audible start signal, engage targets as they become available from within the shooting area. The max trap is activated by the stomp pad and remains visible at rest. The stomp pad is NOT part of the shooting area.</a:t>
            </a:r>
            <a:endParaRPr b="0" lang="en-US" sz="1800" spc="-1" strike="noStrike">
              <a:solidFill>
                <a:srgbClr val="000000"/>
              </a:solidFill>
              <a:latin typeface="Arial"/>
            </a:endParaRPr>
          </a:p>
        </p:txBody>
      </p:sp>
      <p:pic>
        <p:nvPicPr>
          <p:cNvPr id="41" name="Picture 2" descr=""/>
          <p:cNvPicPr/>
          <p:nvPr/>
        </p:nvPicPr>
        <p:blipFill>
          <a:blip r:embed="rId1"/>
          <a:stretch/>
        </p:blipFill>
        <p:spPr>
          <a:xfrm>
            <a:off x="273600" y="61920"/>
            <a:ext cx="972360" cy="972360"/>
          </a:xfrm>
          <a:prstGeom prst="rect">
            <a:avLst/>
          </a:prstGeom>
          <a:ln w="0">
            <a:noFill/>
          </a:ln>
        </p:spPr>
      </p:pic>
      <p:pic>
        <p:nvPicPr>
          <p:cNvPr id="42" name="Picture 3" descr=""/>
          <p:cNvPicPr/>
          <p:nvPr/>
        </p:nvPicPr>
        <p:blipFill>
          <a:blip r:embed="rId2"/>
          <a:stretch/>
        </p:blipFill>
        <p:spPr>
          <a:xfrm>
            <a:off x="6136200" y="63360"/>
            <a:ext cx="1019520" cy="987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Box 5"/>
          <p:cNvSpPr/>
          <p:nvPr/>
        </p:nvSpPr>
        <p:spPr>
          <a:xfrm>
            <a:off x="342000" y="384480"/>
            <a:ext cx="6699600" cy="4205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chemeClr val="dk1"/>
                </a:solidFill>
                <a:latin typeface="Arial"/>
                <a:ea typeface="ＭＳ Ｐゴシック"/>
              </a:rPr>
              <a:t>Thrown Up</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Written Stage Briefing</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A bunch of idiots</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Scoring: Comstock</a:t>
            </a:r>
            <a:br>
              <a:rPr sz="1800"/>
            </a:br>
            <a:r>
              <a:rPr b="0" lang="en-US" sz="1800" spc="-1" strike="noStrike">
                <a:solidFill>
                  <a:schemeClr val="dk1"/>
                </a:solidFill>
                <a:latin typeface="Arial"/>
                <a:ea typeface="ＭＳ Ｐゴシック"/>
              </a:rPr>
              <a:t>Rounds: 31</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Targets: 14 IPSC, 3 steel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Handgun start position: straddling start stick, wrists below belt. Handgun is loaded and holstered.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PCC start position: </a:t>
            </a:r>
            <a:r>
              <a:rPr b="0" lang="en-US" sz="1800" spc="-1" strike="noStrike">
                <a:solidFill>
                  <a:schemeClr val="dk1"/>
                </a:solidFill>
                <a:latin typeface="Arial"/>
                <a:ea typeface="ＭＳ Ｐゴシック"/>
              </a:rPr>
              <a:t>straddling start stick</a:t>
            </a:r>
            <a:r>
              <a:rPr b="0" lang="en-US" sz="1800" spc="-1" strike="noStrike">
                <a:solidFill>
                  <a:schemeClr val="dk1"/>
                </a:solidFill>
                <a:latin typeface="Arial"/>
                <a:ea typeface="ＭＳ Ｐゴシック"/>
              </a:rPr>
              <a:t>, stock on belt. Loaded carbine is held with both hands, safety 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Stage Procedure: on the audible start signal, engage targets as they become available from within the shooting area.</a:t>
            </a:r>
            <a:endParaRPr b="0" lang="en-US" sz="1800" spc="-1" strike="noStrike">
              <a:solidFill>
                <a:srgbClr val="000000"/>
              </a:solidFill>
              <a:latin typeface="Arial"/>
            </a:endParaRPr>
          </a:p>
        </p:txBody>
      </p:sp>
      <p:pic>
        <p:nvPicPr>
          <p:cNvPr id="44" name="Picture 9" descr=""/>
          <p:cNvPicPr/>
          <p:nvPr/>
        </p:nvPicPr>
        <p:blipFill>
          <a:blip r:embed="rId1"/>
          <a:stretch/>
        </p:blipFill>
        <p:spPr>
          <a:xfrm>
            <a:off x="273600" y="61920"/>
            <a:ext cx="972360" cy="972360"/>
          </a:xfrm>
          <a:prstGeom prst="rect">
            <a:avLst/>
          </a:prstGeom>
          <a:ln w="0">
            <a:noFill/>
          </a:ln>
        </p:spPr>
      </p:pic>
      <p:pic>
        <p:nvPicPr>
          <p:cNvPr id="45" name="Picture 10" descr=""/>
          <p:cNvPicPr/>
          <p:nvPr/>
        </p:nvPicPr>
        <p:blipFill>
          <a:blip r:embed="rId2"/>
          <a:stretch/>
        </p:blipFill>
        <p:spPr>
          <a:xfrm>
            <a:off x="6136200" y="63360"/>
            <a:ext cx="1019520" cy="987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Box 4"/>
          <p:cNvSpPr/>
          <p:nvPr/>
        </p:nvSpPr>
        <p:spPr>
          <a:xfrm>
            <a:off x="342000" y="384480"/>
            <a:ext cx="6699600" cy="36565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chemeClr val="dk1"/>
                </a:solidFill>
                <a:latin typeface="Arial"/>
                <a:ea typeface="ＭＳ Ｐゴシック"/>
              </a:rPr>
              <a:t>Here’s Another Stage</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Written Stage Briefing</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Jeremy Stevens</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Scoring: Comstock</a:t>
            </a:r>
            <a:br>
              <a:rPr sz="1800"/>
            </a:br>
            <a:r>
              <a:rPr b="0" lang="en-US" sz="1800" spc="-1" strike="noStrike">
                <a:solidFill>
                  <a:schemeClr val="dk1"/>
                </a:solidFill>
                <a:latin typeface="Arial"/>
                <a:ea typeface="ＭＳ Ｐゴシック"/>
              </a:rPr>
              <a:t>Rounds: 19</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Targets: 8 IPSC, 3 steel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Start position: firearm loaded on either front barrel, hands touching either set of marks. Toes touching nearest fault line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Stage Procedure: on the audible start signal, engage targets as they become available from within the shooting area. The swinger trap is activated by P1 and remains visible at rest.</a:t>
            </a:r>
            <a:endParaRPr b="0" lang="en-US" sz="1800" spc="-1" strike="noStrike">
              <a:solidFill>
                <a:srgbClr val="000000"/>
              </a:solidFill>
              <a:latin typeface="Arial"/>
            </a:endParaRPr>
          </a:p>
        </p:txBody>
      </p:sp>
      <p:pic>
        <p:nvPicPr>
          <p:cNvPr id="47" name="Picture 7" descr=""/>
          <p:cNvPicPr/>
          <p:nvPr/>
        </p:nvPicPr>
        <p:blipFill>
          <a:blip r:embed="rId1"/>
          <a:stretch/>
        </p:blipFill>
        <p:spPr>
          <a:xfrm>
            <a:off x="273600" y="61920"/>
            <a:ext cx="972360" cy="972360"/>
          </a:xfrm>
          <a:prstGeom prst="rect">
            <a:avLst/>
          </a:prstGeom>
          <a:ln w="0">
            <a:noFill/>
          </a:ln>
        </p:spPr>
      </p:pic>
      <p:pic>
        <p:nvPicPr>
          <p:cNvPr id="48" name="Picture 8" descr=""/>
          <p:cNvPicPr/>
          <p:nvPr/>
        </p:nvPicPr>
        <p:blipFill>
          <a:blip r:embed="rId2"/>
          <a:stretch/>
        </p:blipFill>
        <p:spPr>
          <a:xfrm>
            <a:off x="6136200" y="63360"/>
            <a:ext cx="1019520" cy="987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Box 3"/>
          <p:cNvSpPr/>
          <p:nvPr/>
        </p:nvSpPr>
        <p:spPr>
          <a:xfrm>
            <a:off x="342000" y="384480"/>
            <a:ext cx="6699600" cy="5027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chemeClr val="dk1"/>
                </a:solidFill>
                <a:latin typeface="Arial"/>
                <a:ea typeface="ＭＳ Ｐゴシック"/>
              </a:rPr>
              <a:t>Round the House</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Written Stage Briefing</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Jerry Copeland</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Scoring: Comstock</a:t>
            </a:r>
            <a:br>
              <a:rPr sz="1800"/>
            </a:br>
            <a:r>
              <a:rPr b="0" lang="en-US" sz="1800" spc="-1" strike="noStrike">
                <a:solidFill>
                  <a:schemeClr val="dk1"/>
                </a:solidFill>
                <a:latin typeface="Arial"/>
                <a:ea typeface="ＭＳ Ｐゴシック"/>
              </a:rPr>
              <a:t>Rounds: 28</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Targets: 13 USPSA, 2 steel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Handgun start position: inside the start area (diagonal shooting “box” in the corner), wrists below belt. Handgun is loaded and holstered.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PCC start position: </a:t>
            </a:r>
            <a:r>
              <a:rPr b="0" lang="en-US" sz="1800" spc="-1" strike="noStrike">
                <a:solidFill>
                  <a:schemeClr val="dk1"/>
                </a:solidFill>
                <a:latin typeface="Arial"/>
                <a:ea typeface="ＭＳ Ｐゴシック"/>
              </a:rPr>
              <a:t>inside the start area (diagonal shooting “box” in the corner)</a:t>
            </a:r>
            <a:r>
              <a:rPr b="0" lang="en-US" sz="1800" spc="-1" strike="noStrike">
                <a:solidFill>
                  <a:schemeClr val="dk1"/>
                </a:solidFill>
                <a:latin typeface="Arial"/>
                <a:ea typeface="ＭＳ Ｐゴシック"/>
              </a:rPr>
              <a:t>, stock on belt. Loaded carbine is held with both hands, safety 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Stage Procedure: on the audible start signal, engage targets as they become available from within the shooting area. The start area is part of the shooting area.</a:t>
            </a:r>
            <a:endParaRPr b="0" lang="en-US" sz="1800" spc="-1" strike="noStrike">
              <a:solidFill>
                <a:srgbClr val="000000"/>
              </a:solidFill>
              <a:latin typeface="Arial"/>
            </a:endParaRPr>
          </a:p>
        </p:txBody>
      </p:sp>
      <p:pic>
        <p:nvPicPr>
          <p:cNvPr id="50" name="Picture 5" descr=""/>
          <p:cNvPicPr/>
          <p:nvPr/>
        </p:nvPicPr>
        <p:blipFill>
          <a:blip r:embed="rId1"/>
          <a:stretch/>
        </p:blipFill>
        <p:spPr>
          <a:xfrm>
            <a:off x="273600" y="61920"/>
            <a:ext cx="972360" cy="972360"/>
          </a:xfrm>
          <a:prstGeom prst="rect">
            <a:avLst/>
          </a:prstGeom>
          <a:ln w="0">
            <a:noFill/>
          </a:ln>
        </p:spPr>
      </p:pic>
      <p:pic>
        <p:nvPicPr>
          <p:cNvPr id="51" name="Picture 6" descr=""/>
          <p:cNvPicPr/>
          <p:nvPr/>
        </p:nvPicPr>
        <p:blipFill>
          <a:blip r:embed="rId2"/>
          <a:stretch/>
        </p:blipFill>
        <p:spPr>
          <a:xfrm>
            <a:off x="6136200" y="63360"/>
            <a:ext cx="1019520" cy="987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2"/>
          <p:cNvSpPr/>
          <p:nvPr/>
        </p:nvSpPr>
        <p:spPr>
          <a:xfrm>
            <a:off x="342000" y="384480"/>
            <a:ext cx="6699600" cy="5301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chemeClr val="dk1"/>
                </a:solidFill>
                <a:latin typeface="Arial"/>
                <a:ea typeface="ＭＳ Ｐゴシック"/>
              </a:rPr>
              <a:t>Purple Rain</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Written Stage Briefing</a:t>
            </a:r>
            <a:endParaRPr b="0" lang="en-US" sz="1800" spc="-1" strike="noStrike">
              <a:solidFill>
                <a:srgbClr val="000000"/>
              </a:solidFill>
              <a:latin typeface="Arial"/>
            </a:endParaRPr>
          </a:p>
          <a:p>
            <a:pPr algn="ctr">
              <a:lnSpc>
                <a:spcPct val="100000"/>
              </a:lnSpc>
            </a:pPr>
            <a:r>
              <a:rPr b="1" lang="en-US" sz="1800" spc="-1" strike="noStrike">
                <a:solidFill>
                  <a:schemeClr val="dk1"/>
                </a:solidFill>
                <a:latin typeface="Arial"/>
                <a:ea typeface="ＭＳ Ｐゴシック"/>
              </a:rPr>
              <a:t>Jerry Copeland</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Scoring: Comstock</a:t>
            </a:r>
            <a:br>
              <a:rPr sz="1800"/>
            </a:br>
            <a:r>
              <a:rPr b="0" lang="en-US" sz="1800" spc="-1" strike="noStrike">
                <a:solidFill>
                  <a:schemeClr val="dk1"/>
                </a:solidFill>
                <a:latin typeface="Arial"/>
                <a:ea typeface="ＭＳ Ｐゴシック"/>
              </a:rPr>
              <a:t>Rounds: 22</a:t>
            </a: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Targets: 10 USPSA, 2 steel</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Start position: firearm is unloaded, unpropped, trigger guard over either mark on table. First magazine to be used on stage is on other mark. Shooter is behind table/barrel, hands on knees.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Stage Procedure: on the audible start signal, engage targets as they become available from within the shooting area.</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a:t>
            </a:r>
            <a:r>
              <a:rPr b="0" lang="en-US" sz="1800" spc="-1" strike="noStrike">
                <a:solidFill>
                  <a:schemeClr val="dk1"/>
                </a:solidFill>
                <a:latin typeface="Arial"/>
                <a:ea typeface="ＭＳ Ｐゴシック"/>
              </a:rPr>
              <a:t>behind” = Uprange of and within the lateral confines of the specified object; e.g. "standing behind the table" means uprange of the table and inside the lines defined by the edges of the table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chemeClr val="dk1"/>
                </a:solidFill>
                <a:latin typeface="Arial"/>
                <a:ea typeface="ＭＳ Ｐゴシック"/>
              </a:rPr>
              <a:t>USPSA rulebook Appendix A3, Glossary.</a:t>
            </a:r>
            <a:endParaRPr b="0" lang="en-US" sz="1800" spc="-1" strike="noStrike">
              <a:solidFill>
                <a:srgbClr val="000000"/>
              </a:solidFill>
              <a:latin typeface="Arial"/>
            </a:endParaRPr>
          </a:p>
        </p:txBody>
      </p:sp>
      <p:pic>
        <p:nvPicPr>
          <p:cNvPr id="53" name="Picture 1" descr=""/>
          <p:cNvPicPr/>
          <p:nvPr/>
        </p:nvPicPr>
        <p:blipFill>
          <a:blip r:embed="rId1"/>
          <a:stretch/>
        </p:blipFill>
        <p:spPr>
          <a:xfrm>
            <a:off x="273600" y="61920"/>
            <a:ext cx="972360" cy="972360"/>
          </a:xfrm>
          <a:prstGeom prst="rect">
            <a:avLst/>
          </a:prstGeom>
          <a:ln w="0">
            <a:noFill/>
          </a:ln>
        </p:spPr>
      </p:pic>
      <p:pic>
        <p:nvPicPr>
          <p:cNvPr id="54" name="Picture 4" descr=""/>
          <p:cNvPicPr/>
          <p:nvPr/>
        </p:nvPicPr>
        <p:blipFill>
          <a:blip r:embed="rId2"/>
          <a:stretch/>
        </p:blipFill>
        <p:spPr>
          <a:xfrm>
            <a:off x="6136200" y="63360"/>
            <a:ext cx="1019520" cy="987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1504</TotalTime>
  <Application>LibreOffice/7.6.3.2$Windows_X86_64 LibreOffice_project/29d686fea9f6705b262d369fede658f824154cc0</Application>
  <AppVersion>15.0000</AppVersion>
  <Words>42</Words>
  <Paragraphs>17</Paragraphs>
  <Company>TAPS-Area 8</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Shooting</cp:category>
  <dcterms:created xsi:type="dcterms:W3CDTF">2002-08-21T12:11:08Z</dcterms:created>
  <dc:creator>Larry J. Eckert</dc:creator>
  <dc:description/>
  <cp:keywords>stages course design shooting</cp:keywords>
  <dc:language>en-US</dc:language>
  <cp:lastModifiedBy/>
  <cp:lastPrinted>2023-12-30T15:36:33Z</cp:lastPrinted>
  <dcterms:modified xsi:type="dcterms:W3CDTF">2023-12-30T15:36:37Z</dcterms:modified>
  <cp:revision>220</cp:revision>
  <dc:subject>Stage Template</dc:subject>
  <dc:title>Stage Design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2</vt:i4>
  </property>
</Properties>
</file>