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88" r:id="rId2"/>
    <p:sldId id="290" r:id="rId3"/>
    <p:sldId id="289" r:id="rId4"/>
    <p:sldId id="291" r:id="rId5"/>
    <p:sldId id="293" r:id="rId6"/>
    <p:sldId id="292" r:id="rId7"/>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userDrawn="1">
          <p15:clr>
            <a:srgbClr val="A4A3A4"/>
          </p15:clr>
        </p15:guide>
        <p15:guide id="2" pos="23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2826" y="126"/>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2024-06-28</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6" y="2982914"/>
            <a:ext cx="6216650" cy="2057400"/>
          </a:xfrm>
        </p:spPr>
        <p:txBody>
          <a:bodyPr/>
          <a:lstStyle/>
          <a:p>
            <a:r>
              <a:rPr lang="en-US"/>
              <a:t>Click to edit Master title style</a:t>
            </a:r>
          </a:p>
        </p:txBody>
      </p:sp>
      <p:sp>
        <p:nvSpPr>
          <p:cNvPr id="3" name="Subtitle 2"/>
          <p:cNvSpPr>
            <a:spLocks noGrp="1"/>
          </p:cNvSpPr>
          <p:nvPr>
            <p:ph type="subTitle" idx="1"/>
          </p:nvPr>
        </p:nvSpPr>
        <p:spPr>
          <a:xfrm>
            <a:off x="1096964" y="5440364"/>
            <a:ext cx="5121275" cy="2454275"/>
          </a:xfrm>
        </p:spPr>
        <p:txBody>
          <a:bodyPr/>
          <a:lstStyle>
            <a:lvl1pPr marL="0" indent="0" algn="ctr">
              <a:buNone/>
              <a:defRPr/>
            </a:lvl1pPr>
            <a:lvl2pPr marL="457198" indent="0" algn="ctr">
              <a:buNone/>
              <a:defRPr/>
            </a:lvl2pPr>
            <a:lvl3pPr marL="914394" indent="0" algn="ctr">
              <a:buNone/>
              <a:defRPr/>
            </a:lvl3pPr>
            <a:lvl4pPr marL="1371591" indent="0" algn="ctr">
              <a:buNone/>
              <a:defRPr/>
            </a:lvl4pPr>
            <a:lvl5pPr marL="1828789" indent="0" algn="ctr">
              <a:buNone/>
              <a:defRPr/>
            </a:lvl5pPr>
            <a:lvl6pPr marL="2285985" indent="0" algn="ctr">
              <a:buNone/>
              <a:defRPr/>
            </a:lvl6pPr>
            <a:lvl7pPr marL="2743183" indent="0" algn="ctr">
              <a:buNone/>
              <a:defRPr/>
            </a:lvl7pPr>
            <a:lvl8pPr marL="3200380" indent="0" algn="ctr">
              <a:buNone/>
              <a:defRPr/>
            </a:lvl8pPr>
            <a:lvl9pPr marL="365757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4"/>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4"/>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6"/>
          </a:xfrm>
        </p:spPr>
        <p:txBody>
          <a:bodyPr anchor="t"/>
          <a:lstStyle>
            <a:lvl1pPr algn="l">
              <a:defRPr sz="4001"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3"/>
          </a:xfrm>
        </p:spPr>
        <p:txBody>
          <a:bodyPr anchor="b"/>
          <a:lstStyle>
            <a:lvl1pPr marL="0" indent="0">
              <a:buNone/>
              <a:defRPr sz="2000"/>
            </a:lvl1pPr>
            <a:lvl2pPr marL="457198" indent="0">
              <a:buNone/>
              <a:defRPr sz="1799"/>
            </a:lvl2pPr>
            <a:lvl3pPr marL="914394" indent="0">
              <a:buNone/>
              <a:defRPr sz="1600"/>
            </a:lvl3pPr>
            <a:lvl4pPr marL="1371591" indent="0">
              <a:buNone/>
              <a:defRPr sz="1400"/>
            </a:lvl4pPr>
            <a:lvl5pPr marL="1828789" indent="0">
              <a:buNone/>
              <a:defRPr sz="1400"/>
            </a:lvl5pPr>
            <a:lvl6pPr marL="2285985" indent="0">
              <a:buNone/>
              <a:defRPr sz="1400"/>
            </a:lvl6pPr>
            <a:lvl7pPr marL="2743183" indent="0">
              <a:buNone/>
              <a:defRPr sz="1400"/>
            </a:lvl7pPr>
            <a:lvl8pPr marL="3200380" indent="0">
              <a:buNone/>
              <a:defRPr sz="1400"/>
            </a:lvl8pPr>
            <a:lvl9pPr marL="3657577"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6"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1" y="2239964"/>
            <a:ext cx="3216275" cy="6335712"/>
          </a:xfrm>
        </p:spPr>
        <p:txBody>
          <a:bodyPr/>
          <a:lstStyle>
            <a:lvl1pPr>
              <a:defRPr sz="2800"/>
            </a:lvl1pPr>
            <a:lvl2pPr>
              <a:defRPr sz="2401"/>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6"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6" y="2149476"/>
            <a:ext cx="3232150"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6" y="3044826"/>
            <a:ext cx="3232150"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6"/>
            <a:ext cx="3233737" cy="895349"/>
          </a:xfrm>
        </p:spPr>
        <p:txBody>
          <a:bodyPr anchor="b"/>
          <a:lstStyle>
            <a:lvl1pPr marL="0" indent="0">
              <a:buNone/>
              <a:defRPr sz="2401" b="1"/>
            </a:lvl1pPr>
            <a:lvl2pPr marL="457198" indent="0">
              <a:buNone/>
              <a:defRPr sz="2000" b="1"/>
            </a:lvl2pPr>
            <a:lvl3pPr marL="914394" indent="0">
              <a:buNone/>
              <a:defRPr sz="1799" b="1"/>
            </a:lvl3pPr>
            <a:lvl4pPr marL="1371591" indent="0">
              <a:buNone/>
              <a:defRPr sz="1600" b="1"/>
            </a:lvl4pPr>
            <a:lvl5pPr marL="1828789" indent="0">
              <a:buNone/>
              <a:defRPr sz="1600" b="1"/>
            </a:lvl5pPr>
            <a:lvl6pPr marL="2285985" indent="0">
              <a:buNone/>
              <a:defRPr sz="1600" b="1"/>
            </a:lvl6pPr>
            <a:lvl7pPr marL="2743183" indent="0">
              <a:buNone/>
              <a:defRPr sz="1600" b="1"/>
            </a:lvl7pPr>
            <a:lvl8pPr marL="3200380" indent="0">
              <a:buNone/>
              <a:defRPr sz="1600" b="1"/>
            </a:lvl8pPr>
            <a:lvl9pPr marL="365757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6"/>
            <a:ext cx="3233737" cy="5532438"/>
          </a:xfrm>
        </p:spPr>
        <p:txBody>
          <a:bodyPr/>
          <a:lstStyle>
            <a:lvl1pPr>
              <a:defRPr sz="2401"/>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9"/>
            <a:ext cx="4089400" cy="8194675"/>
          </a:xfrm>
        </p:spPr>
        <p:txBody>
          <a:bodyPr/>
          <a:lstStyle>
            <a:lvl1pPr>
              <a:defRPr sz="3200"/>
            </a:lvl1pPr>
            <a:lvl2pPr>
              <a:defRPr sz="2800"/>
            </a:lvl2pPr>
            <a:lvl3pPr>
              <a:defRPr sz="2401"/>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4" y="6721476"/>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4" y="857250"/>
            <a:ext cx="4389437" cy="5761038"/>
          </a:xfrm>
        </p:spPr>
        <p:txBody>
          <a:bodyPr/>
          <a:lstStyle>
            <a:lvl1pPr marL="0" indent="0">
              <a:buNone/>
              <a:defRPr sz="3200"/>
            </a:lvl1pPr>
            <a:lvl2pPr marL="457198" indent="0">
              <a:buNone/>
              <a:defRPr sz="2800"/>
            </a:lvl2pPr>
            <a:lvl3pPr marL="914394" indent="0">
              <a:buNone/>
              <a:defRPr sz="2401"/>
            </a:lvl3pPr>
            <a:lvl4pPr marL="1371591" indent="0">
              <a:buNone/>
              <a:defRPr sz="2000"/>
            </a:lvl4pPr>
            <a:lvl5pPr marL="1828789" indent="0">
              <a:buNone/>
              <a:defRPr sz="2000"/>
            </a:lvl5pPr>
            <a:lvl6pPr marL="2285985" indent="0">
              <a:buNone/>
              <a:defRPr sz="2000"/>
            </a:lvl6pPr>
            <a:lvl7pPr marL="2743183" indent="0">
              <a:buNone/>
              <a:defRPr sz="2000"/>
            </a:lvl7pPr>
            <a:lvl8pPr marL="3200380" indent="0">
              <a:buNone/>
              <a:defRPr sz="2000"/>
            </a:lvl8pPr>
            <a:lvl9pPr marL="3657577" indent="0">
              <a:buNone/>
              <a:defRPr sz="2000"/>
            </a:lvl9pPr>
          </a:lstStyle>
          <a:p>
            <a:pPr lvl="0"/>
            <a:endParaRPr lang="en-US" noProof="0"/>
          </a:p>
        </p:txBody>
      </p:sp>
      <p:sp>
        <p:nvSpPr>
          <p:cNvPr id="4" name="Text Placeholder 3"/>
          <p:cNvSpPr>
            <a:spLocks noGrp="1"/>
          </p:cNvSpPr>
          <p:nvPr>
            <p:ph type="body" sz="half" idx="2"/>
          </p:nvPr>
        </p:nvSpPr>
        <p:spPr>
          <a:xfrm>
            <a:off x="1433514" y="7513639"/>
            <a:ext cx="4389437" cy="1127125"/>
          </a:xfrm>
        </p:spPr>
        <p:txBody>
          <a:bodyPr/>
          <a:lstStyle>
            <a:lvl1pPr marL="0" indent="0">
              <a:buNone/>
              <a:defRPr sz="1400"/>
            </a:lvl1pPr>
            <a:lvl2pPr marL="457198" indent="0">
              <a:buNone/>
              <a:defRPr sz="1200"/>
            </a:lvl2pPr>
            <a:lvl3pPr marL="914394" indent="0">
              <a:buNone/>
              <a:defRPr sz="1000"/>
            </a:lvl3pPr>
            <a:lvl4pPr marL="1371591" indent="0">
              <a:buNone/>
              <a:defRPr sz="900"/>
            </a:lvl4pPr>
            <a:lvl5pPr marL="1828789" indent="0">
              <a:buNone/>
              <a:defRPr sz="900"/>
            </a:lvl5pPr>
            <a:lvl6pPr marL="2285985" indent="0">
              <a:buNone/>
              <a:defRPr sz="900"/>
            </a:lvl6pPr>
            <a:lvl7pPr marL="2743183" indent="0">
              <a:buNone/>
              <a:defRPr sz="900"/>
            </a:lvl7pPr>
            <a:lvl8pPr marL="3200380" indent="0">
              <a:buNone/>
              <a:defRPr sz="900"/>
            </a:lvl8pPr>
            <a:lvl9pPr marL="365757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6"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6" y="2239964"/>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6"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2"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2"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198" algn="ctr" defTabSz="966782" rtl="0" fontAlgn="base">
        <a:spcBef>
          <a:spcPct val="0"/>
        </a:spcBef>
        <a:spcAft>
          <a:spcPct val="0"/>
        </a:spcAft>
        <a:defRPr sz="4700">
          <a:solidFill>
            <a:schemeClr val="tx2"/>
          </a:solidFill>
          <a:latin typeface="Arial" charset="0"/>
        </a:defRPr>
      </a:lvl6pPr>
      <a:lvl7pPr marL="914394" algn="ctr" defTabSz="966782" rtl="0" fontAlgn="base">
        <a:spcBef>
          <a:spcPct val="0"/>
        </a:spcBef>
        <a:spcAft>
          <a:spcPct val="0"/>
        </a:spcAft>
        <a:defRPr sz="4700">
          <a:solidFill>
            <a:schemeClr val="tx2"/>
          </a:solidFill>
          <a:latin typeface="Arial" charset="0"/>
        </a:defRPr>
      </a:lvl7pPr>
      <a:lvl8pPr marL="1371591" algn="ctr" defTabSz="966782" rtl="0" fontAlgn="base">
        <a:spcBef>
          <a:spcPct val="0"/>
        </a:spcBef>
        <a:spcAft>
          <a:spcPct val="0"/>
        </a:spcAft>
        <a:defRPr sz="4700">
          <a:solidFill>
            <a:schemeClr val="tx2"/>
          </a:solidFill>
          <a:latin typeface="Arial" charset="0"/>
        </a:defRPr>
      </a:lvl8pPr>
      <a:lvl9pPr marL="1828789" algn="ctr" defTabSz="966782" rtl="0" fontAlgn="base">
        <a:spcBef>
          <a:spcPct val="0"/>
        </a:spcBef>
        <a:spcAft>
          <a:spcPct val="0"/>
        </a:spcAft>
        <a:defRPr sz="4700">
          <a:solidFill>
            <a:schemeClr val="tx2"/>
          </a:solidFill>
          <a:latin typeface="Arial" charset="0"/>
        </a:defRPr>
      </a:lvl9pPr>
    </p:titleStyle>
    <p:bodyStyle>
      <a:lvl1pPr marL="361948" indent="-361948" algn="l" defTabSz="966782" rtl="0" eaLnBrk="0" fontAlgn="base" hangingPunct="0">
        <a:spcBef>
          <a:spcPct val="20000"/>
        </a:spcBef>
        <a:spcAft>
          <a:spcPct val="0"/>
        </a:spcAft>
        <a:buChar char="•"/>
        <a:defRPr sz="3399">
          <a:solidFill>
            <a:schemeClr val="tx1"/>
          </a:solidFill>
          <a:latin typeface="+mn-lt"/>
          <a:ea typeface="ＭＳ Ｐゴシック" charset="-128"/>
          <a:cs typeface="ＭＳ Ｐゴシック" charset="-128"/>
        </a:defRPr>
      </a:lvl1pPr>
      <a:lvl2pPr marL="785808" indent="-303211" algn="l" defTabSz="966782"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0" indent="-241298" algn="l" defTabSz="966782"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64" indent="-242886"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61" indent="-241298" algn="l" defTabSz="966782"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59" indent="-241298" algn="l" defTabSz="966782" rtl="0" fontAlgn="base">
        <a:spcBef>
          <a:spcPct val="20000"/>
        </a:spcBef>
        <a:spcAft>
          <a:spcPct val="0"/>
        </a:spcAft>
        <a:buChar char="»"/>
        <a:defRPr sz="2100">
          <a:solidFill>
            <a:schemeClr val="tx1"/>
          </a:solidFill>
          <a:latin typeface="+mn-lt"/>
          <a:ea typeface="ＭＳ Ｐゴシック" charset="-128"/>
        </a:defRPr>
      </a:lvl6pPr>
      <a:lvl7pPr marL="3089256" indent="-241298" algn="l" defTabSz="966782" rtl="0" fontAlgn="base">
        <a:spcBef>
          <a:spcPct val="20000"/>
        </a:spcBef>
        <a:spcAft>
          <a:spcPct val="0"/>
        </a:spcAft>
        <a:buChar char="»"/>
        <a:defRPr sz="2100">
          <a:solidFill>
            <a:schemeClr val="tx1"/>
          </a:solidFill>
          <a:latin typeface="+mn-lt"/>
          <a:ea typeface="ＭＳ Ｐゴシック" charset="-128"/>
        </a:defRPr>
      </a:lvl7pPr>
      <a:lvl8pPr marL="3546452" indent="-241298" algn="l" defTabSz="966782" rtl="0" fontAlgn="base">
        <a:spcBef>
          <a:spcPct val="20000"/>
        </a:spcBef>
        <a:spcAft>
          <a:spcPct val="0"/>
        </a:spcAft>
        <a:buChar char="»"/>
        <a:defRPr sz="2100">
          <a:solidFill>
            <a:schemeClr val="tx1"/>
          </a:solidFill>
          <a:latin typeface="+mn-lt"/>
          <a:ea typeface="ＭＳ Ｐゴシック" charset="-128"/>
        </a:defRPr>
      </a:lvl8pPr>
      <a:lvl9pPr marL="4003650" indent="-241298" algn="l" defTabSz="966782"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198" rtl="0" eaLnBrk="1" latinLnBrk="0" hangingPunct="1">
        <a:defRPr sz="1799" kern="1200">
          <a:solidFill>
            <a:schemeClr val="tx1"/>
          </a:solidFill>
          <a:latin typeface="+mn-lt"/>
          <a:ea typeface="+mn-ea"/>
          <a:cs typeface="+mn-cs"/>
        </a:defRPr>
      </a:lvl1pPr>
      <a:lvl2pPr marL="457198" algn="l" defTabSz="457198" rtl="0" eaLnBrk="1" latinLnBrk="0" hangingPunct="1">
        <a:defRPr sz="1799" kern="1200">
          <a:solidFill>
            <a:schemeClr val="tx1"/>
          </a:solidFill>
          <a:latin typeface="+mn-lt"/>
          <a:ea typeface="+mn-ea"/>
          <a:cs typeface="+mn-cs"/>
        </a:defRPr>
      </a:lvl2pPr>
      <a:lvl3pPr marL="914394" algn="l" defTabSz="457198" rtl="0" eaLnBrk="1" latinLnBrk="0" hangingPunct="1">
        <a:defRPr sz="1799" kern="1200">
          <a:solidFill>
            <a:schemeClr val="tx1"/>
          </a:solidFill>
          <a:latin typeface="+mn-lt"/>
          <a:ea typeface="+mn-ea"/>
          <a:cs typeface="+mn-cs"/>
        </a:defRPr>
      </a:lvl3pPr>
      <a:lvl4pPr marL="1371591" algn="l" defTabSz="457198" rtl="0" eaLnBrk="1" latinLnBrk="0" hangingPunct="1">
        <a:defRPr sz="1799" kern="1200">
          <a:solidFill>
            <a:schemeClr val="tx1"/>
          </a:solidFill>
          <a:latin typeface="+mn-lt"/>
          <a:ea typeface="+mn-ea"/>
          <a:cs typeface="+mn-cs"/>
        </a:defRPr>
      </a:lvl4pPr>
      <a:lvl5pPr marL="1828789" algn="l" defTabSz="457198" rtl="0" eaLnBrk="1" latinLnBrk="0" hangingPunct="1">
        <a:defRPr sz="1799" kern="1200">
          <a:solidFill>
            <a:schemeClr val="tx1"/>
          </a:solidFill>
          <a:latin typeface="+mn-lt"/>
          <a:ea typeface="+mn-ea"/>
          <a:cs typeface="+mn-cs"/>
        </a:defRPr>
      </a:lvl5pPr>
      <a:lvl6pPr marL="2285985" algn="l" defTabSz="457198" rtl="0" eaLnBrk="1" latinLnBrk="0" hangingPunct="1">
        <a:defRPr sz="1799" kern="1200">
          <a:solidFill>
            <a:schemeClr val="tx1"/>
          </a:solidFill>
          <a:latin typeface="+mn-lt"/>
          <a:ea typeface="+mn-ea"/>
          <a:cs typeface="+mn-cs"/>
        </a:defRPr>
      </a:lvl6pPr>
      <a:lvl7pPr marL="2743183" algn="l" defTabSz="457198" rtl="0" eaLnBrk="1" latinLnBrk="0" hangingPunct="1">
        <a:defRPr sz="1799" kern="1200">
          <a:solidFill>
            <a:schemeClr val="tx1"/>
          </a:solidFill>
          <a:latin typeface="+mn-lt"/>
          <a:ea typeface="+mn-ea"/>
          <a:cs typeface="+mn-cs"/>
        </a:defRPr>
      </a:lvl7pPr>
      <a:lvl8pPr marL="3200380" algn="l" defTabSz="457198" rtl="0" eaLnBrk="1" latinLnBrk="0" hangingPunct="1">
        <a:defRPr sz="1799" kern="1200">
          <a:solidFill>
            <a:schemeClr val="tx1"/>
          </a:solidFill>
          <a:latin typeface="+mn-lt"/>
          <a:ea typeface="+mn-ea"/>
          <a:cs typeface="+mn-cs"/>
        </a:defRPr>
      </a:lvl8pPr>
      <a:lvl9pPr marL="3657577" algn="l" defTabSz="457198"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3" y="384562"/>
            <a:ext cx="6699903" cy="5078313"/>
          </a:xfrm>
          <a:prstGeom prst="rect">
            <a:avLst/>
          </a:prstGeom>
          <a:noFill/>
        </p:spPr>
        <p:txBody>
          <a:bodyPr wrap="square" rtlCol="0">
            <a:spAutoFit/>
          </a:bodyPr>
          <a:lstStyle/>
          <a:p>
            <a:pPr algn="ctr"/>
            <a:r>
              <a:rPr lang="en-US" b="1" dirty="0"/>
              <a:t>SH – Home Away from Home</a:t>
            </a:r>
          </a:p>
          <a:p>
            <a:pPr algn="ctr"/>
            <a:r>
              <a:rPr lang="en-US" b="1" dirty="0"/>
              <a:t>Written Stage Briefing</a:t>
            </a:r>
          </a:p>
          <a:p>
            <a:r>
              <a:rPr lang="en-US" dirty="0"/>
              <a:t>Scoring: Comstock</a:t>
            </a:r>
            <a:br>
              <a:rPr lang="en-US" dirty="0"/>
            </a:br>
            <a:r>
              <a:rPr lang="en-US" dirty="0"/>
              <a:t>Rounds: 22</a:t>
            </a:r>
          </a:p>
          <a:p>
            <a:r>
              <a:rPr lang="en-US" dirty="0"/>
              <a:t>Targets: 11 paper</a:t>
            </a:r>
          </a:p>
          <a:p>
            <a:endParaRPr lang="en-US" dirty="0"/>
          </a:p>
          <a:p>
            <a:r>
              <a:rPr lang="en-US" dirty="0"/>
              <a:t>Best 2 hits on paper or 1 hit in K zone.</a:t>
            </a:r>
          </a:p>
          <a:p>
            <a:endParaRPr lang="en-US" dirty="0"/>
          </a:p>
          <a:p>
            <a:r>
              <a:rPr lang="en-US" dirty="0"/>
              <a:t>Start Position: straddling start stick, stock on belt. Loaded carbine is held with both hands, safety on.</a:t>
            </a:r>
          </a:p>
          <a:p>
            <a:endParaRPr lang="en-US" dirty="0"/>
          </a:p>
          <a:p>
            <a:r>
              <a:rPr lang="en-US" dirty="0"/>
              <a:t>Stage Procedure: on the audible start signal, engage targets as they become available from within the shooting area</a:t>
            </a:r>
          </a:p>
          <a:p>
            <a:endParaRPr lang="en-US" dirty="0"/>
          </a:p>
          <a:p>
            <a:endParaRPr lang="en-US" dirty="0"/>
          </a:p>
          <a:p>
            <a:r>
              <a:rPr lang="en-US" dirty="0"/>
              <a:t>Note – all brown cardboard targets are rifle targets. Red = NS, black = hard cover. All cover (walls, barrels, </a:t>
            </a:r>
            <a:r>
              <a:rPr lang="en-US" dirty="0" err="1"/>
              <a:t>etc</a:t>
            </a:r>
            <a:r>
              <a:rPr lang="en-US" dirty="0"/>
              <a:t>) is hard cover. All white steel is a rifle target.</a:t>
            </a:r>
          </a:p>
        </p:txBody>
      </p:sp>
      <p:pic>
        <p:nvPicPr>
          <p:cNvPr id="3" name="Picture 2">
            <a:extLst>
              <a:ext uri="{FF2B5EF4-FFF2-40B4-BE49-F238E27FC236}">
                <a16:creationId xmlns:a16="http://schemas.microsoft.com/office/drawing/2014/main" id="{A15C676E-F02D-02CD-C480-24569FD4F957}"/>
              </a:ext>
            </a:extLst>
          </p:cNvPr>
          <p:cNvPicPr>
            <a:picLocks noChangeAspect="1"/>
          </p:cNvPicPr>
          <p:nvPr/>
        </p:nvPicPr>
        <p:blipFill>
          <a:blip r:embed="rId2"/>
          <a:srcRect/>
          <a:stretch/>
        </p:blipFill>
        <p:spPr>
          <a:xfrm>
            <a:off x="273464" y="61911"/>
            <a:ext cx="972617" cy="972617"/>
          </a:xfrm>
          <a:prstGeom prst="rect">
            <a:avLst/>
          </a:prstGeom>
        </p:spPr>
      </p:pic>
    </p:spTree>
    <p:extLst>
      <p:ext uri="{BB962C8B-B14F-4D97-AF65-F5344CB8AC3E}">
        <p14:creationId xmlns:p14="http://schemas.microsoft.com/office/powerpoint/2010/main" val="253625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3" y="384562"/>
            <a:ext cx="6699903" cy="7294305"/>
          </a:xfrm>
          <a:prstGeom prst="rect">
            <a:avLst/>
          </a:prstGeom>
          <a:noFill/>
        </p:spPr>
        <p:txBody>
          <a:bodyPr wrap="square" rtlCol="0">
            <a:spAutoFit/>
          </a:bodyPr>
          <a:lstStyle/>
          <a:p>
            <a:pPr algn="ctr"/>
            <a:r>
              <a:rPr lang="en-US" b="1" dirty="0"/>
              <a:t>Tac – Don’t Worry About That Little Guy</a:t>
            </a:r>
          </a:p>
          <a:p>
            <a:pPr algn="ctr"/>
            <a:r>
              <a:rPr lang="en-US" b="1" dirty="0"/>
              <a:t>Written Stage Briefing</a:t>
            </a:r>
          </a:p>
          <a:p>
            <a:r>
              <a:rPr lang="en-US" dirty="0"/>
              <a:t>Scoring: Comstock</a:t>
            </a:r>
            <a:br>
              <a:rPr lang="en-US" dirty="0"/>
            </a:br>
            <a:r>
              <a:rPr lang="en-US" dirty="0"/>
              <a:t>Rounds: 30</a:t>
            </a:r>
          </a:p>
          <a:p>
            <a:r>
              <a:rPr lang="en-US" dirty="0"/>
              <a:t>Targets: 6 paper, 3 static steel (2 hits per position, 18 total)</a:t>
            </a:r>
          </a:p>
          <a:p>
            <a:endParaRPr lang="en-US" dirty="0"/>
          </a:p>
          <a:p>
            <a:r>
              <a:rPr lang="en-US" dirty="0"/>
              <a:t>Best 2 hits on paper or 1 hit in K zone. Each steel must be hit twice from each designated position.</a:t>
            </a:r>
          </a:p>
          <a:p>
            <a:endParaRPr lang="en-US" dirty="0"/>
          </a:p>
          <a:p>
            <a:r>
              <a:rPr lang="en-US" dirty="0"/>
              <a:t>Start Position: inside the shooting area, stock on belt. Loaded carbine is held with both hands, safety on.</a:t>
            </a:r>
          </a:p>
          <a:p>
            <a:endParaRPr lang="en-US" dirty="0"/>
          </a:p>
          <a:p>
            <a:r>
              <a:rPr lang="en-US" dirty="0"/>
              <a:t>Stage Procedure: on the audible start signal, engage targets as they become available from within the shooting area. The swinger is activated by the stomp pad and remains visible at rest. Each steel must be hit twice from each designated position.</a:t>
            </a:r>
          </a:p>
          <a:p>
            <a:endParaRPr lang="en-US" dirty="0"/>
          </a:p>
          <a:p>
            <a:r>
              <a:rPr lang="en-US" dirty="0"/>
              <a:t>Position 1 is touching the SUV with any part of your body or rifle. Position 2 is touching the V-tac barricade with any part of your body or rifle. Position 3 is completely atop the rooftop prop, not touching the ground.</a:t>
            </a:r>
          </a:p>
          <a:p>
            <a:endParaRPr lang="en-US" dirty="0"/>
          </a:p>
          <a:p>
            <a:endParaRPr lang="en-US" dirty="0"/>
          </a:p>
          <a:p>
            <a:r>
              <a:rPr lang="en-US" dirty="0"/>
              <a:t>Note – all brown cardboard targets are rifle targets. Red = NS, black = hard cover. All cover (walls, barrels, </a:t>
            </a:r>
            <a:r>
              <a:rPr lang="en-US" dirty="0" err="1"/>
              <a:t>etc</a:t>
            </a:r>
            <a:r>
              <a:rPr lang="en-US" dirty="0"/>
              <a:t>) is hard cover. All white steel is a rifle target.</a:t>
            </a:r>
          </a:p>
        </p:txBody>
      </p:sp>
      <p:pic>
        <p:nvPicPr>
          <p:cNvPr id="3" name="Picture 2">
            <a:extLst>
              <a:ext uri="{FF2B5EF4-FFF2-40B4-BE49-F238E27FC236}">
                <a16:creationId xmlns:a16="http://schemas.microsoft.com/office/drawing/2014/main" id="{A15C676E-F02D-02CD-C480-24569FD4F957}"/>
              </a:ext>
            </a:extLst>
          </p:cNvPr>
          <p:cNvPicPr>
            <a:picLocks noChangeAspect="1"/>
          </p:cNvPicPr>
          <p:nvPr/>
        </p:nvPicPr>
        <p:blipFill>
          <a:blip r:embed="rId2"/>
          <a:srcRect/>
          <a:stretch/>
        </p:blipFill>
        <p:spPr>
          <a:xfrm>
            <a:off x="273464" y="61911"/>
            <a:ext cx="972617" cy="972617"/>
          </a:xfrm>
          <a:prstGeom prst="rect">
            <a:avLst/>
          </a:prstGeom>
        </p:spPr>
      </p:pic>
    </p:spTree>
    <p:extLst>
      <p:ext uri="{BB962C8B-B14F-4D97-AF65-F5344CB8AC3E}">
        <p14:creationId xmlns:p14="http://schemas.microsoft.com/office/powerpoint/2010/main" val="180197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3" y="384562"/>
            <a:ext cx="6699903" cy="5078313"/>
          </a:xfrm>
          <a:prstGeom prst="rect">
            <a:avLst/>
          </a:prstGeom>
          <a:noFill/>
        </p:spPr>
        <p:txBody>
          <a:bodyPr wrap="square" rtlCol="0">
            <a:spAutoFit/>
          </a:bodyPr>
          <a:lstStyle/>
          <a:p>
            <a:pPr algn="ctr"/>
            <a:r>
              <a:rPr lang="en-US" b="1" dirty="0"/>
              <a:t>B2 – Electric Avenue</a:t>
            </a:r>
          </a:p>
          <a:p>
            <a:pPr algn="ctr"/>
            <a:r>
              <a:rPr lang="en-US" b="1" dirty="0"/>
              <a:t>Written Stage Briefing</a:t>
            </a:r>
          </a:p>
          <a:p>
            <a:r>
              <a:rPr lang="en-US" dirty="0"/>
              <a:t>Scoring: Comstock</a:t>
            </a:r>
            <a:br>
              <a:rPr lang="en-US" dirty="0"/>
            </a:br>
            <a:r>
              <a:rPr lang="en-US" dirty="0"/>
              <a:t>Rounds: 30</a:t>
            </a:r>
          </a:p>
          <a:p>
            <a:r>
              <a:rPr lang="en-US" dirty="0"/>
              <a:t>Targets: 15 paper</a:t>
            </a:r>
          </a:p>
          <a:p>
            <a:endParaRPr lang="en-US" dirty="0"/>
          </a:p>
          <a:p>
            <a:r>
              <a:rPr lang="en-US" dirty="0"/>
              <a:t>Best 2 hits on paper or 1 hit in K zone.</a:t>
            </a:r>
          </a:p>
          <a:p>
            <a:endParaRPr lang="en-US" dirty="0"/>
          </a:p>
          <a:p>
            <a:r>
              <a:rPr lang="en-US" dirty="0"/>
              <a:t>Start Position: anywhere inside the shooting area, stock on belt. Loaded carbine is held with both hands, safety on.</a:t>
            </a:r>
          </a:p>
          <a:p>
            <a:endParaRPr lang="en-US" dirty="0"/>
          </a:p>
          <a:p>
            <a:r>
              <a:rPr lang="en-US" dirty="0"/>
              <a:t>Stage Procedure: on the audible start signal, engage targets as they become available from within the shooting area</a:t>
            </a:r>
          </a:p>
          <a:p>
            <a:endParaRPr lang="en-US" dirty="0"/>
          </a:p>
          <a:p>
            <a:endParaRPr lang="en-US" dirty="0"/>
          </a:p>
          <a:p>
            <a:r>
              <a:rPr lang="en-US" dirty="0"/>
              <a:t>Note – all brown cardboard targets are rifle targets. Red = NS, black = hard cover. All cover (walls, barrels, </a:t>
            </a:r>
            <a:r>
              <a:rPr lang="en-US" dirty="0" err="1"/>
              <a:t>etc</a:t>
            </a:r>
            <a:r>
              <a:rPr lang="en-US" dirty="0"/>
              <a:t>) is hard cover. All white steel is a rifle target.</a:t>
            </a:r>
          </a:p>
        </p:txBody>
      </p:sp>
      <p:pic>
        <p:nvPicPr>
          <p:cNvPr id="3" name="Picture 2">
            <a:extLst>
              <a:ext uri="{FF2B5EF4-FFF2-40B4-BE49-F238E27FC236}">
                <a16:creationId xmlns:a16="http://schemas.microsoft.com/office/drawing/2014/main" id="{A15C676E-F02D-02CD-C480-24569FD4F957}"/>
              </a:ext>
            </a:extLst>
          </p:cNvPr>
          <p:cNvPicPr>
            <a:picLocks noChangeAspect="1"/>
          </p:cNvPicPr>
          <p:nvPr/>
        </p:nvPicPr>
        <p:blipFill>
          <a:blip r:embed="rId2"/>
          <a:srcRect/>
          <a:stretch/>
        </p:blipFill>
        <p:spPr>
          <a:xfrm>
            <a:off x="273464" y="61911"/>
            <a:ext cx="972617" cy="972617"/>
          </a:xfrm>
          <a:prstGeom prst="rect">
            <a:avLst/>
          </a:prstGeom>
        </p:spPr>
      </p:pic>
    </p:spTree>
    <p:extLst>
      <p:ext uri="{BB962C8B-B14F-4D97-AF65-F5344CB8AC3E}">
        <p14:creationId xmlns:p14="http://schemas.microsoft.com/office/powerpoint/2010/main" val="117025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3" y="384562"/>
            <a:ext cx="6699903" cy="5078313"/>
          </a:xfrm>
          <a:prstGeom prst="rect">
            <a:avLst/>
          </a:prstGeom>
          <a:noFill/>
        </p:spPr>
        <p:txBody>
          <a:bodyPr wrap="square" rtlCol="0">
            <a:spAutoFit/>
          </a:bodyPr>
          <a:lstStyle/>
          <a:p>
            <a:pPr algn="ctr"/>
            <a:r>
              <a:rPr lang="en-US" b="1" dirty="0"/>
              <a:t>B4 – Did Yah Miss Me?</a:t>
            </a:r>
          </a:p>
          <a:p>
            <a:pPr algn="ctr"/>
            <a:r>
              <a:rPr lang="en-US" b="1" dirty="0"/>
              <a:t>Written Stage Briefing</a:t>
            </a:r>
          </a:p>
          <a:p>
            <a:r>
              <a:rPr lang="en-US" dirty="0"/>
              <a:t>Scoring: Comstock</a:t>
            </a:r>
            <a:br>
              <a:rPr lang="en-US" dirty="0"/>
            </a:br>
            <a:r>
              <a:rPr lang="en-US" dirty="0"/>
              <a:t>Rounds: 26</a:t>
            </a:r>
          </a:p>
          <a:p>
            <a:r>
              <a:rPr lang="en-US" dirty="0"/>
              <a:t>Targets: 13 paper</a:t>
            </a:r>
          </a:p>
          <a:p>
            <a:endParaRPr lang="en-US" dirty="0"/>
          </a:p>
          <a:p>
            <a:r>
              <a:rPr lang="en-US" dirty="0"/>
              <a:t>Best 2 hits on paper or 1 hit in K zone.</a:t>
            </a:r>
          </a:p>
          <a:p>
            <a:endParaRPr lang="en-US" dirty="0"/>
          </a:p>
          <a:p>
            <a:r>
              <a:rPr lang="en-US" dirty="0"/>
              <a:t>Start Position: inside the shooting area, wrists below belt. Rifle is unloaded, bolt forward, safety on, on the barrel.</a:t>
            </a:r>
          </a:p>
          <a:p>
            <a:endParaRPr lang="en-US" dirty="0"/>
          </a:p>
          <a:p>
            <a:r>
              <a:rPr lang="en-US" dirty="0"/>
              <a:t>Stage Procedure: on the audible start signal, engage targets as they become available from within the shooting area</a:t>
            </a:r>
          </a:p>
          <a:p>
            <a:endParaRPr lang="en-US" dirty="0"/>
          </a:p>
          <a:p>
            <a:endParaRPr lang="en-US" dirty="0"/>
          </a:p>
          <a:p>
            <a:r>
              <a:rPr lang="en-US" dirty="0"/>
              <a:t>Note – all brown cardboard targets are rifle targets. Red = NS, black = hard cover. All cover (walls, barrels, </a:t>
            </a:r>
            <a:r>
              <a:rPr lang="en-US" dirty="0" err="1"/>
              <a:t>etc</a:t>
            </a:r>
            <a:r>
              <a:rPr lang="en-US" dirty="0"/>
              <a:t>) is hard cover. All white steel is a rifle target.</a:t>
            </a:r>
          </a:p>
        </p:txBody>
      </p:sp>
      <p:pic>
        <p:nvPicPr>
          <p:cNvPr id="3" name="Picture 2">
            <a:extLst>
              <a:ext uri="{FF2B5EF4-FFF2-40B4-BE49-F238E27FC236}">
                <a16:creationId xmlns:a16="http://schemas.microsoft.com/office/drawing/2014/main" id="{A15C676E-F02D-02CD-C480-24569FD4F957}"/>
              </a:ext>
            </a:extLst>
          </p:cNvPr>
          <p:cNvPicPr>
            <a:picLocks noChangeAspect="1"/>
          </p:cNvPicPr>
          <p:nvPr/>
        </p:nvPicPr>
        <p:blipFill>
          <a:blip r:embed="rId2"/>
          <a:srcRect/>
          <a:stretch/>
        </p:blipFill>
        <p:spPr>
          <a:xfrm>
            <a:off x="273464" y="61911"/>
            <a:ext cx="972617" cy="972617"/>
          </a:xfrm>
          <a:prstGeom prst="rect">
            <a:avLst/>
          </a:prstGeom>
        </p:spPr>
      </p:pic>
    </p:spTree>
    <p:extLst>
      <p:ext uri="{BB962C8B-B14F-4D97-AF65-F5344CB8AC3E}">
        <p14:creationId xmlns:p14="http://schemas.microsoft.com/office/powerpoint/2010/main" val="317014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3" y="384562"/>
            <a:ext cx="6699903" cy="5355312"/>
          </a:xfrm>
          <a:prstGeom prst="rect">
            <a:avLst/>
          </a:prstGeom>
          <a:noFill/>
        </p:spPr>
        <p:txBody>
          <a:bodyPr wrap="square" rtlCol="0">
            <a:spAutoFit/>
          </a:bodyPr>
          <a:lstStyle/>
          <a:p>
            <a:pPr algn="ctr"/>
            <a:r>
              <a:rPr lang="en-US" b="1" dirty="0"/>
              <a:t>C6 – I am out of Ideas</a:t>
            </a:r>
          </a:p>
          <a:p>
            <a:pPr algn="ctr"/>
            <a:r>
              <a:rPr lang="en-US" b="1" dirty="0"/>
              <a:t>Written Stage Briefing</a:t>
            </a:r>
          </a:p>
          <a:p>
            <a:r>
              <a:rPr lang="en-US" dirty="0"/>
              <a:t>Scoring: Comstock</a:t>
            </a:r>
            <a:br>
              <a:rPr lang="en-US" dirty="0"/>
            </a:br>
            <a:r>
              <a:rPr lang="en-US" dirty="0"/>
              <a:t>Rounds: 30</a:t>
            </a:r>
          </a:p>
          <a:p>
            <a:r>
              <a:rPr lang="en-US" dirty="0"/>
              <a:t>Targets: 15 paper</a:t>
            </a:r>
          </a:p>
          <a:p>
            <a:endParaRPr lang="en-US" dirty="0"/>
          </a:p>
          <a:p>
            <a:r>
              <a:rPr lang="en-US" dirty="0"/>
              <a:t>Best 2 hits on paper or 1 hit in K zone.</a:t>
            </a:r>
          </a:p>
          <a:p>
            <a:endParaRPr lang="en-US" dirty="0"/>
          </a:p>
          <a:p>
            <a:r>
              <a:rPr lang="en-US" dirty="0"/>
              <a:t>Start Position: anywhere inside the shooting area, stock on belt. Carbine is held with both hands with empty chamber, magazine inserted, safety on.</a:t>
            </a:r>
          </a:p>
          <a:p>
            <a:endParaRPr lang="en-US" dirty="0"/>
          </a:p>
          <a:p>
            <a:r>
              <a:rPr lang="en-US" dirty="0"/>
              <a:t>Stage Procedure: on the audible start signal, engage targets as they become available from within the shooting area</a:t>
            </a:r>
          </a:p>
          <a:p>
            <a:endParaRPr lang="en-US" dirty="0"/>
          </a:p>
          <a:p>
            <a:endParaRPr lang="en-US" dirty="0"/>
          </a:p>
          <a:p>
            <a:r>
              <a:rPr lang="en-US" dirty="0"/>
              <a:t>Note – all brown cardboard targets are rifle targets. Red = NS, black = hard cover. All cover is hard cover. All white steel is a rifle target.</a:t>
            </a:r>
          </a:p>
        </p:txBody>
      </p:sp>
      <p:pic>
        <p:nvPicPr>
          <p:cNvPr id="3" name="Picture 2">
            <a:extLst>
              <a:ext uri="{FF2B5EF4-FFF2-40B4-BE49-F238E27FC236}">
                <a16:creationId xmlns:a16="http://schemas.microsoft.com/office/drawing/2014/main" id="{A15C676E-F02D-02CD-C480-24569FD4F957}"/>
              </a:ext>
            </a:extLst>
          </p:cNvPr>
          <p:cNvPicPr>
            <a:picLocks noChangeAspect="1"/>
          </p:cNvPicPr>
          <p:nvPr/>
        </p:nvPicPr>
        <p:blipFill>
          <a:blip r:embed="rId2"/>
          <a:srcRect/>
          <a:stretch/>
        </p:blipFill>
        <p:spPr>
          <a:xfrm>
            <a:off x="273464" y="61911"/>
            <a:ext cx="972617" cy="972617"/>
          </a:xfrm>
          <a:prstGeom prst="rect">
            <a:avLst/>
          </a:prstGeom>
        </p:spPr>
      </p:pic>
    </p:spTree>
    <p:extLst>
      <p:ext uri="{BB962C8B-B14F-4D97-AF65-F5344CB8AC3E}">
        <p14:creationId xmlns:p14="http://schemas.microsoft.com/office/powerpoint/2010/main" val="415665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3" y="384562"/>
            <a:ext cx="6699903" cy="5078313"/>
          </a:xfrm>
          <a:prstGeom prst="rect">
            <a:avLst/>
          </a:prstGeom>
          <a:noFill/>
        </p:spPr>
        <p:txBody>
          <a:bodyPr wrap="square" rtlCol="0">
            <a:spAutoFit/>
          </a:bodyPr>
          <a:lstStyle/>
          <a:p>
            <a:pPr algn="ctr"/>
            <a:r>
              <a:rPr lang="en-US" b="1" dirty="0"/>
              <a:t>C7 – Ride that Reset</a:t>
            </a:r>
          </a:p>
          <a:p>
            <a:pPr algn="ctr"/>
            <a:r>
              <a:rPr lang="en-US" b="1" dirty="0"/>
              <a:t>Written Stage Briefing</a:t>
            </a:r>
          </a:p>
          <a:p>
            <a:r>
              <a:rPr lang="en-US" dirty="0"/>
              <a:t>Scoring: Comstock</a:t>
            </a:r>
            <a:br>
              <a:rPr lang="en-US" dirty="0"/>
            </a:br>
            <a:r>
              <a:rPr lang="en-US" dirty="0"/>
              <a:t>Rounds: 24</a:t>
            </a:r>
          </a:p>
          <a:p>
            <a:r>
              <a:rPr lang="en-US" dirty="0"/>
              <a:t>Targets: 6</a:t>
            </a:r>
          </a:p>
          <a:p>
            <a:endParaRPr lang="en-US" dirty="0"/>
          </a:p>
          <a:p>
            <a:r>
              <a:rPr lang="en-US" dirty="0"/>
              <a:t>Best 4 hits on paper or 2 hit in K zone.</a:t>
            </a:r>
          </a:p>
          <a:p>
            <a:endParaRPr lang="en-US" dirty="0"/>
          </a:p>
          <a:p>
            <a:r>
              <a:rPr lang="en-US" dirty="0"/>
              <a:t>Start Position: straddling start stick, stock on belt. Loaded carbine is held with both hands, safety on.</a:t>
            </a:r>
          </a:p>
          <a:p>
            <a:endParaRPr lang="en-US" dirty="0"/>
          </a:p>
          <a:p>
            <a:r>
              <a:rPr lang="en-US" dirty="0"/>
              <a:t>Stage Procedure: on the audible start signal, engage targets as they become available from within the shooting area</a:t>
            </a:r>
          </a:p>
          <a:p>
            <a:endParaRPr lang="en-US" dirty="0"/>
          </a:p>
          <a:p>
            <a:endParaRPr lang="en-US" dirty="0"/>
          </a:p>
          <a:p>
            <a:r>
              <a:rPr lang="en-US" dirty="0"/>
              <a:t>Note – all brown cardboard targets are rifle targets. Red = NS, black = hard cover. All cover is hard cover. </a:t>
            </a:r>
            <a:r>
              <a:rPr lang="en-US"/>
              <a:t>All white steel is a rifle target.</a:t>
            </a:r>
            <a:endParaRPr lang="en-US" dirty="0"/>
          </a:p>
        </p:txBody>
      </p:sp>
      <p:pic>
        <p:nvPicPr>
          <p:cNvPr id="3" name="Picture 2">
            <a:extLst>
              <a:ext uri="{FF2B5EF4-FFF2-40B4-BE49-F238E27FC236}">
                <a16:creationId xmlns:a16="http://schemas.microsoft.com/office/drawing/2014/main" id="{A15C676E-F02D-02CD-C480-24569FD4F957}"/>
              </a:ext>
            </a:extLst>
          </p:cNvPr>
          <p:cNvPicPr>
            <a:picLocks noChangeAspect="1"/>
          </p:cNvPicPr>
          <p:nvPr/>
        </p:nvPicPr>
        <p:blipFill>
          <a:blip r:embed="rId2"/>
          <a:srcRect/>
          <a:stretch/>
        </p:blipFill>
        <p:spPr>
          <a:xfrm>
            <a:off x="273464" y="61911"/>
            <a:ext cx="972617" cy="972617"/>
          </a:xfrm>
          <a:prstGeom prst="rect">
            <a:avLst/>
          </a:prstGeom>
        </p:spPr>
      </p:pic>
    </p:spTree>
    <p:extLst>
      <p:ext uri="{BB962C8B-B14F-4D97-AF65-F5344CB8AC3E}">
        <p14:creationId xmlns:p14="http://schemas.microsoft.com/office/powerpoint/2010/main" val="411979963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1503</TotalTime>
  <Words>779</Words>
  <Application>Microsoft Office PowerPoint</Application>
  <PresentationFormat>Custom</PresentationFormat>
  <Paragraphs>80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221</cp:revision>
  <cp:lastPrinted>2016-01-15T21:54:08Z</cp:lastPrinted>
  <dcterms:created xsi:type="dcterms:W3CDTF">2002-08-21T12:11:08Z</dcterms:created>
  <dcterms:modified xsi:type="dcterms:W3CDTF">2024-06-29T03:01:10Z</dcterms:modified>
  <cp:category>Shooting</cp:category>
</cp:coreProperties>
</file>