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6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28A6E2B3-EAB3-4E67-BB25-1D6D775B359F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0A3BB966-A2EF-4E95-92F8-CA903BCDF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77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6E2B3-EAB3-4E67-BB25-1D6D775B359F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BB966-A2EF-4E95-92F8-CA903BCDF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781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8A6E2B3-EAB3-4E67-BB25-1D6D775B359F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A3BB966-A2EF-4E95-92F8-CA903BCDF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58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8A6E2B3-EAB3-4E67-BB25-1D6D775B359F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A3BB966-A2EF-4E95-92F8-CA903BCDF64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7942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8A6E2B3-EAB3-4E67-BB25-1D6D775B359F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A3BB966-A2EF-4E95-92F8-CA903BCDF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120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6E2B3-EAB3-4E67-BB25-1D6D775B359F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BB966-A2EF-4E95-92F8-CA903BCDF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63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6E2B3-EAB3-4E67-BB25-1D6D775B359F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BB966-A2EF-4E95-92F8-CA903BCDF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965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6E2B3-EAB3-4E67-BB25-1D6D775B359F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BB966-A2EF-4E95-92F8-CA903BCDF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079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8A6E2B3-EAB3-4E67-BB25-1D6D775B359F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A3BB966-A2EF-4E95-92F8-CA903BCDF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435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6E2B3-EAB3-4E67-BB25-1D6D775B359F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BB966-A2EF-4E95-92F8-CA903BCDF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502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8A6E2B3-EAB3-4E67-BB25-1D6D775B359F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A3BB966-A2EF-4E95-92F8-CA903BCDF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87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6E2B3-EAB3-4E67-BB25-1D6D775B359F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BB966-A2EF-4E95-92F8-CA903BCDF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79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6E2B3-EAB3-4E67-BB25-1D6D775B359F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BB966-A2EF-4E95-92F8-CA903BCDF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49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6E2B3-EAB3-4E67-BB25-1D6D775B359F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BB966-A2EF-4E95-92F8-CA903BCDF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127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6E2B3-EAB3-4E67-BB25-1D6D775B359F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BB966-A2EF-4E95-92F8-CA903BCDF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1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6E2B3-EAB3-4E67-BB25-1D6D775B359F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BB966-A2EF-4E95-92F8-CA903BCDF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91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6E2B3-EAB3-4E67-BB25-1D6D775B359F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BB966-A2EF-4E95-92F8-CA903BCDF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46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6E2B3-EAB3-4E67-BB25-1D6D775B359F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BB966-A2EF-4E95-92F8-CA903BCDF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7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id.wikipedia.org/wiki/Hindia_Belanda" TargetMode="External"/><Relationship Id="rId2" Type="http://schemas.openxmlformats.org/officeDocument/2006/relationships/hyperlink" Target="https://id.wikipedia.org/wiki/192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d.wikipedia.org/wiki/Sunda" TargetMode="External"/><Relationship Id="rId5" Type="http://schemas.openxmlformats.org/officeDocument/2006/relationships/hyperlink" Target="https://id.wikipedia.org/wiki/Pulau_Jawa" TargetMode="External"/><Relationship Id="rId4" Type="http://schemas.openxmlformats.org/officeDocument/2006/relationships/hyperlink" Target="https://id.wikipedia.org/wiki/1922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id.wikipedia.org/wiki/Republik_Indonesia_Serikat" TargetMode="External"/><Relationship Id="rId2" Type="http://schemas.openxmlformats.org/officeDocument/2006/relationships/hyperlink" Target="https://id.wikipedia.org/wiki/Republik_Indonesia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8A96A-805E-41A1-BEE6-4AB0375E2D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824459"/>
            <a:ext cx="9448800" cy="1825096"/>
          </a:xfrm>
        </p:spPr>
        <p:txBody>
          <a:bodyPr/>
          <a:lstStyle/>
          <a:p>
            <a:r>
              <a:rPr lang="en-US" dirty="0" err="1"/>
              <a:t>Anggota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DFE4A-BBE6-421B-93E6-F07417FB92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879165"/>
            <a:ext cx="9448800" cy="2198444"/>
          </a:xfrm>
        </p:spPr>
        <p:txBody>
          <a:bodyPr>
            <a:normAutofit/>
          </a:bodyPr>
          <a:lstStyle/>
          <a:p>
            <a:r>
              <a:rPr lang="en-US" dirty="0" err="1"/>
              <a:t>Devitri</a:t>
            </a:r>
            <a:r>
              <a:rPr lang="en-US" dirty="0"/>
              <a:t> </a:t>
            </a:r>
            <a:r>
              <a:rPr lang="en-US" dirty="0" err="1"/>
              <a:t>rahayu</a:t>
            </a:r>
            <a:endParaRPr lang="en-US" dirty="0"/>
          </a:p>
          <a:p>
            <a:r>
              <a:rPr lang="en-US" dirty="0"/>
              <a:t>M. </a:t>
            </a:r>
            <a:r>
              <a:rPr lang="en-US" dirty="0" err="1"/>
              <a:t>Taufik</a:t>
            </a:r>
            <a:endParaRPr lang="en-US" dirty="0"/>
          </a:p>
          <a:p>
            <a:r>
              <a:rPr lang="en-US" dirty="0"/>
              <a:t>M. Iqbal </a:t>
            </a:r>
            <a:r>
              <a:rPr lang="en-US" dirty="0" err="1"/>
              <a:t>Wardana</a:t>
            </a:r>
            <a:endParaRPr lang="en-US" dirty="0"/>
          </a:p>
          <a:p>
            <a:r>
              <a:rPr lang="en-US" dirty="0"/>
              <a:t>Nanda Wijaya</a:t>
            </a:r>
          </a:p>
          <a:p>
            <a:r>
              <a:rPr lang="en-US" dirty="0" err="1"/>
              <a:t>Riyandi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552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DCF8D-9955-4BBC-BA9C-ECF159016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Iklim</a:t>
            </a:r>
            <a:r>
              <a:rPr lang="en-US" dirty="0"/>
              <a:t> dan </a:t>
            </a:r>
            <a:r>
              <a:rPr lang="en-US" dirty="0" err="1"/>
              <a:t>biogeografi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5689E-3D1F-49E0-883A-346F6AC7A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iklim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factor </a:t>
            </a:r>
            <a:r>
              <a:rPr lang="en-US" dirty="0" err="1"/>
              <a:t>utama</a:t>
            </a:r>
            <a:r>
              <a:rPr lang="en-US" dirty="0"/>
              <a:t> yang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tanah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spesies</a:t>
            </a:r>
            <a:r>
              <a:rPr lang="en-US" dirty="0"/>
              <a:t> </a:t>
            </a:r>
            <a:r>
              <a:rPr lang="en-US" dirty="0" err="1"/>
              <a:t>tumbuhan</a:t>
            </a:r>
            <a:r>
              <a:rPr lang="en-US" dirty="0"/>
              <a:t> yang </a:t>
            </a:r>
            <a:r>
              <a:rPr lang="en-US" dirty="0" err="1"/>
              <a:t>tumbuh</a:t>
            </a:r>
            <a:r>
              <a:rPr lang="en-US" dirty="0"/>
              <a:t> di </a:t>
            </a:r>
            <a:r>
              <a:rPr lang="en-US" dirty="0" err="1"/>
              <a:t>daerah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 </a:t>
            </a:r>
            <a:r>
              <a:rPr lang="en-US" dirty="0" err="1"/>
              <a:t>Jenus</a:t>
            </a:r>
            <a:r>
              <a:rPr lang="en-US" dirty="0"/>
              <a:t> </a:t>
            </a:r>
            <a:r>
              <a:rPr lang="en-US" dirty="0" err="1"/>
              <a:t>tumbuhan</a:t>
            </a:r>
            <a:r>
              <a:rPr lang="en-US" dirty="0"/>
              <a:t> pun yang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hewan</a:t>
            </a:r>
            <a:r>
              <a:rPr lang="en-US" dirty="0"/>
              <a:t> dan </a:t>
            </a:r>
            <a:r>
              <a:rPr lang="en-US" dirty="0" err="1"/>
              <a:t>mikroorganisme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menghuni</a:t>
            </a:r>
            <a:r>
              <a:rPr lang="en-US" dirty="0"/>
              <a:t> </a:t>
            </a:r>
            <a:r>
              <a:rPr lang="en-US" dirty="0" err="1"/>
              <a:t>daerah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 Pada </a:t>
            </a:r>
            <a:r>
              <a:rPr lang="en-US" dirty="0" err="1"/>
              <a:t>dasearnya</a:t>
            </a:r>
            <a:r>
              <a:rPr lang="en-US" dirty="0"/>
              <a:t> </a:t>
            </a:r>
            <a:r>
              <a:rPr lang="en-US" dirty="0" err="1"/>
              <a:t>iklim</a:t>
            </a:r>
            <a:r>
              <a:rPr lang="en-US" dirty="0"/>
              <a:t> </a:t>
            </a:r>
            <a:r>
              <a:rPr lang="en-US" dirty="0" err="1"/>
              <a:t>tergantung</a:t>
            </a:r>
            <a:r>
              <a:rPr lang="en-US" dirty="0"/>
              <a:t> pada </a:t>
            </a:r>
            <a:r>
              <a:rPr lang="en-US" dirty="0" err="1"/>
              <a:t>matahari</a:t>
            </a:r>
            <a:r>
              <a:rPr lang="en-US" dirty="0"/>
              <a:t>. </a:t>
            </a:r>
            <a:r>
              <a:rPr lang="en-US" dirty="0" err="1"/>
              <a:t>Matahari</a:t>
            </a:r>
            <a:r>
              <a:rPr lang="en-US" dirty="0"/>
              <a:t> </a:t>
            </a:r>
            <a:r>
              <a:rPr lang="en-US" dirty="0" err="1"/>
              <a:t>bertanggung</a:t>
            </a:r>
            <a:r>
              <a:rPr lang="en-US" dirty="0"/>
              <a:t> </a:t>
            </a:r>
            <a:r>
              <a:rPr lang="en-US" dirty="0" err="1"/>
              <a:t>jawab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intensitas</a:t>
            </a:r>
            <a:r>
              <a:rPr lang="en-US" dirty="0"/>
              <a:t> </a:t>
            </a:r>
            <a:r>
              <a:rPr lang="en-US" dirty="0" err="1"/>
              <a:t>cahaya</a:t>
            </a:r>
            <a:r>
              <a:rPr lang="en-US" dirty="0"/>
              <a:t> yang </a:t>
            </a:r>
            <a:r>
              <a:rPr lang="en-US" dirty="0" err="1"/>
              <a:t>tersedia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fotosintesis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juga </a:t>
            </a:r>
            <a:r>
              <a:rPr lang="en-US" dirty="0" err="1"/>
              <a:t>untuk</a:t>
            </a:r>
            <a:r>
              <a:rPr lang="en-US" dirty="0"/>
              <a:t> temperature </a:t>
            </a:r>
            <a:r>
              <a:rPr lang="en-US" dirty="0" err="1"/>
              <a:t>umumnya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264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76ADB-72E0-48F4-98AA-9CED082B2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IKLIM DAN BIOGEOGRAFI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C1379-AF70-4BC4-93FC-AA4C24424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iklim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 yang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organisme</a:t>
            </a:r>
            <a:r>
              <a:rPr lang="en-US" dirty="0"/>
              <a:t> yang </a:t>
            </a:r>
            <a:r>
              <a:rPr lang="en-US" dirty="0" err="1"/>
              <a:t>hidup</a:t>
            </a:r>
            <a:r>
              <a:rPr lang="en-US" dirty="0"/>
              <a:t> di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daerah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kelembapan</a:t>
            </a:r>
            <a:r>
              <a:rPr lang="en-US" dirty="0"/>
              <a:t>. </a:t>
            </a:r>
            <a:r>
              <a:rPr lang="en-US" dirty="0" err="1"/>
              <a:t>Kelembapan</a:t>
            </a:r>
            <a:r>
              <a:rPr lang="en-US" dirty="0"/>
              <a:t> juga </a:t>
            </a:r>
            <a:r>
              <a:rPr lang="en-US" dirty="0" err="1"/>
              <a:t>bergantung</a:t>
            </a:r>
            <a:r>
              <a:rPr lang="en-US" dirty="0"/>
              <a:t> pada </a:t>
            </a:r>
            <a:r>
              <a:rPr lang="en-US" dirty="0" err="1"/>
              <a:t>matahari</a:t>
            </a:r>
            <a:r>
              <a:rPr lang="en-US" dirty="0"/>
              <a:t> dan </a:t>
            </a:r>
            <a:r>
              <a:rPr lang="en-US" dirty="0" err="1"/>
              <a:t>temperaturnya</a:t>
            </a:r>
            <a:r>
              <a:rPr lang="en-US" dirty="0"/>
              <a:t>. Curah </a:t>
            </a:r>
            <a:r>
              <a:rPr lang="en-US" dirty="0" err="1"/>
              <a:t>hujan</a:t>
            </a:r>
            <a:r>
              <a:rPr lang="en-US" dirty="0"/>
              <a:t> yang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duperlukan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pertumbuhan</a:t>
            </a:r>
            <a:r>
              <a:rPr lang="en-US" dirty="0"/>
              <a:t> </a:t>
            </a:r>
            <a:r>
              <a:rPr lang="en-US" dirty="0" err="1"/>
              <a:t>pohon</a:t>
            </a:r>
            <a:r>
              <a:rPr lang="en-US" dirty="0"/>
              <a:t> </a:t>
            </a:r>
            <a:r>
              <a:rPr lang="en-US" dirty="0" err="1"/>
              <a:t>pohon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,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curah</a:t>
            </a:r>
            <a:r>
              <a:rPr lang="en-US" dirty="0"/>
              <a:t> </a:t>
            </a:r>
            <a:r>
              <a:rPr lang="en-US" dirty="0" err="1"/>
              <a:t>hujan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sedikit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komunitas</a:t>
            </a:r>
            <a:r>
              <a:rPr lang="en-US" dirty="0"/>
              <a:t>  yang </a:t>
            </a:r>
            <a:r>
              <a:rPr lang="en-US" dirty="0" err="1"/>
              <a:t>didominasi</a:t>
            </a:r>
            <a:r>
              <a:rPr lang="en-US" dirty="0"/>
              <a:t> oleh </a:t>
            </a:r>
            <a:r>
              <a:rPr lang="en-US" dirty="0" err="1"/>
              <a:t>pohon</a:t>
            </a:r>
            <a:r>
              <a:rPr lang="en-US" dirty="0"/>
              <a:t> </a:t>
            </a:r>
            <a:r>
              <a:rPr lang="en-US" dirty="0" err="1"/>
              <a:t>pohon</a:t>
            </a:r>
            <a:r>
              <a:rPr lang="en-US" dirty="0"/>
              <a:t> </a:t>
            </a:r>
            <a:r>
              <a:rPr lang="en-US" dirty="0" err="1"/>
              <a:t>pendek</a:t>
            </a:r>
            <a:r>
              <a:rPr lang="en-US" dirty="0"/>
              <a:t>, </a:t>
            </a:r>
            <a:r>
              <a:rPr lang="en-US" dirty="0" err="1"/>
              <a:t>rumput</a:t>
            </a:r>
            <a:r>
              <a:rPr lang="en-US" dirty="0"/>
              <a:t>, </a:t>
            </a:r>
            <a:r>
              <a:rPr lang="en-US" dirty="0" err="1"/>
              <a:t>kaktus</a:t>
            </a:r>
            <a:r>
              <a:rPr lang="en-US" dirty="0"/>
              <a:t>, dan </a:t>
            </a:r>
            <a:r>
              <a:rPr lang="en-US" dirty="0" err="1"/>
              <a:t>tumbuhan</a:t>
            </a:r>
            <a:r>
              <a:rPr lang="en-US" dirty="0"/>
              <a:t> </a:t>
            </a:r>
            <a:r>
              <a:rPr lang="en-US" dirty="0" err="1"/>
              <a:t>gurun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69033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90686-572B-4528-A173-B4DE3F729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IKLIM DAN BIOGEOGRAFI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BD28D-22B7-4567-8B39-7D5EB552C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curah</a:t>
            </a:r>
            <a:r>
              <a:rPr lang="en-US" dirty="0"/>
              <a:t> </a:t>
            </a:r>
            <a:r>
              <a:rPr lang="en-US" dirty="0" err="1"/>
              <a:t>hujan</a:t>
            </a:r>
            <a:r>
              <a:rPr lang="en-US" dirty="0"/>
              <a:t> dan </a:t>
            </a:r>
            <a:r>
              <a:rPr lang="en-US" dirty="0" err="1"/>
              <a:t>teperatur</a:t>
            </a:r>
            <a:r>
              <a:rPr lang="en-US" dirty="0"/>
              <a:t> di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daerah</a:t>
            </a:r>
            <a:r>
              <a:rPr lang="en-US" dirty="0"/>
              <a:t>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dan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tumbuhan</a:t>
            </a:r>
            <a:r>
              <a:rPr lang="en-US" dirty="0"/>
              <a:t> yang </a:t>
            </a:r>
            <a:r>
              <a:rPr lang="en-US" dirty="0" err="1"/>
              <a:t>didukungnya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demikian</a:t>
            </a:r>
            <a:r>
              <a:rPr lang="en-US" dirty="0"/>
              <a:t> </a:t>
            </a:r>
            <a:r>
              <a:rPr lang="en-US" dirty="0" err="1"/>
              <a:t>iklim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factor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terbentuknya</a:t>
            </a:r>
            <a:r>
              <a:rPr lang="en-US" dirty="0"/>
              <a:t> </a:t>
            </a:r>
            <a:r>
              <a:rPr lang="en-US" dirty="0" err="1"/>
              <a:t>daerah</a:t>
            </a:r>
            <a:r>
              <a:rPr lang="en-US" dirty="0"/>
              <a:t> </a:t>
            </a:r>
            <a:r>
              <a:rPr lang="en-US" dirty="0" err="1"/>
              <a:t>daerah</a:t>
            </a:r>
            <a:r>
              <a:rPr lang="en-US" dirty="0"/>
              <a:t> </a:t>
            </a:r>
            <a:r>
              <a:rPr lang="en-US" dirty="0" err="1"/>
              <a:t>biogeografi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4556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AFE38-85A3-4C68-B74E-BB0681B35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sosioantropologi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569F6-99C0-47B6-BAF6-7C6431201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Antropologi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cabang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social yang </a:t>
            </a:r>
            <a:r>
              <a:rPr lang="en-US" dirty="0" err="1"/>
              <a:t>mempelajari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budaya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etnis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Antropologi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memusatkan</a:t>
            </a:r>
            <a:r>
              <a:rPr lang="en-US" dirty="0"/>
              <a:t> pada </a:t>
            </a:r>
            <a:r>
              <a:rPr lang="en-US" dirty="0" err="1"/>
              <a:t>penduduk</a:t>
            </a:r>
            <a:r>
              <a:rPr lang="en-US" dirty="0"/>
              <a:t> yang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tunggal</a:t>
            </a:r>
            <a:r>
              <a:rPr lang="en-US" dirty="0"/>
              <a:t>, </a:t>
            </a:r>
            <a:r>
              <a:rPr lang="en-US" dirty="0" err="1"/>
              <a:t>tunggal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arti</a:t>
            </a:r>
            <a:r>
              <a:rPr lang="en-US" dirty="0"/>
              <a:t> </a:t>
            </a:r>
            <a:r>
              <a:rPr lang="en-US" dirty="0" err="1"/>
              <a:t>kesatuan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yang </a:t>
            </a:r>
            <a:r>
              <a:rPr lang="en-US" dirty="0" err="1"/>
              <a:t>tinggal</a:t>
            </a:r>
            <a:r>
              <a:rPr lang="en-US" dirty="0"/>
              <a:t> </a:t>
            </a:r>
            <a:r>
              <a:rPr lang="en-US" dirty="0" err="1"/>
              <a:t>didaerah</a:t>
            </a:r>
            <a:r>
              <a:rPr lang="en-US" dirty="0"/>
              <a:t> yang </a:t>
            </a:r>
            <a:r>
              <a:rPr lang="en-US" dirty="0" err="1"/>
              <a:t>sama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985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88ACE-FEEE-4C7E-AE08-000208EAD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sosioantropologi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0F0C9-7F7A-431F-85ED-22E44195F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sosiologi</a:t>
            </a:r>
            <a:r>
              <a:rPr lang="en-US" dirty="0"/>
              <a:t> </a:t>
            </a:r>
            <a:r>
              <a:rPr lang="en-US" dirty="0" err="1"/>
              <a:t>mirip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antropologi</a:t>
            </a:r>
            <a:r>
              <a:rPr lang="en-US" dirty="0"/>
              <a:t> </a:t>
            </a:r>
            <a:r>
              <a:rPr lang="en-US" dirty="0" err="1"/>
              <a:t>tetapi</a:t>
            </a:r>
            <a:r>
              <a:rPr lang="en-US" dirty="0"/>
              <a:t> pada </a:t>
            </a:r>
            <a:r>
              <a:rPr lang="en-US" dirty="0" err="1"/>
              <a:t>sosiologi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menitikberatkan</a:t>
            </a:r>
            <a:r>
              <a:rPr lang="en-US" dirty="0"/>
              <a:t> pada </a:t>
            </a:r>
            <a:r>
              <a:rPr lang="en-US" dirty="0" err="1"/>
              <a:t>masyarakat</a:t>
            </a:r>
            <a:r>
              <a:rPr lang="en-US" dirty="0"/>
              <a:t> dan </a:t>
            </a:r>
            <a:r>
              <a:rPr lang="en-US" dirty="0" err="1"/>
              <a:t>kehidupan</a:t>
            </a:r>
            <a:r>
              <a:rPr lang="en-US" dirty="0"/>
              <a:t> </a:t>
            </a:r>
            <a:r>
              <a:rPr lang="en-US" dirty="0" err="1"/>
              <a:t>sosialnnya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0416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D2E6A-733E-4E0E-9916-650C596EB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sosioantropologi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59CEE-DB1A-4AB7-B400-4D7E8DE3A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sosioantropologi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penggabungan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,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dipelajari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utuh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segi</a:t>
            </a:r>
            <a:r>
              <a:rPr lang="en-US" dirty="0"/>
              <a:t> </a:t>
            </a:r>
            <a:r>
              <a:rPr lang="en-US" dirty="0" err="1"/>
              <a:t>budaya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kehidupan</a:t>
            </a:r>
            <a:r>
              <a:rPr lang="en-US" dirty="0"/>
              <a:t> </a:t>
            </a:r>
            <a:r>
              <a:rPr lang="en-US" dirty="0" err="1"/>
              <a:t>sosialnya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sosioantropologi</a:t>
            </a:r>
            <a:r>
              <a:rPr lang="en-US" dirty="0"/>
              <a:t> di </a:t>
            </a:r>
            <a:r>
              <a:rPr lang="en-US" dirty="0" err="1"/>
              <a:t>daerah</a:t>
            </a:r>
            <a:r>
              <a:rPr lang="en-US" dirty="0"/>
              <a:t> </a:t>
            </a:r>
            <a:r>
              <a:rPr lang="en-US" dirty="0" err="1"/>
              <a:t>jawa</a:t>
            </a:r>
            <a:r>
              <a:rPr lang="en-US" dirty="0"/>
              <a:t> </a:t>
            </a:r>
            <a:r>
              <a:rPr lang="en-US" dirty="0" err="1"/>
              <a:t>barat</a:t>
            </a:r>
            <a:r>
              <a:rPr lang="en-US" dirty="0"/>
              <a:t> </a:t>
            </a:r>
            <a:r>
              <a:rPr lang="en-US" dirty="0" err="1"/>
              <a:t>verarti</a:t>
            </a:r>
            <a:r>
              <a:rPr lang="en-US" dirty="0"/>
              <a:t> </a:t>
            </a:r>
            <a:r>
              <a:rPr lang="en-US" dirty="0" err="1"/>
              <a:t>menitikberatkan</a:t>
            </a:r>
            <a:r>
              <a:rPr lang="en-US" dirty="0"/>
              <a:t> pada </a:t>
            </a:r>
            <a:r>
              <a:rPr lang="en-US" dirty="0" err="1"/>
              <a:t>kebudayaan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jawa</a:t>
            </a:r>
            <a:r>
              <a:rPr lang="en-US" dirty="0"/>
              <a:t> </a:t>
            </a:r>
            <a:r>
              <a:rPr lang="en-US" dirty="0" err="1"/>
              <a:t>barat</a:t>
            </a:r>
            <a:r>
              <a:rPr lang="en-US" dirty="0"/>
              <a:t>. </a:t>
            </a:r>
            <a:r>
              <a:rPr lang="en-US" dirty="0" err="1"/>
              <a:t>Meliputi</a:t>
            </a:r>
            <a:r>
              <a:rPr lang="en-US" dirty="0"/>
              <a:t> </a:t>
            </a:r>
            <a:r>
              <a:rPr lang="en-US" dirty="0" err="1"/>
              <a:t>kesenian</a:t>
            </a:r>
            <a:r>
              <a:rPr lang="en-US" dirty="0"/>
              <a:t> </a:t>
            </a:r>
            <a:r>
              <a:rPr lang="en-US" dirty="0" err="1"/>
              <a:t>tradisionallnya</a:t>
            </a:r>
            <a:r>
              <a:rPr lang="en-US" dirty="0"/>
              <a:t> </a:t>
            </a:r>
            <a:r>
              <a:rPr lang="en-US" dirty="0" err="1"/>
              <a:t>sekaligus</a:t>
            </a:r>
            <a:r>
              <a:rPr lang="en-US" dirty="0"/>
              <a:t> </a:t>
            </a:r>
            <a:r>
              <a:rPr lang="en-US" dirty="0" err="1"/>
              <a:t>kehidupan</a:t>
            </a:r>
            <a:r>
              <a:rPr lang="en-US" dirty="0"/>
              <a:t> dan </a:t>
            </a:r>
            <a:r>
              <a:rPr lang="en-US" dirty="0" err="1"/>
              <a:t>interaksi</a:t>
            </a:r>
            <a:r>
              <a:rPr lang="en-US" dirty="0"/>
              <a:t> </a:t>
            </a:r>
            <a:r>
              <a:rPr lang="en-US" dirty="0" err="1"/>
              <a:t>sosialnya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7152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2706F-67CE-425C-A00B-6079636BE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Karakteristik</a:t>
            </a:r>
            <a:r>
              <a:rPr lang="en-US" dirty="0"/>
              <a:t> wilayah </a:t>
            </a:r>
            <a:r>
              <a:rPr lang="en-US" dirty="0" err="1"/>
              <a:t>jawa</a:t>
            </a:r>
            <a:r>
              <a:rPr lang="en-US" dirty="0"/>
              <a:t> </a:t>
            </a:r>
            <a:r>
              <a:rPr lang="en-US" dirty="0" err="1"/>
              <a:t>barat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DD873-7A91-457E-A86A-3E070DBF8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jawabarat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provinsi</a:t>
            </a:r>
            <a:r>
              <a:rPr lang="en-US" dirty="0"/>
              <a:t> di Indonesia. </a:t>
            </a:r>
            <a:r>
              <a:rPr lang="en-US" dirty="0" err="1"/>
              <a:t>Ibukotannya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bandung</a:t>
            </a:r>
            <a:r>
              <a:rPr lang="en-US" dirty="0"/>
              <a:t>. </a:t>
            </a:r>
            <a:r>
              <a:rPr lang="en-US" dirty="0" err="1"/>
              <a:t>Jawabarat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provinsi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penduduk</a:t>
            </a:r>
            <a:r>
              <a:rPr lang="en-US" dirty="0"/>
              <a:t> </a:t>
            </a:r>
            <a:r>
              <a:rPr lang="en-US" dirty="0" err="1"/>
              <a:t>terbanyak</a:t>
            </a:r>
            <a:r>
              <a:rPr lang="en-US" dirty="0"/>
              <a:t> di Indonesia.</a:t>
            </a:r>
          </a:p>
          <a:p>
            <a:pPr marL="0" indent="0">
              <a:buNone/>
            </a:pP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barat</a:t>
            </a:r>
            <a:r>
              <a:rPr lang="en-US" dirty="0"/>
              <a:t>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provinsi</a:t>
            </a:r>
            <a:r>
              <a:rPr lang="en-US" dirty="0"/>
              <a:t> </a:t>
            </a:r>
            <a:r>
              <a:rPr lang="en-US" dirty="0" err="1"/>
              <a:t>jawabarat</a:t>
            </a:r>
            <a:r>
              <a:rPr lang="en-US" dirty="0"/>
              <a:t> </a:t>
            </a:r>
            <a:r>
              <a:rPr lang="en-US" dirty="0" err="1"/>
              <a:t>berbatasan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provinsi</a:t>
            </a:r>
            <a:r>
              <a:rPr lang="en-US" dirty="0"/>
              <a:t> DKI Jakarta. Pada </a:t>
            </a:r>
            <a:r>
              <a:rPr lang="en-US" dirty="0" err="1"/>
              <a:t>tahun</a:t>
            </a:r>
            <a:r>
              <a:rPr lang="en-US" dirty="0"/>
              <a:t> 2000, </a:t>
            </a:r>
            <a:r>
              <a:rPr lang="en-US" dirty="0" err="1"/>
              <a:t>jawa</a:t>
            </a:r>
            <a:r>
              <a:rPr lang="en-US" dirty="0"/>
              <a:t> </a:t>
            </a:r>
            <a:r>
              <a:rPr lang="en-US" dirty="0" err="1"/>
              <a:t>barat</a:t>
            </a:r>
            <a:r>
              <a:rPr lang="en-US" dirty="0"/>
              <a:t> </a:t>
            </a:r>
            <a:r>
              <a:rPr lang="en-US" dirty="0" err="1"/>
              <a:t>dimekarkan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berdirinya</a:t>
            </a:r>
            <a:r>
              <a:rPr lang="en-US" dirty="0"/>
              <a:t> </a:t>
            </a:r>
            <a:r>
              <a:rPr lang="en-US" dirty="0" err="1"/>
              <a:t>provinsi</a:t>
            </a:r>
            <a:r>
              <a:rPr lang="en-US" dirty="0"/>
              <a:t> </a:t>
            </a:r>
            <a:r>
              <a:rPr lang="en-US" dirty="0" err="1"/>
              <a:t>banten</a:t>
            </a:r>
            <a:r>
              <a:rPr lang="en-US" dirty="0"/>
              <a:t>, yang </a:t>
            </a:r>
            <a:r>
              <a:rPr lang="en-US" dirty="0" err="1"/>
              <a:t>berada</a:t>
            </a:r>
            <a:r>
              <a:rPr lang="en-US" dirty="0"/>
              <a:t> di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barat</a:t>
            </a:r>
            <a:r>
              <a:rPr lang="en-US" dirty="0"/>
              <a:t> </a:t>
            </a:r>
            <a:r>
              <a:rPr lang="en-US" dirty="0" err="1"/>
              <a:t>jawa</a:t>
            </a:r>
            <a:r>
              <a:rPr lang="en-US" dirty="0"/>
              <a:t> </a:t>
            </a:r>
            <a:r>
              <a:rPr lang="en-US" dirty="0" err="1"/>
              <a:t>barat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9884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F0098-6668-4372-98CC-44244AD9A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Sejarah </a:t>
            </a:r>
            <a:r>
              <a:rPr lang="en-US" dirty="0" err="1"/>
              <a:t>jawa</a:t>
            </a:r>
            <a:r>
              <a:rPr lang="en-US" dirty="0"/>
              <a:t> </a:t>
            </a:r>
            <a:r>
              <a:rPr lang="en-US" dirty="0" err="1"/>
              <a:t>barat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3C5CC-3EDA-4868-92B7-0EC73DC8B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Temuan</a:t>
            </a:r>
            <a:r>
              <a:rPr lang="en-US" dirty="0"/>
              <a:t> </a:t>
            </a:r>
            <a:r>
              <a:rPr lang="en-US" dirty="0" err="1"/>
              <a:t>arkeologi</a:t>
            </a:r>
            <a:r>
              <a:rPr lang="en-US" dirty="0"/>
              <a:t> </a:t>
            </a:r>
            <a:r>
              <a:rPr lang="en-US" dirty="0" err="1"/>
              <a:t>tertua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penghuni</a:t>
            </a:r>
            <a:r>
              <a:rPr lang="en-US" dirty="0"/>
              <a:t> </a:t>
            </a:r>
            <a:r>
              <a:rPr lang="en-US" dirty="0" err="1"/>
              <a:t>jawa</a:t>
            </a:r>
            <a:r>
              <a:rPr lang="en-US" dirty="0"/>
              <a:t> </a:t>
            </a:r>
            <a:r>
              <a:rPr lang="en-US" dirty="0" err="1"/>
              <a:t>barat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 di </a:t>
            </a:r>
            <a:r>
              <a:rPr lang="en-US" dirty="0" err="1"/>
              <a:t>anyer</a:t>
            </a:r>
            <a:r>
              <a:rPr lang="en-US" dirty="0"/>
              <a:t>. </a:t>
            </a:r>
            <a:r>
              <a:rPr lang="en-US" dirty="0" err="1"/>
              <a:t>Penemuan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budaya</a:t>
            </a:r>
            <a:r>
              <a:rPr lang="en-US" dirty="0"/>
              <a:t> </a:t>
            </a:r>
            <a:r>
              <a:rPr lang="en-US" dirty="0" err="1"/>
              <a:t>logam</a:t>
            </a:r>
            <a:r>
              <a:rPr lang="en-US" dirty="0"/>
              <a:t> </a:t>
            </a:r>
            <a:r>
              <a:rPr lang="en-US" dirty="0" err="1"/>
              <a:t>perunggu</a:t>
            </a:r>
            <a:r>
              <a:rPr lang="en-US" dirty="0"/>
              <a:t> dan </a:t>
            </a:r>
            <a:r>
              <a:rPr lang="en-US" dirty="0" err="1"/>
              <a:t>besi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millennium </a:t>
            </a:r>
            <a:r>
              <a:rPr lang="en-US" dirty="0" err="1"/>
              <a:t>pertama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 err="1"/>
              <a:t>Gerabah</a:t>
            </a:r>
            <a:r>
              <a:rPr lang="en-US" dirty="0"/>
              <a:t> </a:t>
            </a:r>
            <a:r>
              <a:rPr lang="en-US" dirty="0" err="1"/>
              <a:t>tanah</a:t>
            </a:r>
            <a:r>
              <a:rPr lang="en-US" dirty="0"/>
              <a:t> </a:t>
            </a:r>
            <a:r>
              <a:rPr lang="en-US" dirty="0" err="1"/>
              <a:t>liat</a:t>
            </a:r>
            <a:r>
              <a:rPr lang="en-US" dirty="0"/>
              <a:t> </a:t>
            </a:r>
            <a:r>
              <a:rPr lang="en-US" dirty="0" err="1"/>
              <a:t>prasejarah</a:t>
            </a:r>
            <a:r>
              <a:rPr lang="en-US" dirty="0"/>
              <a:t> zaman </a:t>
            </a:r>
            <a:r>
              <a:rPr lang="en-US" dirty="0" err="1"/>
              <a:t>buni</a:t>
            </a:r>
            <a:r>
              <a:rPr lang="en-US" dirty="0"/>
              <a:t> (Bekasi </a:t>
            </a:r>
            <a:r>
              <a:rPr lang="en-US" dirty="0" err="1"/>
              <a:t>kuno</a:t>
            </a:r>
            <a:r>
              <a:rPr lang="en-US" dirty="0"/>
              <a:t>)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 </a:t>
            </a:r>
            <a:r>
              <a:rPr lang="en-US" dirty="0" err="1"/>
              <a:t>merentang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anyer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Cirebon.</a:t>
            </a:r>
          </a:p>
        </p:txBody>
      </p:sp>
    </p:spTree>
    <p:extLst>
      <p:ext uri="{BB962C8B-B14F-4D97-AF65-F5344CB8AC3E}">
        <p14:creationId xmlns:p14="http://schemas.microsoft.com/office/powerpoint/2010/main" val="917732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F917B-E032-49B7-B2F9-CE055A954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Sejarah </a:t>
            </a:r>
            <a:r>
              <a:rPr lang="en-US" dirty="0" err="1"/>
              <a:t>jawa</a:t>
            </a:r>
            <a:r>
              <a:rPr lang="en-US" dirty="0"/>
              <a:t> </a:t>
            </a:r>
            <a:r>
              <a:rPr lang="en-US" dirty="0" err="1"/>
              <a:t>barat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2C1DB-1EF5-4ADB-AE49-0CB90A5DB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pada </a:t>
            </a:r>
            <a:r>
              <a:rPr lang="en-US" dirty="0" err="1"/>
              <a:t>abat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5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kerajaan</a:t>
            </a:r>
            <a:r>
              <a:rPr lang="en-US" dirty="0"/>
              <a:t> </a:t>
            </a:r>
            <a:r>
              <a:rPr lang="en-US" dirty="0" err="1"/>
              <a:t>tarumanagara</a:t>
            </a:r>
            <a:r>
              <a:rPr lang="en-US" dirty="0"/>
              <a:t>. </a:t>
            </a:r>
            <a:r>
              <a:rPr lang="en-US" dirty="0" err="1"/>
              <a:t>Prasati</a:t>
            </a:r>
            <a:r>
              <a:rPr lang="en-US" dirty="0"/>
              <a:t> </a:t>
            </a:r>
            <a:r>
              <a:rPr lang="en-US" dirty="0" err="1"/>
              <a:t>kerajaan</a:t>
            </a:r>
            <a:r>
              <a:rPr lang="en-US" dirty="0"/>
              <a:t> </a:t>
            </a:r>
            <a:r>
              <a:rPr lang="en-US" dirty="0" err="1"/>
              <a:t>tarumanagara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tarsebar</a:t>
            </a:r>
            <a:r>
              <a:rPr lang="en-US" dirty="0"/>
              <a:t> di </a:t>
            </a:r>
            <a:r>
              <a:rPr lang="en-US" dirty="0" err="1"/>
              <a:t>jawa</a:t>
            </a:r>
            <a:r>
              <a:rPr lang="en-US" dirty="0"/>
              <a:t> </a:t>
            </a:r>
            <a:r>
              <a:rPr lang="en-US" dirty="0" err="1"/>
              <a:t>barat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	Setelah </a:t>
            </a:r>
            <a:r>
              <a:rPr lang="en-US" dirty="0" err="1"/>
              <a:t>runtuhnya</a:t>
            </a:r>
            <a:r>
              <a:rPr lang="en-US" dirty="0"/>
              <a:t> </a:t>
            </a:r>
            <a:r>
              <a:rPr lang="en-US" dirty="0" err="1"/>
              <a:t>kerajaan</a:t>
            </a:r>
            <a:r>
              <a:rPr lang="en-US" dirty="0"/>
              <a:t> </a:t>
            </a:r>
            <a:r>
              <a:rPr lang="en-US" dirty="0" err="1"/>
              <a:t>tarumanagara</a:t>
            </a:r>
            <a:r>
              <a:rPr lang="en-US" dirty="0"/>
              <a:t> </a:t>
            </a:r>
            <a:r>
              <a:rPr lang="en-US" dirty="0" err="1"/>
              <a:t>akibay</a:t>
            </a:r>
            <a:r>
              <a:rPr lang="en-US" dirty="0"/>
              <a:t> </a:t>
            </a:r>
            <a:r>
              <a:rPr lang="en-US" dirty="0" err="1"/>
              <a:t>serangan</a:t>
            </a:r>
            <a:r>
              <a:rPr lang="en-US" dirty="0"/>
              <a:t> </a:t>
            </a:r>
            <a:r>
              <a:rPr lang="en-US" dirty="0" err="1"/>
              <a:t>kerajaan</a:t>
            </a:r>
            <a:r>
              <a:rPr lang="en-US" dirty="0"/>
              <a:t> </a:t>
            </a:r>
            <a:r>
              <a:rPr lang="en-US" dirty="0" err="1"/>
              <a:t>sriwijaya</a:t>
            </a:r>
            <a:r>
              <a:rPr lang="en-US" dirty="0"/>
              <a:t>,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prasasti</a:t>
            </a:r>
            <a:r>
              <a:rPr lang="en-US" dirty="0"/>
              <a:t> </a:t>
            </a:r>
            <a:r>
              <a:rPr lang="en-US" dirty="0" err="1"/>
              <a:t>kota</a:t>
            </a:r>
            <a:r>
              <a:rPr lang="en-US" dirty="0"/>
              <a:t> </a:t>
            </a:r>
            <a:r>
              <a:rPr lang="en-US" dirty="0" err="1"/>
              <a:t>kapur</a:t>
            </a:r>
            <a:r>
              <a:rPr lang="en-US" dirty="0"/>
              <a:t>, </a:t>
            </a:r>
            <a:r>
              <a:rPr lang="en-US" dirty="0" err="1"/>
              <a:t>kekuasaan</a:t>
            </a:r>
            <a:r>
              <a:rPr lang="en-US" dirty="0"/>
              <a:t> </a:t>
            </a:r>
            <a:r>
              <a:rPr lang="en-US" dirty="0" err="1"/>
              <a:t>dibagian</a:t>
            </a:r>
            <a:r>
              <a:rPr lang="en-US" dirty="0"/>
              <a:t> </a:t>
            </a:r>
            <a:r>
              <a:rPr lang="en-US" dirty="0" err="1"/>
              <a:t>barat</a:t>
            </a:r>
            <a:r>
              <a:rPr lang="en-US" dirty="0"/>
              <a:t> </a:t>
            </a:r>
            <a:r>
              <a:rPr lang="en-US" dirty="0" err="1"/>
              <a:t>pulau</a:t>
            </a:r>
            <a:r>
              <a:rPr lang="en-US" dirty="0"/>
              <a:t> </a:t>
            </a:r>
            <a:r>
              <a:rPr lang="en-US" dirty="0" err="1"/>
              <a:t>jawa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ujung</a:t>
            </a:r>
            <a:r>
              <a:rPr lang="en-US" dirty="0"/>
              <a:t> </a:t>
            </a:r>
            <a:r>
              <a:rPr lang="en-US" dirty="0" err="1"/>
              <a:t>kulon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kali </a:t>
            </a:r>
            <a:r>
              <a:rPr lang="en-US" dirty="0" err="1"/>
              <a:t>ciserayu</a:t>
            </a:r>
            <a:r>
              <a:rPr lang="en-US" dirty="0"/>
              <a:t> </a:t>
            </a:r>
            <a:r>
              <a:rPr lang="en-US" dirty="0" err="1"/>
              <a:t>dilanjutkan</a:t>
            </a:r>
            <a:r>
              <a:rPr lang="en-US" dirty="0"/>
              <a:t> oleh </a:t>
            </a:r>
            <a:r>
              <a:rPr lang="en-US" dirty="0" err="1"/>
              <a:t>kerajaan</a:t>
            </a:r>
            <a:r>
              <a:rPr lang="en-US" dirty="0"/>
              <a:t> </a:t>
            </a:r>
            <a:r>
              <a:rPr lang="en-US" dirty="0" err="1"/>
              <a:t>sunda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	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prasasti</a:t>
            </a:r>
            <a:r>
              <a:rPr lang="en-US" dirty="0"/>
              <a:t> </a:t>
            </a:r>
            <a:r>
              <a:rPr lang="en-US" dirty="0" err="1"/>
              <a:t>kerajaan</a:t>
            </a:r>
            <a:r>
              <a:rPr lang="en-US" dirty="0"/>
              <a:t> </a:t>
            </a:r>
            <a:r>
              <a:rPr lang="en-US" dirty="0" err="1"/>
              <a:t>sunda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prasasti</a:t>
            </a:r>
            <a:r>
              <a:rPr lang="en-US" dirty="0"/>
              <a:t> </a:t>
            </a:r>
            <a:r>
              <a:rPr lang="en-US" dirty="0" err="1"/>
              <a:t>kebun</a:t>
            </a:r>
            <a:r>
              <a:rPr lang="en-US" dirty="0"/>
              <a:t> kopi II yang </a:t>
            </a:r>
            <a:r>
              <a:rPr lang="en-US" dirty="0" err="1"/>
              <a:t>berasal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932. </a:t>
            </a:r>
            <a:r>
              <a:rPr lang="en-US" dirty="0" err="1"/>
              <a:t>kerajaan</a:t>
            </a:r>
            <a:r>
              <a:rPr lang="en-US" dirty="0"/>
              <a:t> </a:t>
            </a:r>
            <a:r>
              <a:rPr lang="en-US" dirty="0" err="1"/>
              <a:t>sunda</a:t>
            </a:r>
            <a:r>
              <a:rPr lang="en-US" dirty="0"/>
              <a:t> </a:t>
            </a:r>
            <a:r>
              <a:rPr lang="en-US" dirty="0" err="1"/>
              <a:t>beribukota</a:t>
            </a:r>
            <a:r>
              <a:rPr lang="en-US" dirty="0"/>
              <a:t> di </a:t>
            </a:r>
            <a:r>
              <a:rPr lang="en-US" dirty="0" err="1"/>
              <a:t>pasukan</a:t>
            </a:r>
            <a:r>
              <a:rPr lang="en-US" dirty="0"/>
              <a:t> </a:t>
            </a:r>
            <a:r>
              <a:rPr lang="en-US" dirty="0" err="1"/>
              <a:t>pajajaran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410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318A6-3261-4D4F-B92E-188A5EE37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Sejarah </a:t>
            </a:r>
            <a:r>
              <a:rPr lang="en-US" dirty="0" err="1"/>
              <a:t>jawa</a:t>
            </a:r>
            <a:r>
              <a:rPr lang="en-US" dirty="0"/>
              <a:t> </a:t>
            </a:r>
            <a:r>
              <a:rPr lang="en-US" dirty="0" err="1"/>
              <a:t>barat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BFB3D-B8C4-4227-A45C-4AB8450BD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Pada </a:t>
            </a:r>
            <a:r>
              <a:rPr lang="en-US" dirty="0" err="1"/>
              <a:t>abat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16, </a:t>
            </a:r>
            <a:r>
              <a:rPr lang="en-US" dirty="0" err="1"/>
              <a:t>kesultanan</a:t>
            </a:r>
            <a:r>
              <a:rPr lang="en-US" dirty="0"/>
              <a:t> </a:t>
            </a:r>
            <a:r>
              <a:rPr lang="en-US" dirty="0" err="1"/>
              <a:t>demak</a:t>
            </a:r>
            <a:r>
              <a:rPr lang="en-US" dirty="0"/>
              <a:t> </a:t>
            </a:r>
            <a:r>
              <a:rPr lang="en-US" dirty="0" err="1"/>
              <a:t>tumbuh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ancama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kerajaan</a:t>
            </a:r>
            <a:r>
              <a:rPr lang="en-US" dirty="0"/>
              <a:t> </a:t>
            </a:r>
            <a:r>
              <a:rPr lang="en-US" dirty="0" err="1"/>
              <a:t>sunda</a:t>
            </a:r>
            <a:r>
              <a:rPr lang="en-US" dirty="0"/>
              <a:t>. </a:t>
            </a:r>
            <a:r>
              <a:rPr lang="en-US" dirty="0" err="1"/>
              <a:t>Pelabuhan</a:t>
            </a:r>
            <a:r>
              <a:rPr lang="en-US" dirty="0"/>
              <a:t> Cirebon </a:t>
            </a:r>
            <a:r>
              <a:rPr lang="en-US" dirty="0" err="1"/>
              <a:t>lepas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kerajaan</a:t>
            </a:r>
            <a:r>
              <a:rPr lang="en-US" dirty="0"/>
              <a:t> </a:t>
            </a:r>
            <a:r>
              <a:rPr lang="en-US" dirty="0" err="1"/>
              <a:t>sunda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kesultanan</a:t>
            </a:r>
            <a:r>
              <a:rPr lang="en-US" dirty="0"/>
              <a:t> </a:t>
            </a:r>
            <a:r>
              <a:rPr lang="en-US" dirty="0" err="1"/>
              <a:t>demak</a:t>
            </a:r>
            <a:r>
              <a:rPr lang="en-US" dirty="0"/>
              <a:t>. </a:t>
            </a:r>
            <a:r>
              <a:rPr lang="en-US" dirty="0" err="1"/>
              <a:t>Pelabuhan</a:t>
            </a:r>
            <a:r>
              <a:rPr lang="en-US" dirty="0"/>
              <a:t> Cirebon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kesultanan</a:t>
            </a:r>
            <a:r>
              <a:rPr lang="en-US" dirty="0"/>
              <a:t> Cirebon yang </a:t>
            </a:r>
            <a:r>
              <a:rPr lang="en-US" dirty="0" err="1"/>
              <a:t>merdeka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kerajaan</a:t>
            </a:r>
            <a:r>
              <a:rPr lang="en-US" dirty="0"/>
              <a:t> </a:t>
            </a:r>
            <a:r>
              <a:rPr lang="en-US" dirty="0" err="1"/>
              <a:t>sunda</a:t>
            </a:r>
            <a:r>
              <a:rPr lang="en-US" dirty="0"/>
              <a:t>. </a:t>
            </a:r>
            <a:r>
              <a:rPr lang="en-US" dirty="0" err="1"/>
              <a:t>Pelabuhan</a:t>
            </a:r>
            <a:r>
              <a:rPr lang="en-US" dirty="0"/>
              <a:t> </a:t>
            </a:r>
            <a:r>
              <a:rPr lang="en-US" dirty="0" err="1"/>
              <a:t>banten</a:t>
            </a:r>
            <a:r>
              <a:rPr lang="en-US" dirty="0"/>
              <a:t> juga </a:t>
            </a:r>
            <a:r>
              <a:rPr lang="en-US" dirty="0" err="1"/>
              <a:t>lepas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tangan</a:t>
            </a:r>
            <a:r>
              <a:rPr lang="en-US" dirty="0"/>
              <a:t> </a:t>
            </a:r>
            <a:r>
              <a:rPr lang="en-US" dirty="0" err="1"/>
              <a:t>kesultanan</a:t>
            </a:r>
            <a:r>
              <a:rPr lang="en-US" dirty="0"/>
              <a:t> Cirebon dan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kesultanan</a:t>
            </a:r>
            <a:r>
              <a:rPr lang="en-US" dirty="0"/>
              <a:t> </a:t>
            </a:r>
            <a:r>
              <a:rPr lang="en-US" dirty="0" err="1"/>
              <a:t>banten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590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3959-564D-443C-A143-195FE18B1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2782486"/>
            <a:ext cx="8610600" cy="1293028"/>
          </a:xfrm>
        </p:spPr>
        <p:txBody>
          <a:bodyPr/>
          <a:lstStyle/>
          <a:p>
            <a:pPr algn="ctr"/>
            <a:r>
              <a:rPr lang="en-US" dirty="0"/>
              <a:t>Bio </a:t>
            </a:r>
            <a:r>
              <a:rPr lang="en-US" dirty="0" err="1"/>
              <a:t>geografi</a:t>
            </a:r>
            <a:r>
              <a:rPr lang="en-US" dirty="0"/>
              <a:t> dan </a:t>
            </a:r>
            <a:r>
              <a:rPr lang="en-US" dirty="0" err="1"/>
              <a:t>sosiantopologi</a:t>
            </a:r>
            <a:r>
              <a:rPr lang="en-US" dirty="0"/>
              <a:t> </a:t>
            </a:r>
            <a:r>
              <a:rPr lang="en-US" dirty="0" err="1"/>
              <a:t>jawabarat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513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18602-96B7-4080-BF81-40D4757C8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Sejarah </a:t>
            </a:r>
            <a:r>
              <a:rPr lang="en-US" dirty="0" err="1"/>
              <a:t>jawa</a:t>
            </a:r>
            <a:r>
              <a:rPr lang="en-US" dirty="0"/>
              <a:t> </a:t>
            </a:r>
            <a:r>
              <a:rPr lang="en-US" dirty="0" err="1"/>
              <a:t>barat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EB96-3372-4ED7-BAAD-BCC925A0B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Jawa</a:t>
            </a:r>
            <a:r>
              <a:rPr lang="en-US" dirty="0"/>
              <a:t> Barat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pengertian</a:t>
            </a:r>
            <a:r>
              <a:rPr lang="en-US" dirty="0"/>
              <a:t> </a:t>
            </a:r>
            <a:r>
              <a:rPr lang="en-US" dirty="0" err="1"/>
              <a:t>administratif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pada </a:t>
            </a:r>
            <a:r>
              <a:rPr lang="en-US" dirty="0" err="1"/>
              <a:t>tahun</a:t>
            </a:r>
            <a:r>
              <a:rPr lang="en-US" dirty="0"/>
              <a:t> </a:t>
            </a:r>
            <a:r>
              <a:rPr lang="en-US" dirty="0">
                <a:hlinkClick r:id="rId2" tooltip="192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1925</a:t>
            </a:r>
            <a:r>
              <a:rPr lang="en-US" dirty="0"/>
              <a:t> 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Pemerintah</a:t>
            </a:r>
            <a:r>
              <a:rPr lang="en-US" dirty="0"/>
              <a:t> </a:t>
            </a:r>
            <a:r>
              <a:rPr lang="en-US" dirty="0" err="1">
                <a:hlinkClick r:id="rId3" tooltip="Hindia Beland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Hindia</a:t>
            </a:r>
            <a:r>
              <a:rPr lang="en-US" dirty="0">
                <a:hlinkClick r:id="rId3" tooltip="Hindia Beland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dirty="0" err="1">
                <a:hlinkClick r:id="rId3" tooltip="Hindia Beland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Belanda</a:t>
            </a:r>
            <a:r>
              <a:rPr lang="en-US" dirty="0"/>
              <a:t> </a:t>
            </a:r>
            <a:r>
              <a:rPr lang="en-US" dirty="0" err="1"/>
              <a:t>membentuk</a:t>
            </a:r>
            <a:r>
              <a:rPr lang="en-US" dirty="0"/>
              <a:t> </a:t>
            </a:r>
            <a:r>
              <a:rPr lang="en-US" dirty="0" err="1"/>
              <a:t>Provinsi</a:t>
            </a:r>
            <a:r>
              <a:rPr lang="en-US" dirty="0"/>
              <a:t> </a:t>
            </a:r>
            <a:r>
              <a:rPr lang="en-US" dirty="0" err="1"/>
              <a:t>Jawa</a:t>
            </a:r>
            <a:r>
              <a:rPr lang="en-US" dirty="0"/>
              <a:t> Barat. </a:t>
            </a:r>
            <a:r>
              <a:rPr lang="en-US" dirty="0" err="1"/>
              <a:t>Pembentukan</a:t>
            </a:r>
            <a:r>
              <a:rPr lang="en-US" dirty="0"/>
              <a:t> </a:t>
            </a:r>
            <a:r>
              <a:rPr lang="en-US" dirty="0" err="1"/>
              <a:t>provinsi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  </a:t>
            </a:r>
            <a:r>
              <a:rPr lang="en-US" dirty="0" err="1"/>
              <a:t>pelaksanaan</a:t>
            </a:r>
            <a:r>
              <a:rPr lang="en-US" dirty="0"/>
              <a:t> </a:t>
            </a:r>
            <a:r>
              <a:rPr lang="en-US" i="1" dirty="0" err="1"/>
              <a:t>Bestuurshervormingwet</a:t>
            </a:r>
            <a:r>
              <a:rPr lang="en-US" dirty="0"/>
              <a:t> </a:t>
            </a:r>
            <a:r>
              <a:rPr lang="en-US" dirty="0" err="1"/>
              <a:t>tahun</a:t>
            </a:r>
            <a:r>
              <a:rPr lang="en-US" dirty="0"/>
              <a:t> </a:t>
            </a:r>
            <a:r>
              <a:rPr lang="en-US" dirty="0">
                <a:hlinkClick r:id="rId4" tooltip="192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1922</a:t>
            </a:r>
            <a:r>
              <a:rPr lang="en-US" dirty="0"/>
              <a:t>, yang </a:t>
            </a:r>
            <a:r>
              <a:rPr lang="en-US" dirty="0" err="1"/>
              <a:t>membagi</a:t>
            </a:r>
            <a:r>
              <a:rPr lang="en-US" dirty="0"/>
              <a:t> </a:t>
            </a:r>
            <a:r>
              <a:rPr lang="en-US" dirty="0" err="1"/>
              <a:t>Hindia</a:t>
            </a:r>
            <a:r>
              <a:rPr lang="en-US" dirty="0"/>
              <a:t> </a:t>
            </a:r>
            <a:r>
              <a:rPr lang="en-US" dirty="0" err="1"/>
              <a:t>Belanda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kesatuan-kesatuan</a:t>
            </a:r>
            <a:r>
              <a:rPr lang="en-US" dirty="0"/>
              <a:t> </a:t>
            </a:r>
            <a:r>
              <a:rPr lang="en-US" dirty="0" err="1"/>
              <a:t>daerah</a:t>
            </a:r>
            <a:r>
              <a:rPr lang="en-US" dirty="0"/>
              <a:t> </a:t>
            </a:r>
            <a:r>
              <a:rPr lang="en-US" dirty="0" err="1"/>
              <a:t>provinsi</a:t>
            </a:r>
            <a:r>
              <a:rPr lang="en-US" dirty="0"/>
              <a:t>.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1925,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istilah</a:t>
            </a:r>
            <a:r>
              <a:rPr lang="en-US" dirty="0"/>
              <a:t> </a:t>
            </a:r>
            <a:r>
              <a:rPr lang="en-US" i="1" dirty="0" err="1"/>
              <a:t>Soendalanden</a:t>
            </a:r>
            <a:r>
              <a:rPr lang="en-US" dirty="0"/>
              <a:t> (Tatar </a:t>
            </a:r>
            <a:r>
              <a:rPr lang="en-US" dirty="0" err="1"/>
              <a:t>Soenda</a:t>
            </a:r>
            <a:r>
              <a:rPr lang="en-US" dirty="0"/>
              <a:t>)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Pasoendan</a:t>
            </a:r>
            <a:r>
              <a:rPr lang="en-US" dirty="0"/>
              <a:t>,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istilah</a:t>
            </a:r>
            <a:r>
              <a:rPr lang="en-US" dirty="0"/>
              <a:t> </a:t>
            </a:r>
            <a:r>
              <a:rPr lang="en-US" dirty="0" err="1"/>
              <a:t>geografi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menyebut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 </a:t>
            </a:r>
            <a:r>
              <a:rPr lang="en-US" dirty="0" err="1">
                <a:hlinkClick r:id="rId5" tooltip="Pulau Jaw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Pulau</a:t>
            </a:r>
            <a:r>
              <a:rPr lang="en-US" dirty="0">
                <a:hlinkClick r:id="rId5" tooltip="Pulau Jaw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dirty="0" err="1">
                <a:hlinkClick r:id="rId5" tooltip="Pulau Jaw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Jawa</a:t>
            </a:r>
            <a:r>
              <a:rPr lang="en-US" dirty="0"/>
              <a:t> di </a:t>
            </a:r>
            <a:r>
              <a:rPr lang="en-US" dirty="0" err="1"/>
              <a:t>sebelah</a:t>
            </a:r>
            <a:r>
              <a:rPr lang="en-US" dirty="0"/>
              <a:t> </a:t>
            </a:r>
            <a:r>
              <a:rPr lang="en-US" dirty="0" err="1"/>
              <a:t>barat</a:t>
            </a:r>
            <a:r>
              <a:rPr lang="en-US" dirty="0"/>
              <a:t> Sungai </a:t>
            </a:r>
            <a:r>
              <a:rPr lang="en-US" dirty="0" err="1"/>
              <a:t>Cilosari</a:t>
            </a:r>
            <a:r>
              <a:rPr lang="en-US" dirty="0"/>
              <a:t> dan </a:t>
            </a:r>
            <a:r>
              <a:rPr lang="en-US" dirty="0" err="1"/>
              <a:t>Citanduy</a:t>
            </a:r>
            <a:r>
              <a:rPr lang="en-US" dirty="0"/>
              <a:t> yang </a:t>
            </a:r>
            <a:r>
              <a:rPr lang="en-US" dirty="0" err="1"/>
              <a:t>sebagian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dihuni</a:t>
            </a:r>
            <a:r>
              <a:rPr lang="en-US" dirty="0"/>
              <a:t> oleh </a:t>
            </a:r>
            <a:r>
              <a:rPr lang="en-US" dirty="0" err="1"/>
              <a:t>penduduk</a:t>
            </a:r>
            <a:r>
              <a:rPr lang="en-US" dirty="0"/>
              <a:t> yang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 </a:t>
            </a:r>
            <a:r>
              <a:rPr lang="en-US" dirty="0" err="1">
                <a:hlinkClick r:id="rId6" tooltip="Sund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Sunda</a:t>
            </a:r>
            <a:r>
              <a:rPr lang="en-US" dirty="0"/>
              <a:t> 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ibu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172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B005F-7D19-4D7F-AC98-A41C50F7D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Sejarah </a:t>
            </a:r>
            <a:r>
              <a:rPr lang="en-US" dirty="0" err="1"/>
              <a:t>jawa</a:t>
            </a:r>
            <a:r>
              <a:rPr lang="en-US" dirty="0"/>
              <a:t> </a:t>
            </a:r>
            <a:r>
              <a:rPr lang="en-US" dirty="0" err="1"/>
              <a:t>barat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D4067-294E-44E2-8D9E-9C933C928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Pada 17 </a:t>
            </a:r>
            <a:r>
              <a:rPr lang="en-US" dirty="0" err="1"/>
              <a:t>Agustus</a:t>
            </a:r>
            <a:r>
              <a:rPr lang="en-US" dirty="0"/>
              <a:t> 1945, </a:t>
            </a:r>
            <a:r>
              <a:rPr lang="en-US" dirty="0" err="1"/>
              <a:t>Jawa</a:t>
            </a:r>
            <a:r>
              <a:rPr lang="en-US" dirty="0"/>
              <a:t> Barat </a:t>
            </a:r>
            <a:r>
              <a:rPr lang="en-US" dirty="0" err="1"/>
              <a:t>bergabung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 </a:t>
            </a:r>
            <a:r>
              <a:rPr lang="en-US" dirty="0" err="1">
                <a:hlinkClick r:id="rId2" tooltip="Republik Indonesi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Republik</a:t>
            </a:r>
            <a:r>
              <a:rPr lang="en-US" dirty="0">
                <a:hlinkClick r:id="rId2" tooltip="Republik Indonesi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Indonesia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	Pada </a:t>
            </a:r>
            <a:r>
              <a:rPr lang="en-US" dirty="0" err="1"/>
              <a:t>tanggal</a:t>
            </a:r>
            <a:r>
              <a:rPr lang="en-US" dirty="0"/>
              <a:t> 27 </a:t>
            </a:r>
            <a:r>
              <a:rPr lang="en-US" dirty="0" err="1"/>
              <a:t>Desember</a:t>
            </a:r>
            <a:r>
              <a:rPr lang="en-US" dirty="0"/>
              <a:t> 1949 </a:t>
            </a:r>
            <a:r>
              <a:rPr lang="en-US" dirty="0" err="1"/>
              <a:t>Jawa</a:t>
            </a:r>
            <a:r>
              <a:rPr lang="en-US" dirty="0"/>
              <a:t> Barat </a:t>
            </a:r>
            <a:r>
              <a:rPr lang="en-US" dirty="0" err="1"/>
              <a:t>menjadi</a:t>
            </a:r>
            <a:r>
              <a:rPr lang="en-US" dirty="0"/>
              <a:t> Negara </a:t>
            </a:r>
            <a:r>
              <a:rPr lang="en-US" dirty="0" err="1"/>
              <a:t>Pasundan</a:t>
            </a:r>
            <a:r>
              <a:rPr lang="en-US" dirty="0"/>
              <a:t> yang </a:t>
            </a:r>
            <a:r>
              <a:rPr lang="en-US" dirty="0" err="1"/>
              <a:t>merupakan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negara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 </a:t>
            </a:r>
            <a:r>
              <a:rPr lang="en-US" dirty="0" err="1">
                <a:hlinkClick r:id="rId3" tooltip="Republik Indonesia Serika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Republik</a:t>
            </a:r>
            <a:r>
              <a:rPr lang="en-US" dirty="0">
                <a:hlinkClick r:id="rId3" tooltip="Republik Indonesia Serika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Indonesia </a:t>
            </a:r>
            <a:r>
              <a:rPr lang="en-US" dirty="0" err="1">
                <a:hlinkClick r:id="rId3" tooltip="Republik Indonesia Serika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Serikat</a:t>
            </a:r>
            <a:r>
              <a:rPr lang="en-US" dirty="0"/>
              <a:t> 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kesepakatan</a:t>
            </a:r>
            <a:r>
              <a:rPr lang="en-US" dirty="0"/>
              <a:t>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Konferensi</a:t>
            </a:r>
            <a:r>
              <a:rPr lang="en-US" dirty="0"/>
              <a:t> </a:t>
            </a:r>
            <a:r>
              <a:rPr lang="en-US" dirty="0" err="1"/>
              <a:t>Meja</a:t>
            </a:r>
            <a:r>
              <a:rPr lang="en-US" dirty="0"/>
              <a:t> </a:t>
            </a:r>
            <a:r>
              <a:rPr lang="en-US" dirty="0" err="1"/>
              <a:t>Bundar</a:t>
            </a:r>
            <a:r>
              <a:rPr lang="en-US" dirty="0"/>
              <a:t>: </a:t>
            </a:r>
            <a:r>
              <a:rPr lang="en-US" dirty="0" err="1"/>
              <a:t>Republik</a:t>
            </a:r>
            <a:r>
              <a:rPr lang="en-US" dirty="0"/>
              <a:t> Indonesia, </a:t>
            </a:r>
            <a:r>
              <a:rPr lang="en-US" dirty="0" err="1"/>
              <a:t>Bijeenkomst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Federaal</a:t>
            </a:r>
            <a:r>
              <a:rPr lang="en-US" dirty="0"/>
              <a:t> </a:t>
            </a:r>
            <a:r>
              <a:rPr lang="en-US" dirty="0" err="1"/>
              <a:t>Overleg</a:t>
            </a:r>
            <a:r>
              <a:rPr lang="en-US" dirty="0"/>
              <a:t> (BFO), dan </a:t>
            </a:r>
            <a:r>
              <a:rPr lang="en-US" dirty="0" err="1"/>
              <a:t>Belanda</a:t>
            </a:r>
            <a:r>
              <a:rPr lang="en-US" dirty="0"/>
              <a:t>. </a:t>
            </a:r>
            <a:r>
              <a:rPr lang="en-US" dirty="0" err="1"/>
              <a:t>Kesepakatan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disaksikan</a:t>
            </a:r>
            <a:r>
              <a:rPr lang="en-US" dirty="0"/>
              <a:t> juga oleh United Nations Commission for Indonesia (UNCI)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perwakilan</a:t>
            </a:r>
            <a:r>
              <a:rPr lang="en-US" dirty="0"/>
              <a:t> PBB.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Jawa</a:t>
            </a:r>
            <a:r>
              <a:rPr lang="en-US" dirty="0"/>
              <a:t> Barat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bergabung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 </a:t>
            </a:r>
            <a:r>
              <a:rPr lang="en-US" dirty="0" err="1">
                <a:hlinkClick r:id="rId2" tooltip="Republik Indonesi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Republik</a:t>
            </a:r>
            <a:r>
              <a:rPr lang="en-US" dirty="0">
                <a:hlinkClick r:id="rId2" tooltip="Republik Indonesi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Indonesia</a:t>
            </a:r>
            <a:r>
              <a:rPr lang="en-US" dirty="0"/>
              <a:t> pada </a:t>
            </a:r>
            <a:r>
              <a:rPr lang="en-US" dirty="0" err="1"/>
              <a:t>tahun</a:t>
            </a:r>
            <a:r>
              <a:rPr lang="en-US" dirty="0"/>
              <a:t> 1950.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4815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1E47B-D860-43D4-AFBD-E44EA3547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Geografi</a:t>
            </a:r>
            <a:r>
              <a:rPr lang="en-US" dirty="0"/>
              <a:t> </a:t>
            </a:r>
            <a:r>
              <a:rPr lang="en-US" dirty="0" err="1"/>
              <a:t>jawa</a:t>
            </a:r>
            <a:r>
              <a:rPr lang="en-US" dirty="0"/>
              <a:t> </a:t>
            </a:r>
            <a:r>
              <a:rPr lang="en-US" dirty="0" err="1"/>
              <a:t>barat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D2993-DDF2-4C7D-9CBA-FEB0CEE41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Letak</a:t>
            </a:r>
            <a:r>
              <a:rPr lang="en-US" dirty="0"/>
              <a:t> </a:t>
            </a:r>
            <a:r>
              <a:rPr lang="en-US" dirty="0" err="1"/>
              <a:t>geografi</a:t>
            </a:r>
            <a:r>
              <a:rPr lang="en-US" dirty="0"/>
              <a:t> </a:t>
            </a:r>
            <a:r>
              <a:rPr lang="en-US" dirty="0" err="1"/>
              <a:t>Jawa</a:t>
            </a:r>
            <a:r>
              <a:rPr lang="en-US" dirty="0"/>
              <a:t> Barat di </a:t>
            </a:r>
            <a:r>
              <a:rPr lang="en-US" dirty="0" err="1"/>
              <a:t>sebelah</a:t>
            </a:r>
            <a:r>
              <a:rPr lang="en-US" dirty="0"/>
              <a:t> Barat </a:t>
            </a:r>
            <a:r>
              <a:rPr lang="en-US" dirty="0" err="1"/>
              <a:t>berbatasan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Selat</a:t>
            </a:r>
            <a:r>
              <a:rPr lang="en-US" dirty="0"/>
              <a:t> </a:t>
            </a:r>
            <a:r>
              <a:rPr lang="en-US" dirty="0" err="1"/>
              <a:t>Sunda</a:t>
            </a:r>
            <a:r>
              <a:rPr lang="en-US" dirty="0"/>
              <a:t>, </a:t>
            </a:r>
            <a:r>
              <a:rPr lang="en-US" dirty="0" err="1"/>
              <a:t>sebelah</a:t>
            </a:r>
            <a:r>
              <a:rPr lang="en-US" dirty="0"/>
              <a:t> Utara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Jawa</a:t>
            </a:r>
            <a:r>
              <a:rPr lang="en-US" dirty="0"/>
              <a:t> dan </a:t>
            </a:r>
            <a:r>
              <a:rPr lang="en-US" dirty="0" err="1"/>
              <a:t>daerah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Ibukota</a:t>
            </a:r>
            <a:r>
              <a:rPr lang="en-US" dirty="0"/>
              <a:t> Jakarta, </a:t>
            </a:r>
            <a:r>
              <a:rPr lang="en-US" dirty="0" err="1"/>
              <a:t>sebelah</a:t>
            </a:r>
            <a:r>
              <a:rPr lang="en-US" dirty="0"/>
              <a:t> Timur </a:t>
            </a:r>
            <a:r>
              <a:rPr lang="en-US" dirty="0" err="1"/>
              <a:t>berbatasan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Propinsi</a:t>
            </a:r>
            <a:r>
              <a:rPr lang="en-US" dirty="0"/>
              <a:t> </a:t>
            </a:r>
            <a:r>
              <a:rPr lang="en-US" dirty="0" err="1"/>
              <a:t>Jawa</a:t>
            </a:r>
            <a:r>
              <a:rPr lang="en-US" dirty="0"/>
              <a:t> Tengah dan </a:t>
            </a:r>
            <a:r>
              <a:rPr lang="en-US" dirty="0" err="1"/>
              <a:t>sebelah</a:t>
            </a:r>
            <a:r>
              <a:rPr lang="en-US" dirty="0"/>
              <a:t> Selatan </a:t>
            </a:r>
            <a:r>
              <a:rPr lang="en-US" dirty="0" err="1"/>
              <a:t>dibatasi</a:t>
            </a:r>
            <a:r>
              <a:rPr lang="en-US" dirty="0"/>
              <a:t> oleh </a:t>
            </a:r>
            <a:r>
              <a:rPr lang="en-US" dirty="0" err="1"/>
              <a:t>Samudera</a:t>
            </a:r>
            <a:r>
              <a:rPr lang="en-US" dirty="0"/>
              <a:t> Indonesia.</a:t>
            </a:r>
            <a:br>
              <a:rPr lang="en-US" dirty="0"/>
            </a:br>
            <a:r>
              <a:rPr lang="en-US" dirty="0" err="1"/>
              <a:t>Letak</a:t>
            </a:r>
            <a:r>
              <a:rPr lang="en-US" dirty="0"/>
              <a:t> </a:t>
            </a:r>
            <a:r>
              <a:rPr lang="en-US" dirty="0" err="1"/>
              <a:t>geografi</a:t>
            </a:r>
            <a:r>
              <a:rPr lang="en-US" dirty="0"/>
              <a:t> </a:t>
            </a:r>
            <a:r>
              <a:rPr lang="en-US" dirty="0" err="1"/>
              <a:t>selengkapnya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:</a:t>
            </a:r>
          </a:p>
          <a:p>
            <a:r>
              <a:rPr lang="en-US" dirty="0" err="1"/>
              <a:t>Bujur</a:t>
            </a:r>
            <a:r>
              <a:rPr lang="en-US" dirty="0"/>
              <a:t> : 104º8’ - 108º41’BT.</a:t>
            </a:r>
          </a:p>
          <a:p>
            <a:r>
              <a:rPr lang="en-US" dirty="0" err="1"/>
              <a:t>Lintang</a:t>
            </a:r>
            <a:r>
              <a:rPr lang="en-US" dirty="0"/>
              <a:t> : 5º50’- 7º50’LS.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383515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523B6-F892-4E38-9A1C-A33777B19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Topografi</a:t>
            </a:r>
            <a:r>
              <a:rPr lang="en-US" dirty="0"/>
              <a:t> </a:t>
            </a:r>
            <a:r>
              <a:rPr lang="en-US" dirty="0" err="1"/>
              <a:t>jawa</a:t>
            </a:r>
            <a:r>
              <a:rPr lang="en-US" dirty="0"/>
              <a:t> </a:t>
            </a:r>
            <a:r>
              <a:rPr lang="en-US" dirty="0" err="1"/>
              <a:t>barat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D1B52-072A-46DD-BE2C-10038BA4E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Ciri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daratan</a:t>
            </a:r>
            <a:r>
              <a:rPr lang="en-US" dirty="0"/>
              <a:t> </a:t>
            </a:r>
            <a:r>
              <a:rPr lang="en-US" dirty="0" err="1"/>
              <a:t>Jawa</a:t>
            </a:r>
            <a:r>
              <a:rPr lang="en-US" dirty="0"/>
              <a:t> Barat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busur</a:t>
            </a:r>
            <a:r>
              <a:rPr lang="en-US" dirty="0"/>
              <a:t> </a:t>
            </a:r>
            <a:r>
              <a:rPr lang="en-US" dirty="0" err="1"/>
              <a:t>kepulauan</a:t>
            </a:r>
            <a:r>
              <a:rPr lang="en-US" dirty="0"/>
              <a:t> </a:t>
            </a:r>
            <a:r>
              <a:rPr lang="en-US" dirty="0" err="1"/>
              <a:t>gunung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 (</a:t>
            </a:r>
            <a:r>
              <a:rPr lang="en-US" dirty="0" err="1"/>
              <a:t>aktif</a:t>
            </a:r>
            <a:r>
              <a:rPr lang="en-US" dirty="0"/>
              <a:t> dan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aktif</a:t>
            </a:r>
            <a:r>
              <a:rPr lang="en-US" dirty="0"/>
              <a:t>) yang </a:t>
            </a:r>
            <a:r>
              <a:rPr lang="en-US" dirty="0" err="1"/>
              <a:t>membentang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ujung</a:t>
            </a:r>
            <a:r>
              <a:rPr lang="en-US" dirty="0"/>
              <a:t> </a:t>
            </a:r>
            <a:r>
              <a:rPr lang="en-US" dirty="0" err="1"/>
              <a:t>utara</a:t>
            </a:r>
            <a:r>
              <a:rPr lang="en-US" dirty="0"/>
              <a:t> </a:t>
            </a:r>
            <a:r>
              <a:rPr lang="en-US" dirty="0" err="1"/>
              <a:t>Pulau</a:t>
            </a:r>
            <a:r>
              <a:rPr lang="en-US" dirty="0"/>
              <a:t> Sumatera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ujung</a:t>
            </a:r>
            <a:r>
              <a:rPr lang="en-US" dirty="0"/>
              <a:t> </a:t>
            </a:r>
            <a:r>
              <a:rPr lang="en-US" dirty="0" err="1"/>
              <a:t>utara</a:t>
            </a:r>
            <a:r>
              <a:rPr lang="en-US" dirty="0"/>
              <a:t> </a:t>
            </a:r>
            <a:r>
              <a:rPr lang="en-US" dirty="0" err="1"/>
              <a:t>Pulau</a:t>
            </a:r>
            <a:r>
              <a:rPr lang="en-US" dirty="0"/>
              <a:t> Sulawesi. </a:t>
            </a:r>
            <a:r>
              <a:rPr lang="en-US" dirty="0" err="1"/>
              <a:t>Daratan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dibedakan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wilayah </a:t>
            </a:r>
            <a:r>
              <a:rPr lang="en-US" dirty="0" err="1"/>
              <a:t>pegunungan</a:t>
            </a:r>
            <a:r>
              <a:rPr lang="en-US" dirty="0"/>
              <a:t> </a:t>
            </a:r>
            <a:r>
              <a:rPr lang="en-US" dirty="0" err="1"/>
              <a:t>curam</a:t>
            </a:r>
            <a:r>
              <a:rPr lang="en-US" dirty="0"/>
              <a:t> di </a:t>
            </a:r>
            <a:r>
              <a:rPr lang="en-US" dirty="0" err="1"/>
              <a:t>selatan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ketinggian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1.500 m di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permukaan</a:t>
            </a:r>
            <a:r>
              <a:rPr lang="en-US" dirty="0"/>
              <a:t> </a:t>
            </a:r>
            <a:r>
              <a:rPr lang="en-US" dirty="0" err="1"/>
              <a:t>laut</a:t>
            </a:r>
            <a:r>
              <a:rPr lang="en-US" dirty="0"/>
              <a:t>, wilayah </a:t>
            </a:r>
            <a:r>
              <a:rPr lang="en-US" dirty="0" err="1"/>
              <a:t>lereng</a:t>
            </a:r>
            <a:r>
              <a:rPr lang="en-US" dirty="0"/>
              <a:t> </a:t>
            </a:r>
            <a:r>
              <a:rPr lang="en-US" dirty="0" err="1"/>
              <a:t>bukit</a:t>
            </a:r>
            <a:r>
              <a:rPr lang="en-US" dirty="0"/>
              <a:t> yang </a:t>
            </a:r>
            <a:r>
              <a:rPr lang="en-US" dirty="0" err="1"/>
              <a:t>landai</a:t>
            </a:r>
            <a:r>
              <a:rPr lang="en-US" dirty="0"/>
              <a:t> di </a:t>
            </a:r>
            <a:r>
              <a:rPr lang="en-US" dirty="0" err="1"/>
              <a:t>tengah</a:t>
            </a:r>
            <a:r>
              <a:rPr lang="en-US" dirty="0"/>
              <a:t> </a:t>
            </a:r>
            <a:r>
              <a:rPr lang="en-US" dirty="0" err="1"/>
              <a:t>ketinggian</a:t>
            </a:r>
            <a:r>
              <a:rPr lang="en-US" dirty="0"/>
              <a:t> 100-1.500 m </a:t>
            </a:r>
            <a:r>
              <a:rPr lang="en-US" dirty="0" err="1"/>
              <a:t>dpl</a:t>
            </a:r>
            <a:r>
              <a:rPr lang="en-US" dirty="0"/>
              <a:t>, wilayah </a:t>
            </a:r>
            <a:r>
              <a:rPr lang="en-US" dirty="0" err="1"/>
              <a:t>dataran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/>
              <a:t> di </a:t>
            </a:r>
            <a:r>
              <a:rPr lang="en-US" dirty="0" err="1"/>
              <a:t>utara</a:t>
            </a:r>
            <a:r>
              <a:rPr lang="en-US" dirty="0"/>
              <a:t> </a:t>
            </a:r>
            <a:r>
              <a:rPr lang="en-US" dirty="0" err="1"/>
              <a:t>ketinggian</a:t>
            </a:r>
            <a:r>
              <a:rPr lang="en-US" dirty="0"/>
              <a:t> 0 -10 m </a:t>
            </a:r>
            <a:r>
              <a:rPr lang="en-US" dirty="0" err="1"/>
              <a:t>dpl</a:t>
            </a:r>
            <a:r>
              <a:rPr lang="en-US" dirty="0"/>
              <a:t>, dan wilayah </a:t>
            </a:r>
            <a:r>
              <a:rPr lang="en-US" dirty="0" err="1"/>
              <a:t>aliran</a:t>
            </a:r>
            <a:r>
              <a:rPr lang="en-US" dirty="0"/>
              <a:t> </a:t>
            </a:r>
            <a:r>
              <a:rPr lang="en-US" dirty="0" err="1"/>
              <a:t>sungai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05654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2143C-1C06-4B81-B4E1-79ADB0F39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iklim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AA6C4-B4CB-4B46-AD06-36475C68C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Iklim</a:t>
            </a:r>
            <a:r>
              <a:rPr lang="en-US" dirty="0"/>
              <a:t> di </a:t>
            </a:r>
            <a:r>
              <a:rPr lang="en-US" dirty="0" err="1"/>
              <a:t>Jawa</a:t>
            </a:r>
            <a:r>
              <a:rPr lang="en-US" dirty="0"/>
              <a:t> Barat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tropis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suhu</a:t>
            </a:r>
            <a:r>
              <a:rPr lang="en-US" dirty="0"/>
              <a:t> 9 </a:t>
            </a:r>
            <a:r>
              <a:rPr lang="en-US" dirty="0" err="1"/>
              <a:t>derajat</a:t>
            </a:r>
            <a:r>
              <a:rPr lang="en-US" dirty="0"/>
              <a:t> </a:t>
            </a:r>
            <a:r>
              <a:rPr lang="en-US" dirty="0" err="1"/>
              <a:t>Celcius</a:t>
            </a:r>
            <a:r>
              <a:rPr lang="en-US" dirty="0"/>
              <a:t> di </a:t>
            </a:r>
            <a:r>
              <a:rPr lang="en-US" dirty="0" err="1"/>
              <a:t>Puncak</a:t>
            </a:r>
            <a:r>
              <a:rPr lang="en-US" dirty="0"/>
              <a:t> </a:t>
            </a:r>
            <a:r>
              <a:rPr lang="en-US" dirty="0" err="1"/>
              <a:t>Gunung</a:t>
            </a:r>
            <a:r>
              <a:rPr lang="en-US" dirty="0"/>
              <a:t> </a:t>
            </a:r>
            <a:r>
              <a:rPr lang="en-US" dirty="0" err="1"/>
              <a:t>Pangrango</a:t>
            </a:r>
            <a:r>
              <a:rPr lang="en-US" dirty="0"/>
              <a:t> dan 34 </a:t>
            </a:r>
            <a:r>
              <a:rPr lang="en-US" dirty="0" err="1"/>
              <a:t>derajat</a:t>
            </a:r>
            <a:r>
              <a:rPr lang="en-US" dirty="0"/>
              <a:t>  </a:t>
            </a:r>
            <a:r>
              <a:rPr lang="en-US" dirty="0" err="1"/>
              <a:t>Celcius</a:t>
            </a:r>
            <a:r>
              <a:rPr lang="en-US" dirty="0"/>
              <a:t> di Pantai Utara, </a:t>
            </a:r>
            <a:r>
              <a:rPr lang="en-US" dirty="0" err="1"/>
              <a:t>curah</a:t>
            </a:r>
            <a:r>
              <a:rPr lang="en-US" dirty="0"/>
              <a:t> </a:t>
            </a:r>
            <a:r>
              <a:rPr lang="en-US" dirty="0" err="1"/>
              <a:t>hujan</a:t>
            </a:r>
            <a:r>
              <a:rPr lang="en-US" dirty="0"/>
              <a:t> rata-rata 2.000 mm per </a:t>
            </a:r>
            <a:r>
              <a:rPr lang="en-US" dirty="0" err="1"/>
              <a:t>tahun</a:t>
            </a:r>
            <a:r>
              <a:rPr lang="en-US" dirty="0"/>
              <a:t>, </a:t>
            </a:r>
            <a:r>
              <a:rPr lang="en-US" dirty="0" err="1"/>
              <a:t>namun</a:t>
            </a:r>
            <a:r>
              <a:rPr lang="en-US" dirty="0"/>
              <a:t> di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daerah</a:t>
            </a:r>
            <a:r>
              <a:rPr lang="en-US" dirty="0"/>
              <a:t> </a:t>
            </a:r>
            <a:r>
              <a:rPr lang="en-US" dirty="0" err="1"/>
              <a:t>pegunungan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3.000 </a:t>
            </a:r>
            <a:r>
              <a:rPr lang="en-US" dirty="0" err="1"/>
              <a:t>sampai</a:t>
            </a:r>
            <a:r>
              <a:rPr lang="en-US" dirty="0"/>
              <a:t> 5.000 mm per </a:t>
            </a:r>
            <a:r>
              <a:rPr lang="en-US" dirty="0" err="1"/>
              <a:t>tahun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70510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26365-362E-44EF-BC3A-61120D489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Penduduk</a:t>
            </a:r>
            <a:r>
              <a:rPr lang="en-US" dirty="0"/>
              <a:t> dan </a:t>
            </a:r>
            <a:r>
              <a:rPr lang="en-US" dirty="0" err="1"/>
              <a:t>populasi</a:t>
            </a:r>
            <a:r>
              <a:rPr lang="en-US" dirty="0"/>
              <a:t> </a:t>
            </a:r>
            <a:r>
              <a:rPr lang="en-US" dirty="0" err="1"/>
              <a:t>jawabarat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86525-DE37-4A03-B643-B2DDE06E2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Provinsi</a:t>
            </a:r>
            <a:r>
              <a:rPr lang="en-US" dirty="0"/>
              <a:t> </a:t>
            </a:r>
            <a:r>
              <a:rPr lang="en-US" dirty="0" err="1"/>
              <a:t>Jawa</a:t>
            </a:r>
            <a:r>
              <a:rPr lang="en-US" dirty="0"/>
              <a:t> Barat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/>
              <a:t> 35.377,76 Km2 </a:t>
            </a:r>
            <a:r>
              <a:rPr lang="en-US" dirty="0" err="1"/>
              <a:t>menurut</a:t>
            </a:r>
            <a:r>
              <a:rPr lang="en-US" dirty="0"/>
              <a:t> Data SIAK </a:t>
            </a:r>
            <a:r>
              <a:rPr lang="en-US" dirty="0" err="1"/>
              <a:t>Provinsi</a:t>
            </a:r>
            <a:r>
              <a:rPr lang="en-US" dirty="0"/>
              <a:t> </a:t>
            </a:r>
            <a:r>
              <a:rPr lang="en-US" dirty="0" err="1"/>
              <a:t>Jawa</a:t>
            </a:r>
            <a:r>
              <a:rPr lang="en-US" dirty="0"/>
              <a:t> Barat </a:t>
            </a:r>
            <a:r>
              <a:rPr lang="en-US" dirty="0" err="1"/>
              <a:t>didiami</a:t>
            </a:r>
            <a:r>
              <a:rPr lang="en-US" dirty="0"/>
              <a:t> </a:t>
            </a:r>
            <a:r>
              <a:rPr lang="en-US" dirty="0" err="1"/>
              <a:t>penduduk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46.497.175 Juta Jiwa. </a:t>
            </a:r>
            <a:r>
              <a:rPr lang="en-US" dirty="0" err="1"/>
              <a:t>Penduduk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tersebar</a:t>
            </a:r>
            <a:r>
              <a:rPr lang="en-US" dirty="0"/>
              <a:t> di 26 </a:t>
            </a:r>
            <a:r>
              <a:rPr lang="en-US" dirty="0" err="1"/>
              <a:t>Kabupaten</a:t>
            </a:r>
            <a:r>
              <a:rPr lang="en-US" dirty="0"/>
              <a:t>/Kota, 625 </a:t>
            </a:r>
            <a:r>
              <a:rPr lang="en-US" dirty="0" err="1"/>
              <a:t>Kecamatan</a:t>
            </a:r>
            <a:r>
              <a:rPr lang="en-US" dirty="0"/>
              <a:t> dan 5.899 </a:t>
            </a:r>
            <a:r>
              <a:rPr lang="en-US" dirty="0" err="1"/>
              <a:t>Desa</a:t>
            </a:r>
            <a:r>
              <a:rPr lang="en-US" dirty="0"/>
              <a:t>/</a:t>
            </a:r>
            <a:r>
              <a:rPr lang="en-US" dirty="0" err="1"/>
              <a:t>Kelurahan</a:t>
            </a:r>
            <a:r>
              <a:rPr lang="en-US" dirty="0"/>
              <a:t>.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penduduk</a:t>
            </a:r>
            <a:r>
              <a:rPr lang="en-US" dirty="0"/>
              <a:t> </a:t>
            </a:r>
            <a:r>
              <a:rPr lang="en-US" dirty="0" err="1"/>
              <a:t>terbesar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di </a:t>
            </a:r>
            <a:r>
              <a:rPr lang="en-US" dirty="0" err="1"/>
              <a:t>Kabupaten</a:t>
            </a:r>
            <a:r>
              <a:rPr lang="en-US" dirty="0"/>
              <a:t> Bogor </a:t>
            </a:r>
            <a:r>
              <a:rPr lang="en-US" dirty="0" err="1"/>
              <a:t>sebanyak</a:t>
            </a:r>
            <a:r>
              <a:rPr lang="en-US" dirty="0"/>
              <a:t> 4.966.621 Jiwa (11,03 %),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penduduk</a:t>
            </a:r>
            <a:r>
              <a:rPr lang="en-US" dirty="0"/>
              <a:t> </a:t>
            </a:r>
            <a:r>
              <a:rPr lang="en-US" dirty="0" err="1"/>
              <a:t>terkecil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di Kota Banjar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192.903 Jiwa (0,43 %)</a:t>
            </a:r>
          </a:p>
        </p:txBody>
      </p:sp>
    </p:spTree>
    <p:extLst>
      <p:ext uri="{BB962C8B-B14F-4D97-AF65-F5344CB8AC3E}">
        <p14:creationId xmlns:p14="http://schemas.microsoft.com/office/powerpoint/2010/main" val="15588346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12029-B51D-4BC9-9018-66FCEC8E7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Alam</a:t>
            </a:r>
            <a:r>
              <a:rPr lang="en-US" dirty="0"/>
              <a:t> </a:t>
            </a:r>
            <a:r>
              <a:rPr lang="en-US" dirty="0" err="1"/>
              <a:t>jawa</a:t>
            </a:r>
            <a:r>
              <a:rPr lang="en-US" dirty="0"/>
              <a:t> </a:t>
            </a:r>
            <a:r>
              <a:rPr lang="en-US" dirty="0" err="1"/>
              <a:t>barat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DAA9D-1C15-436B-9B09-E4EAC0518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Provinsi</a:t>
            </a:r>
            <a:r>
              <a:rPr lang="en-US" dirty="0"/>
              <a:t> </a:t>
            </a:r>
            <a:r>
              <a:rPr lang="en-US" dirty="0" err="1"/>
              <a:t>Jawa</a:t>
            </a:r>
            <a:r>
              <a:rPr lang="en-US" dirty="0"/>
              <a:t> Barat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alam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geologi</a:t>
            </a:r>
            <a:r>
              <a:rPr lang="en-US" dirty="0"/>
              <a:t> yang </a:t>
            </a:r>
            <a:r>
              <a:rPr lang="en-US" dirty="0" err="1"/>
              <a:t>kompleks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wilayah </a:t>
            </a:r>
            <a:r>
              <a:rPr lang="en-US" dirty="0" err="1"/>
              <a:t>pegunungan</a:t>
            </a:r>
            <a:r>
              <a:rPr lang="en-US" dirty="0"/>
              <a:t> </a:t>
            </a:r>
            <a:r>
              <a:rPr lang="en-US" dirty="0" err="1"/>
              <a:t>berada</a:t>
            </a:r>
            <a:r>
              <a:rPr lang="en-US" dirty="0"/>
              <a:t> di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tengah</a:t>
            </a:r>
            <a:r>
              <a:rPr lang="en-US" dirty="0"/>
              <a:t> dan </a:t>
            </a:r>
            <a:r>
              <a:rPr lang="en-US" dirty="0" err="1"/>
              <a:t>selatan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dataran</a:t>
            </a:r>
            <a:r>
              <a:rPr lang="en-US" dirty="0"/>
              <a:t> </a:t>
            </a:r>
            <a:r>
              <a:rPr lang="en-US" dirty="0" err="1"/>
              <a:t>rendah</a:t>
            </a:r>
            <a:r>
              <a:rPr lang="en-US" dirty="0"/>
              <a:t> di wilayah </a:t>
            </a:r>
            <a:r>
              <a:rPr lang="en-US" dirty="0" err="1"/>
              <a:t>utara</a:t>
            </a:r>
            <a:r>
              <a:rPr lang="en-US" dirty="0"/>
              <a:t>. </a:t>
            </a:r>
            <a:r>
              <a:rPr lang="en-US" dirty="0" err="1"/>
              <a:t>Jawa</a:t>
            </a:r>
            <a:r>
              <a:rPr lang="en-US" dirty="0"/>
              <a:t> Barat juga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kawasan</a:t>
            </a:r>
            <a:r>
              <a:rPr lang="en-US" dirty="0"/>
              <a:t> </a:t>
            </a:r>
            <a:r>
              <a:rPr lang="en-US" dirty="0" err="1"/>
              <a:t>hutan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hutan</a:t>
            </a:r>
            <a:r>
              <a:rPr lang="en-US" dirty="0"/>
              <a:t> </a:t>
            </a:r>
            <a:r>
              <a:rPr lang="en-US" dirty="0" err="1"/>
              <a:t>konservasi</a:t>
            </a:r>
            <a:r>
              <a:rPr lang="en-US" dirty="0"/>
              <a:t>, </a:t>
            </a:r>
            <a:r>
              <a:rPr lang="en-US" dirty="0" err="1"/>
              <a:t>hutan</a:t>
            </a:r>
            <a:r>
              <a:rPr lang="en-US" dirty="0"/>
              <a:t> </a:t>
            </a:r>
            <a:r>
              <a:rPr lang="en-US" dirty="0" err="1"/>
              <a:t>lindung</a:t>
            </a:r>
            <a:r>
              <a:rPr lang="en-US" dirty="0"/>
              <a:t> dan </a:t>
            </a:r>
            <a:r>
              <a:rPr lang="en-US" dirty="0" err="1"/>
              <a:t>hutan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yang </a:t>
            </a:r>
            <a:r>
              <a:rPr lang="en-US" dirty="0" err="1"/>
              <a:t>proporsinya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22,10%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/>
              <a:t> </a:t>
            </a:r>
            <a:r>
              <a:rPr lang="en-US" dirty="0" err="1"/>
              <a:t>Jawa</a:t>
            </a:r>
            <a:r>
              <a:rPr lang="en-US" dirty="0"/>
              <a:t> Barat, </a:t>
            </a:r>
            <a:r>
              <a:rPr lang="en-US" dirty="0" err="1"/>
              <a:t>curah</a:t>
            </a:r>
            <a:r>
              <a:rPr lang="en-US" dirty="0"/>
              <a:t> </a:t>
            </a:r>
            <a:r>
              <a:rPr lang="en-US" dirty="0" err="1"/>
              <a:t>hujan</a:t>
            </a:r>
            <a:r>
              <a:rPr lang="en-US" dirty="0"/>
              <a:t> </a:t>
            </a:r>
            <a:r>
              <a:rPr lang="en-US" dirty="0" err="1"/>
              <a:t>berkisar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2000-4000 mm/</a:t>
            </a:r>
            <a:r>
              <a:rPr lang="en-US" dirty="0" err="1"/>
              <a:t>th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intensitas</a:t>
            </a:r>
            <a:r>
              <a:rPr lang="en-US" dirty="0"/>
              <a:t> </a:t>
            </a:r>
            <a:r>
              <a:rPr lang="en-US" dirty="0" err="1"/>
              <a:t>hujan</a:t>
            </a:r>
            <a:r>
              <a:rPr lang="en-US" dirty="0"/>
              <a:t> yang </a:t>
            </a:r>
            <a:r>
              <a:rPr lang="en-US" dirty="0" err="1"/>
              <a:t>lumayan</a:t>
            </a:r>
            <a:r>
              <a:rPr lang="en-US" dirty="0"/>
              <a:t> </a:t>
            </a:r>
            <a:r>
              <a:rPr lang="en-US" dirty="0" err="1"/>
              <a:t>tinggi,memiliki</a:t>
            </a:r>
            <a:r>
              <a:rPr lang="en-US" dirty="0"/>
              <a:t> 40 Daerah </a:t>
            </a:r>
            <a:r>
              <a:rPr lang="en-US" dirty="0" err="1"/>
              <a:t>Aliran</a:t>
            </a:r>
            <a:r>
              <a:rPr lang="en-US" dirty="0"/>
              <a:t> Sungai </a:t>
            </a:r>
            <a:r>
              <a:rPr lang="en-US" dirty="0" err="1"/>
              <a:t>dengan</a:t>
            </a:r>
            <a:r>
              <a:rPr lang="en-US" dirty="0"/>
              <a:t> debit air </a:t>
            </a:r>
            <a:r>
              <a:rPr lang="en-US" dirty="0" err="1"/>
              <a:t>permukaan</a:t>
            </a:r>
            <a:r>
              <a:rPr lang="en-US" dirty="0"/>
              <a:t> 81 </a:t>
            </a:r>
            <a:r>
              <a:rPr lang="en-US" dirty="0" err="1"/>
              <a:t>milyar</a:t>
            </a:r>
            <a:r>
              <a:rPr lang="en-US" dirty="0"/>
              <a:t> m3/</a:t>
            </a:r>
            <a:r>
              <a:rPr lang="en-US" dirty="0" err="1"/>
              <a:t>tahun</a:t>
            </a:r>
            <a:r>
              <a:rPr lang="en-US" dirty="0"/>
              <a:t> dan air </a:t>
            </a:r>
            <a:r>
              <a:rPr lang="en-US" dirty="0" err="1"/>
              <a:t>tanah</a:t>
            </a:r>
            <a:r>
              <a:rPr lang="en-US" dirty="0"/>
              <a:t> 150 </a:t>
            </a:r>
            <a:r>
              <a:rPr lang="en-US" dirty="0" err="1"/>
              <a:t>juta</a:t>
            </a:r>
            <a:r>
              <a:rPr lang="en-US" dirty="0"/>
              <a:t> m3/</a:t>
            </a:r>
            <a:r>
              <a:rPr lang="en-US" dirty="0" err="1"/>
              <a:t>th.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9628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3F9D-36A5-4246-9E90-A69C6D00A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kehidupan</a:t>
            </a:r>
            <a:r>
              <a:rPr lang="en-US" dirty="0"/>
              <a:t> </a:t>
            </a:r>
            <a:r>
              <a:rPr lang="en-US" dirty="0" err="1"/>
              <a:t>sosial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61934-4B28-497A-BE05-E0608F387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Silih</a:t>
            </a:r>
            <a:r>
              <a:rPr lang="en-US" dirty="0"/>
              <a:t> </a:t>
            </a:r>
            <a:r>
              <a:rPr lang="en-US" dirty="0" err="1"/>
              <a:t>Asah-Silih</a:t>
            </a:r>
            <a:r>
              <a:rPr lang="en-US" dirty="0"/>
              <a:t> </a:t>
            </a:r>
            <a:r>
              <a:rPr lang="en-US" dirty="0" err="1"/>
              <a:t>Asih-Silih</a:t>
            </a:r>
            <a:r>
              <a:rPr lang="en-US" dirty="0"/>
              <a:t> </a:t>
            </a:r>
            <a:r>
              <a:rPr lang="en-US" dirty="0" err="1"/>
              <a:t>Asuh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Filosofi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mengajarkan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mengasuh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landasan</a:t>
            </a:r>
            <a:r>
              <a:rPr lang="en-US" dirty="0"/>
              <a:t>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mengasihi</a:t>
            </a:r>
            <a:r>
              <a:rPr lang="en-US" dirty="0"/>
              <a:t> dan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berbagi</a:t>
            </a:r>
            <a:r>
              <a:rPr lang="en-US" dirty="0"/>
              <a:t> </a:t>
            </a:r>
            <a:r>
              <a:rPr lang="en-US" dirty="0" err="1"/>
              <a:t>pengetahuan</a:t>
            </a:r>
            <a:r>
              <a:rPr lang="en-US" dirty="0"/>
              <a:t> dan </a:t>
            </a:r>
            <a:r>
              <a:rPr lang="en-US" dirty="0" err="1"/>
              <a:t>pengalaman</a:t>
            </a:r>
            <a:r>
              <a:rPr lang="en-US" dirty="0"/>
              <a:t>. </a:t>
            </a:r>
            <a:r>
              <a:rPr lang="en-US" dirty="0" err="1"/>
              <a:t>Sejatinya</a:t>
            </a:r>
            <a:r>
              <a:rPr lang="en-US" dirty="0"/>
              <a:t>, </a:t>
            </a:r>
            <a:r>
              <a:rPr lang="en-US" dirty="0" err="1"/>
              <a:t>inilah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kehidupan</a:t>
            </a:r>
            <a:r>
              <a:rPr lang="en-US" dirty="0"/>
              <a:t> </a:t>
            </a:r>
            <a:r>
              <a:rPr lang="en-US" dirty="0" err="1"/>
              <a:t>demokratis</a:t>
            </a:r>
            <a:r>
              <a:rPr lang="en-US" dirty="0"/>
              <a:t> yang </a:t>
            </a:r>
            <a:r>
              <a:rPr lang="en-US" dirty="0" err="1"/>
              <a:t>berakar</a:t>
            </a:r>
            <a:r>
              <a:rPr lang="en-US" dirty="0"/>
              <a:t> pada </a:t>
            </a:r>
            <a:r>
              <a:rPr lang="en-US" dirty="0" err="1"/>
              <a:t>kesadaran</a:t>
            </a:r>
            <a:r>
              <a:rPr lang="en-US" dirty="0"/>
              <a:t> dan </a:t>
            </a:r>
            <a:r>
              <a:rPr lang="en-US" dirty="0" err="1"/>
              <a:t>keluhuran</a:t>
            </a:r>
            <a:r>
              <a:rPr lang="en-US" dirty="0"/>
              <a:t> </a:t>
            </a:r>
            <a:r>
              <a:rPr lang="en-US" dirty="0" err="1"/>
              <a:t>akal</a:t>
            </a:r>
            <a:r>
              <a:rPr lang="en-US" dirty="0"/>
              <a:t> </a:t>
            </a:r>
            <a:r>
              <a:rPr lang="en-US" dirty="0" err="1"/>
              <a:t>budi</a:t>
            </a:r>
            <a:r>
              <a:rPr lang="en-US" dirty="0"/>
              <a:t>, yang </a:t>
            </a:r>
            <a:r>
              <a:rPr lang="en-US" dirty="0" err="1"/>
              <a:t>akar</a:t>
            </a:r>
            <a:r>
              <a:rPr lang="en-US" dirty="0"/>
              <a:t> </a:t>
            </a:r>
            <a:r>
              <a:rPr lang="en-US" dirty="0" err="1"/>
              <a:t>filsafatnya</a:t>
            </a:r>
            <a:r>
              <a:rPr lang="en-US" dirty="0"/>
              <a:t> </a:t>
            </a:r>
            <a:r>
              <a:rPr lang="en-US" dirty="0" err="1"/>
              <a:t>menusuk</a:t>
            </a:r>
            <a:r>
              <a:rPr lang="en-US" dirty="0"/>
              <a:t> </a:t>
            </a:r>
            <a:r>
              <a:rPr lang="en-US" dirty="0" err="1"/>
              <a:t>jauh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bumi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pengertian</a:t>
            </a:r>
            <a:r>
              <a:rPr lang="en-US" dirty="0"/>
              <a:t> </a:t>
            </a:r>
            <a:r>
              <a:rPr lang="en-US" dirty="0" err="1"/>
              <a:t>hafiah</a:t>
            </a:r>
            <a:r>
              <a:rPr lang="en-US" dirty="0"/>
              <a:t>.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peradaban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lain di Nusantara, </a:t>
            </a:r>
            <a:r>
              <a:rPr lang="en-US" dirty="0" err="1"/>
              <a:t>peradaban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Jawa</a:t>
            </a:r>
            <a:r>
              <a:rPr lang="en-US" dirty="0"/>
              <a:t> Barat yang </a:t>
            </a:r>
            <a:r>
              <a:rPr lang="en-US" dirty="0" err="1"/>
              <a:t>berpenduduk</a:t>
            </a:r>
            <a:r>
              <a:rPr lang="en-US" dirty="0"/>
              <a:t> </a:t>
            </a:r>
            <a:r>
              <a:rPr lang="en-US" dirty="0" err="1"/>
              <a:t>asli</a:t>
            </a:r>
            <a:r>
              <a:rPr lang="en-US" dirty="0"/>
              <a:t> dan </a:t>
            </a:r>
            <a:r>
              <a:rPr lang="en-US" dirty="0" err="1"/>
              <a:t>berbahasa</a:t>
            </a:r>
            <a:r>
              <a:rPr lang="en-US" dirty="0"/>
              <a:t> </a:t>
            </a:r>
            <a:r>
              <a:rPr lang="en-US" dirty="0" err="1"/>
              <a:t>Sunda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dipengaruhi</a:t>
            </a:r>
            <a:r>
              <a:rPr lang="en-US" dirty="0"/>
              <a:t> oleh </a:t>
            </a:r>
            <a:r>
              <a:rPr lang="en-US" dirty="0" err="1"/>
              <a:t>alam</a:t>
            </a:r>
            <a:r>
              <a:rPr lang="en-US" dirty="0"/>
              <a:t> yang </a:t>
            </a:r>
            <a:r>
              <a:rPr lang="en-US" dirty="0" err="1"/>
              <a:t>subur</a:t>
            </a:r>
            <a:r>
              <a:rPr lang="en-US" dirty="0"/>
              <a:t> dan </a:t>
            </a:r>
            <a:r>
              <a:rPr lang="en-US" dirty="0" err="1"/>
              <a:t>alami</a:t>
            </a:r>
            <a:r>
              <a:rPr lang="en-US" dirty="0"/>
              <a:t>. </a:t>
            </a:r>
            <a:r>
              <a:rPr lang="en-US" dirty="0" err="1"/>
              <a:t>Itulah</a:t>
            </a:r>
            <a:r>
              <a:rPr lang="en-US" dirty="0"/>
              <a:t> </a:t>
            </a:r>
            <a:r>
              <a:rPr lang="en-US" dirty="0" err="1"/>
              <a:t>sebabnya</a:t>
            </a:r>
            <a:r>
              <a:rPr lang="en-US" dirty="0"/>
              <a:t>,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interaksi</a:t>
            </a:r>
            <a:r>
              <a:rPr lang="en-US" dirty="0"/>
              <a:t> </a:t>
            </a:r>
            <a:r>
              <a:rPr lang="en-US" dirty="0" err="1"/>
              <a:t>sosial</a:t>
            </a:r>
            <a:r>
              <a:rPr lang="en-US" dirty="0"/>
              <a:t>, </a:t>
            </a:r>
            <a:r>
              <a:rPr lang="en-US" dirty="0" err="1"/>
              <a:t>masyarakat</a:t>
            </a:r>
            <a:r>
              <a:rPr lang="en-US" dirty="0"/>
              <a:t> di </a:t>
            </a:r>
            <a:r>
              <a:rPr lang="en-US" dirty="0" err="1"/>
              <a:t>sana</a:t>
            </a:r>
            <a:r>
              <a:rPr lang="en-US" dirty="0"/>
              <a:t> </a:t>
            </a:r>
            <a:r>
              <a:rPr lang="en-US" dirty="0" err="1"/>
              <a:t>menganut</a:t>
            </a:r>
            <a:r>
              <a:rPr lang="en-US" dirty="0"/>
              <a:t> </a:t>
            </a:r>
            <a:r>
              <a:rPr lang="en-US" dirty="0" err="1"/>
              <a:t>falsafah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1838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6D7FB-2771-476D-B4DE-56C574DF8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kehidupan</a:t>
            </a:r>
            <a:r>
              <a:rPr lang="en-US" dirty="0"/>
              <a:t> </a:t>
            </a:r>
            <a:r>
              <a:rPr lang="en-US" dirty="0" err="1"/>
              <a:t>sosial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329DF-61C5-4DF1-8F36-91770780D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Budaya</a:t>
            </a:r>
            <a:r>
              <a:rPr lang="en-US" dirty="0"/>
              <a:t> </a:t>
            </a:r>
            <a:r>
              <a:rPr lang="en-US" dirty="0" err="1"/>
              <a:t>Jawa</a:t>
            </a:r>
            <a:r>
              <a:rPr lang="en-US" dirty="0"/>
              <a:t> Barat </a:t>
            </a:r>
            <a:r>
              <a:rPr lang="en-US" dirty="0" err="1"/>
              <a:t>didominasi</a:t>
            </a:r>
            <a:r>
              <a:rPr lang="en-US" dirty="0"/>
              <a:t> </a:t>
            </a:r>
            <a:r>
              <a:rPr lang="en-US" dirty="0" err="1"/>
              <a:t>Sunda</a:t>
            </a:r>
            <a:r>
              <a:rPr lang="en-US" dirty="0"/>
              <a:t>. </a:t>
            </a:r>
            <a:r>
              <a:rPr lang="en-US" dirty="0" err="1"/>
              <a:t>Adat</a:t>
            </a:r>
            <a:r>
              <a:rPr lang="en-US" dirty="0"/>
              <a:t> </a:t>
            </a:r>
            <a:r>
              <a:rPr lang="en-US" dirty="0" err="1"/>
              <a:t>tradisionalnya</a:t>
            </a:r>
            <a:r>
              <a:rPr lang="en-US" dirty="0"/>
              <a:t> yang </a:t>
            </a:r>
            <a:r>
              <a:rPr lang="en-US" dirty="0" err="1"/>
              <a:t>penuh</a:t>
            </a:r>
            <a:r>
              <a:rPr lang="en-US" dirty="0"/>
              <a:t> </a:t>
            </a:r>
            <a:r>
              <a:rPr lang="en-US" dirty="0" err="1"/>
              <a:t>khasanah</a:t>
            </a:r>
            <a:r>
              <a:rPr lang="en-US" dirty="0"/>
              <a:t> </a:t>
            </a:r>
            <a:r>
              <a:rPr lang="en-US" dirty="0" err="1"/>
              <a:t>Bumi</a:t>
            </a:r>
            <a:r>
              <a:rPr lang="en-US" dirty="0"/>
              <a:t> </a:t>
            </a:r>
            <a:r>
              <a:rPr lang="en-US" dirty="0" err="1"/>
              <a:t>Pasundan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cermin</a:t>
            </a:r>
            <a:r>
              <a:rPr lang="en-US" dirty="0"/>
              <a:t> </a:t>
            </a:r>
            <a:r>
              <a:rPr lang="en-US" dirty="0" err="1"/>
              <a:t>kebudayaan</a:t>
            </a:r>
            <a:r>
              <a:rPr lang="en-US" dirty="0"/>
              <a:t> di </a:t>
            </a:r>
            <a:r>
              <a:rPr lang="en-US" dirty="0" err="1"/>
              <a:t>sana</a:t>
            </a:r>
            <a:r>
              <a:rPr lang="en-US" dirty="0"/>
              <a:t>. </a:t>
            </a:r>
            <a:r>
              <a:rPr lang="en-US" dirty="0" err="1"/>
              <a:t>Perda</a:t>
            </a:r>
            <a:r>
              <a:rPr lang="en-US" dirty="0"/>
              <a:t> </a:t>
            </a:r>
            <a:r>
              <a:rPr lang="en-US" dirty="0" err="1"/>
              <a:t>Kebudayaan</a:t>
            </a:r>
            <a:r>
              <a:rPr lang="en-US" dirty="0"/>
              <a:t> </a:t>
            </a:r>
            <a:r>
              <a:rPr lang="en-US" dirty="0" err="1"/>
              <a:t>Jawa</a:t>
            </a:r>
            <a:r>
              <a:rPr lang="en-US" dirty="0"/>
              <a:t> Barat </a:t>
            </a:r>
            <a:r>
              <a:rPr lang="en-US" dirty="0" err="1"/>
              <a:t>bahkan</a:t>
            </a:r>
            <a:r>
              <a:rPr lang="en-US" dirty="0"/>
              <a:t> </a:t>
            </a:r>
            <a:r>
              <a:rPr lang="en-US" dirty="0" err="1"/>
              <a:t>mencantumkan</a:t>
            </a:r>
            <a:r>
              <a:rPr lang="en-US" dirty="0"/>
              <a:t> </a:t>
            </a:r>
            <a:r>
              <a:rPr lang="en-US" dirty="0" err="1"/>
              <a:t>pemeliharaan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, sastra, dan </a:t>
            </a:r>
            <a:r>
              <a:rPr lang="en-US" dirty="0" err="1"/>
              <a:t>aksara</a:t>
            </a:r>
            <a:r>
              <a:rPr lang="en-US" dirty="0"/>
              <a:t> </a:t>
            </a:r>
            <a:r>
              <a:rPr lang="en-US" dirty="0" err="1"/>
              <a:t>daerah</a:t>
            </a:r>
            <a:r>
              <a:rPr lang="en-US" dirty="0"/>
              <a:t>, </a:t>
            </a:r>
            <a:r>
              <a:rPr lang="en-US" dirty="0" err="1"/>
              <a:t>kesenian</a:t>
            </a:r>
            <a:r>
              <a:rPr lang="en-US" dirty="0"/>
              <a:t>, </a:t>
            </a:r>
            <a:r>
              <a:rPr lang="en-US" dirty="0" err="1"/>
              <a:t>kepurbakalaan</a:t>
            </a:r>
            <a:r>
              <a:rPr lang="en-US" dirty="0"/>
              <a:t> dan </a:t>
            </a:r>
            <a:r>
              <a:rPr lang="en-US" dirty="0" err="1"/>
              <a:t>sejarahnya</a:t>
            </a:r>
            <a:r>
              <a:rPr lang="en-US" dirty="0"/>
              <a:t>, </a:t>
            </a:r>
            <a:r>
              <a:rPr lang="en-US" dirty="0" err="1"/>
              <a:t>nilai-nilai</a:t>
            </a:r>
            <a:r>
              <a:rPr lang="en-US" dirty="0"/>
              <a:t> </a:t>
            </a:r>
            <a:r>
              <a:rPr lang="en-US" dirty="0" err="1"/>
              <a:t>tradisional</a:t>
            </a:r>
            <a:r>
              <a:rPr lang="en-US" dirty="0"/>
              <a:t> dan juga museum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pengelolaan</a:t>
            </a:r>
            <a:r>
              <a:rPr lang="en-US" dirty="0"/>
              <a:t> </a:t>
            </a:r>
            <a:r>
              <a:rPr lang="en-US" dirty="0" err="1"/>
              <a:t>kebudayaan</a:t>
            </a:r>
            <a:r>
              <a:rPr lang="en-US" dirty="0"/>
              <a:t>. </a:t>
            </a:r>
            <a:r>
              <a:rPr lang="en-US" dirty="0" err="1"/>
              <a:t>Pariwisata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dirty="0" err="1"/>
              <a:t>kebudayaan</a:t>
            </a:r>
            <a:r>
              <a:rPr lang="en-US" dirty="0"/>
              <a:t> yang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seni</a:t>
            </a:r>
            <a:r>
              <a:rPr lang="en-US" dirty="0"/>
              <a:t> </a:t>
            </a:r>
            <a:r>
              <a:rPr lang="en-US" dirty="0" err="1"/>
              <a:t>budaya</a:t>
            </a:r>
            <a:r>
              <a:rPr lang="en-US" dirty="0"/>
              <a:t> </a:t>
            </a:r>
            <a:r>
              <a:rPr lang="en-US" dirty="0" err="1"/>
              <a:t>Jawa</a:t>
            </a:r>
            <a:r>
              <a:rPr lang="en-US" dirty="0"/>
              <a:t> Barat, </a:t>
            </a:r>
            <a:r>
              <a:rPr lang="en-US" dirty="0" err="1"/>
              <a:t>siap</a:t>
            </a:r>
            <a:r>
              <a:rPr lang="en-US" dirty="0"/>
              <a:t> </a:t>
            </a:r>
            <a:r>
              <a:rPr lang="en-US" dirty="0" err="1"/>
              <a:t>ditampilkan</a:t>
            </a:r>
            <a:r>
              <a:rPr lang="en-US" dirty="0"/>
              <a:t> dan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ekonomi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31464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6997B-8172-4EF4-AE22-FF5A9B698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7873" y="764373"/>
            <a:ext cx="9008327" cy="1293028"/>
          </a:xfrm>
        </p:spPr>
        <p:txBody>
          <a:bodyPr/>
          <a:lstStyle/>
          <a:p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alam</a:t>
            </a:r>
            <a:r>
              <a:rPr lang="en-US" dirty="0"/>
              <a:t> </a:t>
            </a:r>
            <a:r>
              <a:rPr lang="en-US" dirty="0" err="1"/>
              <a:t>jawa</a:t>
            </a:r>
            <a:r>
              <a:rPr lang="en-US" dirty="0"/>
              <a:t> </a:t>
            </a:r>
            <a:r>
              <a:rPr lang="en-US" dirty="0" err="1"/>
              <a:t>barat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12E98-004C-4A8B-A19D-200339B86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Pertanian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alam</a:t>
            </a:r>
            <a:r>
              <a:rPr lang="en-US" dirty="0"/>
              <a:t> </a:t>
            </a:r>
            <a:r>
              <a:rPr lang="en-US" dirty="0" err="1"/>
              <a:t>Jawa</a:t>
            </a:r>
            <a:r>
              <a:rPr lang="en-US" dirty="0"/>
              <a:t> Barat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melimpah</a:t>
            </a:r>
            <a:r>
              <a:rPr lang="en-US" dirty="0"/>
              <a:t>. </a:t>
            </a:r>
            <a:r>
              <a:rPr lang="en-US" dirty="0" err="1"/>
              <a:t>Provinsi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pada </a:t>
            </a:r>
            <a:r>
              <a:rPr lang="en-US" dirty="0" err="1"/>
              <a:t>tahun</a:t>
            </a:r>
            <a:r>
              <a:rPr lang="en-US" dirty="0"/>
              <a:t> 2006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lahan</a:t>
            </a:r>
            <a:r>
              <a:rPr lang="en-US" dirty="0"/>
              <a:t> </a:t>
            </a:r>
            <a:r>
              <a:rPr lang="en-US" dirty="0" err="1"/>
              <a:t>sawah</a:t>
            </a:r>
            <a:r>
              <a:rPr lang="en-US" dirty="0"/>
              <a:t> </a:t>
            </a:r>
            <a:r>
              <a:rPr lang="en-US" dirty="0" err="1"/>
              <a:t>ber-irigasi</a:t>
            </a:r>
            <a:r>
              <a:rPr lang="en-US" dirty="0"/>
              <a:t> </a:t>
            </a:r>
            <a:r>
              <a:rPr lang="en-US" dirty="0" err="1"/>
              <a:t>teknis</a:t>
            </a:r>
            <a:r>
              <a:rPr lang="en-US" dirty="0"/>
              <a:t> </a:t>
            </a:r>
            <a:r>
              <a:rPr lang="en-US" dirty="0" err="1"/>
              <a:t>seluas</a:t>
            </a:r>
            <a:r>
              <a:rPr lang="en-US" dirty="0"/>
              <a:t> 380.996 ha, </a:t>
            </a:r>
            <a:r>
              <a:rPr lang="en-US" dirty="0" err="1"/>
              <a:t>sementara</a:t>
            </a:r>
            <a:r>
              <a:rPr lang="en-US" dirty="0"/>
              <a:t> </a:t>
            </a:r>
            <a:r>
              <a:rPr lang="en-US" dirty="0" err="1"/>
              <a:t>sawah</a:t>
            </a:r>
            <a:r>
              <a:rPr lang="en-US" dirty="0"/>
              <a:t> </a:t>
            </a:r>
            <a:r>
              <a:rPr lang="en-US" dirty="0" err="1"/>
              <a:t>ber</a:t>
            </a:r>
            <a:r>
              <a:rPr lang="en-US" dirty="0"/>
              <a:t> </a:t>
            </a:r>
            <a:r>
              <a:rPr lang="en-US" dirty="0" err="1"/>
              <a:t>irigasi</a:t>
            </a:r>
            <a:r>
              <a:rPr lang="en-US" dirty="0"/>
              <a:t> </a:t>
            </a:r>
            <a:r>
              <a:rPr lang="en-US" dirty="0" err="1"/>
              <a:t>setengah</a:t>
            </a:r>
            <a:r>
              <a:rPr lang="en-US" dirty="0"/>
              <a:t> </a:t>
            </a:r>
            <a:r>
              <a:rPr lang="en-US" dirty="0" err="1"/>
              <a:t>teknis</a:t>
            </a:r>
            <a:r>
              <a:rPr lang="en-US" dirty="0"/>
              <a:t> 116,443 ha, dan </a:t>
            </a:r>
            <a:r>
              <a:rPr lang="en-US" dirty="0" err="1"/>
              <a:t>sawah</a:t>
            </a:r>
            <a:r>
              <a:rPr lang="en-US" dirty="0"/>
              <a:t> </a:t>
            </a:r>
            <a:r>
              <a:rPr lang="en-US" dirty="0" err="1"/>
              <a:t>ber</a:t>
            </a:r>
            <a:r>
              <a:rPr lang="en-US" dirty="0"/>
              <a:t> </a:t>
            </a:r>
            <a:r>
              <a:rPr lang="en-US" dirty="0" err="1"/>
              <a:t>irigasi</a:t>
            </a:r>
            <a:r>
              <a:rPr lang="en-US" dirty="0"/>
              <a:t> non </a:t>
            </a:r>
            <a:r>
              <a:rPr lang="en-US" dirty="0" err="1"/>
              <a:t>teknis</a:t>
            </a:r>
            <a:r>
              <a:rPr lang="en-US" dirty="0"/>
              <a:t> </a:t>
            </a:r>
            <a:r>
              <a:rPr lang="en-US" dirty="0" err="1"/>
              <a:t>seluas</a:t>
            </a:r>
            <a:r>
              <a:rPr lang="en-US" dirty="0"/>
              <a:t> 428.461 ha. Total </a:t>
            </a:r>
            <a:r>
              <a:rPr lang="en-US" dirty="0" err="1"/>
              <a:t>saluran</a:t>
            </a:r>
            <a:r>
              <a:rPr lang="en-US" dirty="0"/>
              <a:t> </a:t>
            </a:r>
            <a:r>
              <a:rPr lang="en-US" dirty="0" err="1"/>
              <a:t>irigasi</a:t>
            </a:r>
            <a:r>
              <a:rPr lang="en-US" dirty="0"/>
              <a:t> di </a:t>
            </a:r>
            <a:r>
              <a:rPr lang="en-US" dirty="0" err="1"/>
              <a:t>Jawa</a:t>
            </a:r>
            <a:r>
              <a:rPr lang="en-US" dirty="0"/>
              <a:t> Barat </a:t>
            </a:r>
            <a:r>
              <a:rPr lang="en-US" dirty="0" err="1"/>
              <a:t>sepanjang</a:t>
            </a:r>
            <a:r>
              <a:rPr lang="en-US" dirty="0"/>
              <a:t> 9.488.623 km, </a:t>
            </a:r>
            <a:r>
              <a:rPr lang="en-US" dirty="0" err="1"/>
              <a:t>Sawah-sawah</a:t>
            </a:r>
            <a:r>
              <a:rPr lang="en-US" dirty="0"/>
              <a:t> </a:t>
            </a:r>
            <a:r>
              <a:rPr lang="en-US" dirty="0" err="1"/>
              <a:t>inilah</a:t>
            </a:r>
            <a:r>
              <a:rPr lang="en-US" dirty="0"/>
              <a:t> yang pada 2006 </a:t>
            </a:r>
            <a:r>
              <a:rPr lang="en-US" dirty="0" err="1"/>
              <a:t>menghasilkan</a:t>
            </a:r>
            <a:r>
              <a:rPr lang="en-US" dirty="0"/>
              <a:t> 9.418.882 ton </a:t>
            </a:r>
            <a:r>
              <a:rPr lang="en-US" dirty="0" err="1"/>
              <a:t>padi</a:t>
            </a:r>
            <a:r>
              <a:rPr lang="en-US" dirty="0"/>
              <a:t>,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9,103.800 ton </a:t>
            </a:r>
            <a:r>
              <a:rPr lang="en-US" dirty="0" err="1"/>
              <a:t>padi</a:t>
            </a:r>
            <a:r>
              <a:rPr lang="en-US" dirty="0"/>
              <a:t> </a:t>
            </a:r>
            <a:r>
              <a:rPr lang="en-US" dirty="0" err="1"/>
              <a:t>sawah</a:t>
            </a:r>
            <a:r>
              <a:rPr lang="en-US" dirty="0"/>
              <a:t> clan 315.082 ton </a:t>
            </a:r>
            <a:r>
              <a:rPr lang="en-US" dirty="0" err="1"/>
              <a:t>padi</a:t>
            </a:r>
            <a:r>
              <a:rPr lang="en-US" dirty="0"/>
              <a:t> </a:t>
            </a:r>
            <a:r>
              <a:rPr lang="en-US" dirty="0" err="1"/>
              <a:t>ladang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0414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F10FB-BD3F-4BF6-A5E7-45F8EBFFA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Biogeografi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6F3C3-F803-4C04-A3F7-03920D7EC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581836"/>
            <a:ext cx="10820400" cy="177501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Biogeografi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yang </a:t>
            </a:r>
            <a:r>
              <a:rPr lang="en-US" dirty="0" err="1"/>
              <a:t>mempelajari</a:t>
            </a:r>
            <a:r>
              <a:rPr lang="en-US" dirty="0"/>
              <a:t> dan </a:t>
            </a:r>
            <a:r>
              <a:rPr lang="en-US" dirty="0" err="1"/>
              <a:t>berusaha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/>
              <a:t>distribusi</a:t>
            </a:r>
            <a:r>
              <a:rPr lang="en-US" dirty="0"/>
              <a:t> </a:t>
            </a:r>
            <a:r>
              <a:rPr lang="en-US" dirty="0" err="1"/>
              <a:t>organisme</a:t>
            </a:r>
            <a:r>
              <a:rPr lang="en-US" dirty="0"/>
              <a:t> di </a:t>
            </a:r>
            <a:r>
              <a:rPr lang="en-US" dirty="0" err="1"/>
              <a:t>permukaan</a:t>
            </a:r>
            <a:r>
              <a:rPr lang="en-US" dirty="0"/>
              <a:t> </a:t>
            </a:r>
            <a:r>
              <a:rPr lang="en-US" dirty="0" err="1"/>
              <a:t>bumi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792925-A922-4A04-A33A-FDBE9514D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3469342"/>
            <a:ext cx="566737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148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5AA8A-8A9C-43DC-80F6-785E49CF1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5571" y="764373"/>
            <a:ext cx="9030629" cy="1293028"/>
          </a:xfrm>
        </p:spPr>
        <p:txBody>
          <a:bodyPr/>
          <a:lstStyle/>
          <a:p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alam</a:t>
            </a:r>
            <a:r>
              <a:rPr lang="en-US" dirty="0"/>
              <a:t> </a:t>
            </a:r>
            <a:r>
              <a:rPr lang="en-US" dirty="0" err="1"/>
              <a:t>jawa</a:t>
            </a:r>
            <a:r>
              <a:rPr lang="en-US" dirty="0"/>
              <a:t> </a:t>
            </a:r>
            <a:r>
              <a:rPr lang="en-US" dirty="0" err="1"/>
              <a:t>barat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F1BF3-440F-43DE-AE4C-79C5A6DBA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Perkebunan</a:t>
            </a:r>
          </a:p>
          <a:p>
            <a:pPr marL="0" indent="0">
              <a:buNone/>
            </a:pPr>
            <a:r>
              <a:rPr lang="en-US" dirty="0"/>
              <a:t>	Di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tanaman</a:t>
            </a:r>
            <a:r>
              <a:rPr lang="en-US" dirty="0"/>
              <a:t> </a:t>
            </a:r>
            <a:r>
              <a:rPr lang="en-US" dirty="0" err="1"/>
              <a:t>palawija</a:t>
            </a:r>
            <a:r>
              <a:rPr lang="en-US" dirty="0"/>
              <a:t>, pada 2006 </a:t>
            </a:r>
            <a:r>
              <a:rPr lang="en-US" dirty="0" err="1"/>
              <a:t>ketela</a:t>
            </a:r>
            <a:r>
              <a:rPr lang="en-US" dirty="0"/>
              <a:t> </a:t>
            </a:r>
            <a:r>
              <a:rPr lang="en-US" dirty="0" err="1"/>
              <a:t>pohon</a:t>
            </a:r>
            <a:r>
              <a:rPr lang="en-US" dirty="0"/>
              <a:t> </a:t>
            </a:r>
            <a:r>
              <a:rPr lang="en-US" dirty="0" err="1"/>
              <a:t>menempati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.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palawija</a:t>
            </a:r>
            <a:r>
              <a:rPr lang="en-US" dirty="0"/>
              <a:t>, </a:t>
            </a:r>
            <a:r>
              <a:rPr lang="en-US" dirty="0" err="1"/>
              <a:t>mencapai</a:t>
            </a:r>
            <a:r>
              <a:rPr lang="en-US" dirty="0"/>
              <a:t> 2.044.674 ton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produktivitas</a:t>
            </a:r>
            <a:r>
              <a:rPr lang="en-US" dirty="0"/>
              <a:t> 179,28 </a:t>
            </a:r>
            <a:r>
              <a:rPr lang="en-US" dirty="0" err="1"/>
              <a:t>kuintal</a:t>
            </a:r>
            <a:r>
              <a:rPr lang="en-US" dirty="0"/>
              <a:t> per ha, </a:t>
            </a:r>
            <a:r>
              <a:rPr lang="en-US" dirty="0" err="1"/>
              <a:t>Kendati</a:t>
            </a:r>
            <a:r>
              <a:rPr lang="en-US" dirty="0"/>
              <a:t> </a:t>
            </a:r>
            <a:r>
              <a:rPr lang="en-US" dirty="0" err="1"/>
              <a:t>demikian</a:t>
            </a:r>
            <a:r>
              <a:rPr lang="en-US" dirty="0"/>
              <a:t>, </a:t>
            </a:r>
            <a:r>
              <a:rPr lang="en-US" dirty="0" err="1"/>
              <a:t>luas</a:t>
            </a:r>
            <a:r>
              <a:rPr lang="en-US" dirty="0"/>
              <a:t> </a:t>
            </a:r>
            <a:r>
              <a:rPr lang="en-US" dirty="0" err="1"/>
              <a:t>tanam</a:t>
            </a:r>
            <a:r>
              <a:rPr lang="en-US" dirty="0"/>
              <a:t> </a:t>
            </a:r>
            <a:r>
              <a:rPr lang="en-US" dirty="0" err="1"/>
              <a:t>terluas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komoditas</a:t>
            </a:r>
            <a:r>
              <a:rPr lang="en-US" dirty="0"/>
              <a:t> </a:t>
            </a:r>
            <a:r>
              <a:rPr lang="en-US" dirty="0" err="1"/>
              <a:t>jagung</a:t>
            </a:r>
            <a:r>
              <a:rPr lang="en-US" dirty="0"/>
              <a:t> yang </a:t>
            </a:r>
            <a:r>
              <a:rPr lang="en-US" dirty="0" err="1"/>
              <a:t>mencapai</a:t>
            </a:r>
            <a:r>
              <a:rPr lang="en-US" dirty="0"/>
              <a:t> 148.505 ha, </a:t>
            </a:r>
            <a:r>
              <a:rPr lang="en-US" dirty="0" err="1"/>
              <a:t>Jawa</a:t>
            </a:r>
            <a:r>
              <a:rPr lang="en-US" dirty="0"/>
              <a:t> Barat juga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hortikultura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2.938.624 ton </a:t>
            </a:r>
            <a:r>
              <a:rPr lang="en-US" dirty="0" err="1"/>
              <a:t>sayur</a:t>
            </a:r>
            <a:r>
              <a:rPr lang="en-US" dirty="0"/>
              <a:t> </a:t>
            </a:r>
            <a:r>
              <a:rPr lang="en-US" dirty="0" err="1"/>
              <a:t>mayur</a:t>
            </a:r>
            <a:r>
              <a:rPr lang="en-US" dirty="0"/>
              <a:t>, 3.193.744 ton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buahan</a:t>
            </a:r>
            <a:r>
              <a:rPr lang="en-US" dirty="0"/>
              <a:t>, dan 159.871 ton </a:t>
            </a:r>
            <a:r>
              <a:rPr lang="en-US" dirty="0" err="1"/>
              <a:t>tanaman</a:t>
            </a:r>
            <a:r>
              <a:rPr lang="en-US" dirty="0"/>
              <a:t> </a:t>
            </a:r>
            <a:r>
              <a:rPr lang="en-US" dirty="0" err="1"/>
              <a:t>obat</a:t>
            </a:r>
            <a:r>
              <a:rPr lang="en-US" dirty="0"/>
              <a:t>/</a:t>
            </a:r>
            <a:r>
              <a:rPr lang="en-US" dirty="0" err="1"/>
              <a:t>biofarmaka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37850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27425-8F6F-4169-829C-CD8DA8692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746" y="764373"/>
            <a:ext cx="8796454" cy="1293028"/>
          </a:xfrm>
        </p:spPr>
        <p:txBody>
          <a:bodyPr/>
          <a:lstStyle/>
          <a:p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alam</a:t>
            </a:r>
            <a:r>
              <a:rPr lang="en-US" dirty="0"/>
              <a:t> </a:t>
            </a:r>
            <a:r>
              <a:rPr lang="en-US" dirty="0" err="1"/>
              <a:t>jawa</a:t>
            </a:r>
            <a:r>
              <a:rPr lang="en-US" dirty="0"/>
              <a:t> </a:t>
            </a:r>
            <a:r>
              <a:rPr lang="en-US" dirty="0" err="1"/>
              <a:t>barat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DFA62-2709-4236-AE89-AE9090A17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Kehutanan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Hutan</a:t>
            </a:r>
            <a:r>
              <a:rPr lang="en-US" dirty="0"/>
              <a:t> di </a:t>
            </a:r>
            <a:r>
              <a:rPr lang="en-US" dirty="0" err="1"/>
              <a:t>Jawa</a:t>
            </a:r>
            <a:r>
              <a:rPr lang="en-US" dirty="0"/>
              <a:t> Barat juga </a:t>
            </a:r>
            <a:r>
              <a:rPr lang="en-US" dirty="0" err="1"/>
              <a:t>luas</a:t>
            </a:r>
            <a:r>
              <a:rPr lang="en-US" dirty="0"/>
              <a:t>, </a:t>
            </a:r>
            <a:r>
              <a:rPr lang="en-US" dirty="0" err="1"/>
              <a:t>mencapai</a:t>
            </a:r>
            <a:r>
              <a:rPr lang="en-US" dirty="0"/>
              <a:t> 764.387,59 ha </a:t>
            </a:r>
            <a:r>
              <a:rPr lang="en-US" dirty="0" err="1"/>
              <a:t>atau</a:t>
            </a:r>
            <a:r>
              <a:rPr lang="en-US" dirty="0"/>
              <a:t> 20,62% </a:t>
            </a:r>
            <a:r>
              <a:rPr lang="en-US" dirty="0" err="1"/>
              <a:t>dari</a:t>
            </a:r>
            <a:r>
              <a:rPr lang="en-US" dirty="0"/>
              <a:t> total </a:t>
            </a:r>
            <a:r>
              <a:rPr lang="en-US" dirty="0" err="1"/>
              <a:t>luas</a:t>
            </a:r>
            <a:r>
              <a:rPr lang="en-US" dirty="0"/>
              <a:t> </a:t>
            </a:r>
            <a:r>
              <a:rPr lang="en-US" dirty="0" err="1"/>
              <a:t>provinsi</a:t>
            </a:r>
            <a:r>
              <a:rPr lang="en-US" dirty="0"/>
              <a:t>,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hutan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seluas</a:t>
            </a:r>
            <a:r>
              <a:rPr lang="en-US" dirty="0"/>
              <a:t> 362.980.40 ha (9,79%), </a:t>
            </a:r>
            <a:r>
              <a:rPr lang="en-US" dirty="0" err="1"/>
              <a:t>hutan</a:t>
            </a:r>
            <a:r>
              <a:rPr lang="en-US" dirty="0"/>
              <a:t> </a:t>
            </a:r>
            <a:r>
              <a:rPr lang="en-US" dirty="0" err="1"/>
              <a:t>lindung</a:t>
            </a:r>
            <a:r>
              <a:rPr lang="en-US" dirty="0"/>
              <a:t> </a:t>
            </a:r>
            <a:r>
              <a:rPr lang="en-US" dirty="0" err="1"/>
              <a:t>seluas</a:t>
            </a:r>
            <a:r>
              <a:rPr lang="en-US" dirty="0"/>
              <a:t> 228.727,11 ha (6,17%), dan </a:t>
            </a:r>
            <a:r>
              <a:rPr lang="en-US" dirty="0" err="1"/>
              <a:t>hutan</a:t>
            </a:r>
            <a:r>
              <a:rPr lang="en-US" dirty="0"/>
              <a:t> </a:t>
            </a:r>
            <a:r>
              <a:rPr lang="en-US" dirty="0" err="1"/>
              <a:t>konservasi</a:t>
            </a:r>
            <a:r>
              <a:rPr lang="en-US" dirty="0"/>
              <a:t> </a:t>
            </a:r>
            <a:r>
              <a:rPr lang="en-US" dirty="0" err="1"/>
              <a:t>seluas</a:t>
            </a:r>
            <a:r>
              <a:rPr lang="en-US" dirty="0"/>
              <a:t> 172.680 ha (4,63%). </a:t>
            </a:r>
            <a:r>
              <a:rPr lang="en-US" dirty="0" err="1"/>
              <a:t>Pemerintah</a:t>
            </a:r>
            <a:r>
              <a:rPr lang="en-US" dirty="0"/>
              <a:t> juga </a:t>
            </a:r>
            <a:r>
              <a:rPr lang="en-US" dirty="0" err="1"/>
              <a:t>menaruh</a:t>
            </a:r>
            <a:r>
              <a:rPr lang="en-US" dirty="0"/>
              <a:t> </a:t>
            </a:r>
            <a:r>
              <a:rPr lang="en-US" dirty="0" err="1"/>
              <a:t>perhatian</a:t>
            </a:r>
            <a:r>
              <a:rPr lang="en-US" dirty="0"/>
              <a:t> </a:t>
            </a:r>
            <a:r>
              <a:rPr lang="en-US" dirty="0" err="1"/>
              <a:t>serius</a:t>
            </a:r>
            <a:r>
              <a:rPr lang="en-US" dirty="0"/>
              <a:t> pada </a:t>
            </a:r>
            <a:r>
              <a:rPr lang="en-US" dirty="0" err="1"/>
              <a:t>hutan</a:t>
            </a:r>
            <a:r>
              <a:rPr lang="en-US" dirty="0"/>
              <a:t> mangrove yang </a:t>
            </a:r>
            <a:r>
              <a:rPr lang="en-US" dirty="0" err="1"/>
              <a:t>mencapai</a:t>
            </a:r>
            <a:r>
              <a:rPr lang="en-US" dirty="0"/>
              <a:t> 40.129,89 ha, </a:t>
            </a:r>
            <a:r>
              <a:rPr lang="en-US" dirty="0" err="1"/>
              <a:t>tersebar</a:t>
            </a:r>
            <a:r>
              <a:rPr lang="en-US" dirty="0"/>
              <a:t> di 10 </a:t>
            </a:r>
            <a:r>
              <a:rPr lang="en-US" dirty="0" err="1"/>
              <a:t>kabupaten</a:t>
            </a:r>
            <a:r>
              <a:rPr lang="en-US" dirty="0"/>
              <a:t> yang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pantai</a:t>
            </a:r>
            <a:r>
              <a:rPr lang="en-US" dirty="0"/>
              <a:t>.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,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hutan</a:t>
            </a:r>
            <a:r>
              <a:rPr lang="en-US" dirty="0"/>
              <a:t> </a:t>
            </a:r>
            <a:r>
              <a:rPr lang="en-US" dirty="0" err="1"/>
              <a:t>lindung</a:t>
            </a:r>
            <a:r>
              <a:rPr lang="en-US" dirty="0"/>
              <a:t> </a:t>
            </a:r>
            <a:r>
              <a:rPr lang="en-US" dirty="0" err="1"/>
              <a:t>seluas</a:t>
            </a:r>
            <a:r>
              <a:rPr lang="en-US" dirty="0"/>
              <a:t> 32.313,59 ha yang </a:t>
            </a:r>
            <a:r>
              <a:rPr lang="en-US" dirty="0" err="1"/>
              <a:t>dikelola</a:t>
            </a:r>
            <a:r>
              <a:rPr lang="en-US" dirty="0"/>
              <a:t> oleh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Perhutani</a:t>
            </a:r>
            <a:r>
              <a:rPr lang="en-US" dirty="0"/>
              <a:t> Unit III </a:t>
            </a:r>
            <a:r>
              <a:rPr lang="en-US" dirty="0" err="1"/>
              <a:t>jawa</a:t>
            </a:r>
            <a:r>
              <a:rPr lang="en-US" dirty="0"/>
              <a:t> Barat dan Banten.</a:t>
            </a:r>
          </a:p>
        </p:txBody>
      </p:sp>
    </p:spTree>
    <p:extLst>
      <p:ext uri="{BB962C8B-B14F-4D97-AF65-F5344CB8AC3E}">
        <p14:creationId xmlns:p14="http://schemas.microsoft.com/office/powerpoint/2010/main" val="28794839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176B4-6FBA-4194-B47F-0A1EBAEA6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7444" y="764373"/>
            <a:ext cx="8818756" cy="1293028"/>
          </a:xfrm>
        </p:spPr>
        <p:txBody>
          <a:bodyPr/>
          <a:lstStyle/>
          <a:p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alam</a:t>
            </a:r>
            <a:r>
              <a:rPr lang="en-US" dirty="0"/>
              <a:t> </a:t>
            </a:r>
            <a:r>
              <a:rPr lang="en-US" dirty="0" err="1"/>
              <a:t>jawa</a:t>
            </a:r>
            <a:r>
              <a:rPr lang="en-US" dirty="0"/>
              <a:t> </a:t>
            </a:r>
            <a:r>
              <a:rPr lang="en-US" dirty="0" err="1"/>
              <a:t>barat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B4EB8-C8E3-4509-84B4-95FA8891A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Perikanan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Di </a:t>
            </a:r>
            <a:r>
              <a:rPr lang="en-US" dirty="0" err="1"/>
              <a:t>sektor</a:t>
            </a:r>
            <a:r>
              <a:rPr lang="en-US" dirty="0"/>
              <a:t> </a:t>
            </a:r>
            <a:r>
              <a:rPr lang="en-US" dirty="0" err="1"/>
              <a:t>perikanan</a:t>
            </a:r>
            <a:r>
              <a:rPr lang="en-US" dirty="0"/>
              <a:t>, </a:t>
            </a:r>
            <a:r>
              <a:rPr lang="en-US" dirty="0" err="1"/>
              <a:t>komoditas</a:t>
            </a:r>
            <a:r>
              <a:rPr lang="en-US" dirty="0"/>
              <a:t> </a:t>
            </a:r>
            <a:r>
              <a:rPr lang="en-US" dirty="0" err="1"/>
              <a:t>unggulan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ikan</a:t>
            </a:r>
            <a:r>
              <a:rPr lang="en-US" dirty="0"/>
              <a:t> mas, </a:t>
            </a:r>
            <a:r>
              <a:rPr lang="en-US" dirty="0" err="1"/>
              <a:t>nila</a:t>
            </a:r>
            <a:r>
              <a:rPr lang="en-US" dirty="0"/>
              <a:t>, </a:t>
            </a:r>
            <a:r>
              <a:rPr lang="en-US" dirty="0" err="1"/>
              <a:t>bandeng</a:t>
            </a:r>
            <a:r>
              <a:rPr lang="en-US" dirty="0"/>
              <a:t>, </a:t>
            </a:r>
            <a:r>
              <a:rPr lang="en-US" dirty="0" err="1"/>
              <a:t>lele</a:t>
            </a:r>
            <a:r>
              <a:rPr lang="en-US" dirty="0"/>
              <a:t>, </a:t>
            </a:r>
            <a:r>
              <a:rPr lang="en-US" dirty="0" err="1"/>
              <a:t>udang</a:t>
            </a:r>
            <a:r>
              <a:rPr lang="en-US" dirty="0"/>
              <a:t> </a:t>
            </a:r>
            <a:r>
              <a:rPr lang="en-US" dirty="0" err="1"/>
              <a:t>windu</a:t>
            </a:r>
            <a:r>
              <a:rPr lang="en-US" dirty="0"/>
              <a:t>, </a:t>
            </a:r>
            <a:r>
              <a:rPr lang="en-US" dirty="0" err="1"/>
              <a:t>kerang</a:t>
            </a:r>
            <a:r>
              <a:rPr lang="en-US" dirty="0"/>
              <a:t> </a:t>
            </a:r>
            <a:r>
              <a:rPr lang="en-US" dirty="0" err="1"/>
              <a:t>hijau</a:t>
            </a:r>
            <a:r>
              <a:rPr lang="en-US" dirty="0"/>
              <a:t>, </a:t>
            </a:r>
            <a:r>
              <a:rPr lang="en-US" dirty="0" err="1"/>
              <a:t>gurame</a:t>
            </a:r>
            <a:r>
              <a:rPr lang="en-US" dirty="0"/>
              <a:t>, </a:t>
            </a:r>
            <a:r>
              <a:rPr lang="en-US" dirty="0" err="1"/>
              <a:t>patin</a:t>
            </a:r>
            <a:r>
              <a:rPr lang="en-US" dirty="0"/>
              <a:t>, </a:t>
            </a:r>
            <a:r>
              <a:rPr lang="en-US" dirty="0" err="1"/>
              <a:t>rumput</a:t>
            </a:r>
            <a:r>
              <a:rPr lang="en-US" dirty="0"/>
              <a:t> </a:t>
            </a:r>
            <a:r>
              <a:rPr lang="en-US" dirty="0" err="1"/>
              <a:t>laut</a:t>
            </a:r>
            <a:r>
              <a:rPr lang="en-US" dirty="0"/>
              <a:t> dan </a:t>
            </a:r>
            <a:r>
              <a:rPr lang="en-US" dirty="0" err="1"/>
              <a:t>udang</a:t>
            </a:r>
            <a:r>
              <a:rPr lang="en-US" dirty="0"/>
              <a:t> </a:t>
            </a:r>
            <a:r>
              <a:rPr lang="en-US" dirty="0" err="1"/>
              <a:t>vaname</a:t>
            </a:r>
            <a:r>
              <a:rPr lang="en-US" dirty="0"/>
              <a:t>. Di </a:t>
            </a:r>
            <a:r>
              <a:rPr lang="en-US" dirty="0" err="1"/>
              <a:t>tahun</a:t>
            </a:r>
            <a:r>
              <a:rPr lang="en-US" dirty="0"/>
              <a:t> 2006, </a:t>
            </a:r>
            <a:r>
              <a:rPr lang="en-US" dirty="0" err="1"/>
              <a:t>provinsi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memanen</a:t>
            </a:r>
            <a:r>
              <a:rPr lang="en-US" dirty="0"/>
              <a:t> 560,000 ton </a:t>
            </a:r>
            <a:r>
              <a:rPr lang="en-US" dirty="0" err="1"/>
              <a:t>ikan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budidaya</a:t>
            </a:r>
            <a:r>
              <a:rPr lang="en-US" dirty="0"/>
              <a:t> </a:t>
            </a:r>
            <a:r>
              <a:rPr lang="en-US" dirty="0" err="1"/>
              <a:t>perikanan</a:t>
            </a:r>
            <a:r>
              <a:rPr lang="en-US" dirty="0"/>
              <a:t> dan </a:t>
            </a:r>
            <a:r>
              <a:rPr lang="en-US" dirty="0" err="1"/>
              <a:t>payau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63,63% </a:t>
            </a:r>
            <a:r>
              <a:rPr lang="en-US" dirty="0" err="1"/>
              <a:t>dari</a:t>
            </a:r>
            <a:r>
              <a:rPr lang="en-US" dirty="0"/>
              <a:t> total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perikanan</a:t>
            </a:r>
            <a:r>
              <a:rPr lang="en-US" dirty="0"/>
              <a:t> </a:t>
            </a:r>
            <a:r>
              <a:rPr lang="en-US" dirty="0" err="1"/>
              <a:t>Jawa</a:t>
            </a:r>
            <a:r>
              <a:rPr lang="en-US" dirty="0"/>
              <a:t> Barat.</a:t>
            </a:r>
          </a:p>
        </p:txBody>
      </p:sp>
    </p:spTree>
    <p:extLst>
      <p:ext uri="{BB962C8B-B14F-4D97-AF65-F5344CB8AC3E}">
        <p14:creationId xmlns:p14="http://schemas.microsoft.com/office/powerpoint/2010/main" val="34858296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01237-F37B-4B1C-9B88-4F0E6460B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Peternakan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Di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peternakan</a:t>
            </a:r>
            <a:r>
              <a:rPr lang="en-US" dirty="0"/>
              <a:t>, </a:t>
            </a:r>
            <a:r>
              <a:rPr lang="en-US" dirty="0" err="1"/>
              <a:t>sapi</a:t>
            </a:r>
            <a:r>
              <a:rPr lang="en-US" dirty="0"/>
              <a:t> </a:t>
            </a:r>
            <a:r>
              <a:rPr lang="en-US" dirty="0" err="1"/>
              <a:t>perah</a:t>
            </a:r>
            <a:r>
              <a:rPr lang="en-US" dirty="0"/>
              <a:t>, </a:t>
            </a:r>
            <a:r>
              <a:rPr lang="en-US" dirty="0" err="1"/>
              <a:t>domba</a:t>
            </a:r>
            <a:r>
              <a:rPr lang="en-US" dirty="0"/>
              <a:t>, </a:t>
            </a:r>
            <a:r>
              <a:rPr lang="en-US" dirty="0" err="1"/>
              <a:t>ayam</a:t>
            </a:r>
            <a:r>
              <a:rPr lang="en-US" dirty="0"/>
              <a:t> </a:t>
            </a:r>
            <a:r>
              <a:rPr lang="en-US" dirty="0" err="1"/>
              <a:t>buras</a:t>
            </a:r>
            <a:r>
              <a:rPr lang="en-US" dirty="0"/>
              <a:t>, dan </a:t>
            </a:r>
            <a:r>
              <a:rPr lang="en-US" dirty="0" err="1"/>
              <a:t>itik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komoditas</a:t>
            </a:r>
            <a:r>
              <a:rPr lang="en-US" dirty="0"/>
              <a:t> </a:t>
            </a:r>
            <a:r>
              <a:rPr lang="en-US" dirty="0" err="1"/>
              <a:t>unggulan</a:t>
            </a:r>
            <a:r>
              <a:rPr lang="en-US" dirty="0"/>
              <a:t> di </a:t>
            </a:r>
            <a:r>
              <a:rPr lang="en-US" dirty="0" err="1"/>
              <a:t>Jawa</a:t>
            </a:r>
            <a:r>
              <a:rPr lang="en-US" dirty="0"/>
              <a:t> Barat. Data 2006 </a:t>
            </a:r>
            <a:r>
              <a:rPr lang="en-US" dirty="0" err="1"/>
              <a:t>menyebutkan</a:t>
            </a:r>
            <a:r>
              <a:rPr lang="en-US" dirty="0"/>
              <a:t> </a:t>
            </a:r>
            <a:r>
              <a:rPr lang="en-US" dirty="0" err="1"/>
              <a:t>kini</a:t>
            </a:r>
            <a:r>
              <a:rPr lang="en-US" dirty="0"/>
              <a:t> </a:t>
            </a:r>
            <a:r>
              <a:rPr lang="en-US" dirty="0" err="1"/>
              <a:t>tersedia</a:t>
            </a:r>
            <a:r>
              <a:rPr lang="en-US" dirty="0"/>
              <a:t> 96.796 </a:t>
            </a:r>
            <a:r>
              <a:rPr lang="en-US" dirty="0" err="1"/>
              <a:t>sapi</a:t>
            </a:r>
            <a:r>
              <a:rPr lang="en-US" dirty="0"/>
              <a:t> </a:t>
            </a:r>
            <a:r>
              <a:rPr lang="en-US" dirty="0" err="1"/>
              <a:t>perah</a:t>
            </a:r>
            <a:r>
              <a:rPr lang="en-US" dirty="0"/>
              <a:t> (25% </a:t>
            </a:r>
            <a:r>
              <a:rPr lang="en-US" dirty="0" err="1"/>
              <a:t>populasi</a:t>
            </a:r>
            <a:r>
              <a:rPr lang="en-US" dirty="0"/>
              <a:t> </a:t>
            </a:r>
            <a:r>
              <a:rPr lang="en-US" dirty="0" err="1"/>
              <a:t>nasional</a:t>
            </a:r>
            <a:r>
              <a:rPr lang="en-US" dirty="0"/>
              <a:t>), 4.249.670 </a:t>
            </a:r>
            <a:r>
              <a:rPr lang="en-US" dirty="0" err="1"/>
              <a:t>domba</a:t>
            </a:r>
            <a:r>
              <a:rPr lang="en-US" dirty="0"/>
              <a:t>, 28.652.493 </a:t>
            </a:r>
            <a:r>
              <a:rPr lang="en-US" dirty="0" err="1"/>
              <a:t>ayam</a:t>
            </a:r>
            <a:r>
              <a:rPr lang="en-US" dirty="0"/>
              <a:t> </a:t>
            </a:r>
            <a:r>
              <a:rPr lang="en-US" dirty="0" err="1"/>
              <a:t>buras</a:t>
            </a:r>
            <a:r>
              <a:rPr lang="en-US" dirty="0"/>
              <a:t> 5.596.882 </a:t>
            </a:r>
            <a:r>
              <a:rPr lang="en-US" dirty="0" err="1"/>
              <a:t>itik</a:t>
            </a:r>
            <a:r>
              <a:rPr lang="en-US" dirty="0"/>
              <a:t> (16% </a:t>
            </a:r>
            <a:r>
              <a:rPr lang="en-US" dirty="0" err="1"/>
              <a:t>populasi</a:t>
            </a:r>
            <a:r>
              <a:rPr lang="en-US" dirty="0"/>
              <a:t> </a:t>
            </a:r>
            <a:r>
              <a:rPr lang="en-US" dirty="0" err="1"/>
              <a:t>nasional</a:t>
            </a:r>
            <a:r>
              <a:rPr lang="en-US" dirty="0"/>
              <a:t>). </a:t>
            </a:r>
            <a:r>
              <a:rPr lang="en-US" dirty="0" err="1"/>
              <a:t>Kini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tersedia</a:t>
            </a:r>
            <a:r>
              <a:rPr lang="en-US" dirty="0"/>
              <a:t> 245.994 </a:t>
            </a:r>
            <a:r>
              <a:rPr lang="en-US" dirty="0" err="1"/>
              <a:t>sapi</a:t>
            </a:r>
            <a:r>
              <a:rPr lang="en-US" dirty="0"/>
              <a:t> </a:t>
            </a:r>
            <a:r>
              <a:rPr lang="en-US" dirty="0" err="1"/>
              <a:t>potong</a:t>
            </a:r>
            <a:r>
              <a:rPr lang="en-US" dirty="0"/>
              <a:t> di </a:t>
            </a:r>
            <a:r>
              <a:rPr lang="en-US" dirty="0" err="1"/>
              <a:t>jawa</a:t>
            </a:r>
            <a:r>
              <a:rPr lang="en-US" dirty="0"/>
              <a:t> Barat (3% </a:t>
            </a:r>
            <a:r>
              <a:rPr lang="en-US" dirty="0" err="1"/>
              <a:t>populasi</a:t>
            </a:r>
            <a:r>
              <a:rPr lang="en-US" dirty="0"/>
              <a:t> </a:t>
            </a:r>
            <a:r>
              <a:rPr lang="en-US" dirty="0" err="1"/>
              <a:t>nasional</a:t>
            </a:r>
            <a:r>
              <a:rPr lang="en-US" dirty="0"/>
              <a:t>), </a:t>
            </a:r>
            <a:r>
              <a:rPr lang="en-US" dirty="0" err="1"/>
              <a:t>padahal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tahunnya</a:t>
            </a:r>
            <a:r>
              <a:rPr lang="en-US" dirty="0"/>
              <a:t> </a:t>
            </a:r>
            <a:r>
              <a:rPr lang="en-US" dirty="0" err="1"/>
              <a:t>sekitar</a:t>
            </a:r>
            <a:r>
              <a:rPr lang="en-US" dirty="0"/>
              <a:t> 300 </a:t>
            </a:r>
            <a:r>
              <a:rPr lang="en-US" dirty="0" err="1"/>
              <a:t>ribu</a:t>
            </a:r>
            <a:r>
              <a:rPr lang="en-US" dirty="0"/>
              <a:t> </a:t>
            </a:r>
            <a:r>
              <a:rPr lang="en-US" dirty="0" err="1"/>
              <a:t>sapi</a:t>
            </a:r>
            <a:r>
              <a:rPr lang="en-US" dirty="0"/>
              <a:t> </a:t>
            </a:r>
            <a:r>
              <a:rPr lang="en-US" dirty="0" err="1"/>
              <a:t>potong</a:t>
            </a:r>
            <a:r>
              <a:rPr lang="en-US" dirty="0"/>
              <a:t>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Jawa</a:t>
            </a:r>
            <a:r>
              <a:rPr lang="en-US" dirty="0"/>
              <a:t> Barat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mengimpor</a:t>
            </a:r>
            <a:r>
              <a:rPr lang="en-US" dirty="0"/>
              <a:t> 150 </a:t>
            </a:r>
            <a:r>
              <a:rPr lang="en-US" dirty="0" err="1"/>
              <a:t>ribu</a:t>
            </a:r>
            <a:r>
              <a:rPr lang="en-US" dirty="0"/>
              <a:t> </a:t>
            </a:r>
            <a:r>
              <a:rPr lang="en-US" dirty="0" err="1"/>
              <a:t>ternak</a:t>
            </a:r>
            <a:r>
              <a:rPr lang="en-US" dirty="0"/>
              <a:t> </a:t>
            </a:r>
            <a:r>
              <a:rPr lang="en-US" dirty="0" err="1"/>
              <a:t>sapi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Australia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tahunnya</a:t>
            </a:r>
            <a:r>
              <a:rPr lang="en-US" dirty="0"/>
              <a:t>, di </a:t>
            </a:r>
            <a:r>
              <a:rPr lang="en-US" dirty="0" err="1"/>
              <a:t>samping</a:t>
            </a:r>
            <a:r>
              <a:rPr lang="en-US" dirty="0"/>
              <a:t> </a:t>
            </a:r>
            <a:r>
              <a:rPr lang="en-US" dirty="0" err="1"/>
              <a:t>berharap</a:t>
            </a:r>
            <a:r>
              <a:rPr lang="en-US" dirty="0"/>
              <a:t> </a:t>
            </a:r>
            <a:r>
              <a:rPr lang="en-US" dirty="0" err="1"/>
              <a:t>pasokan</a:t>
            </a:r>
            <a:r>
              <a:rPr lang="en-US" dirty="0"/>
              <a:t> </a:t>
            </a:r>
            <a:r>
              <a:rPr lang="en-US" dirty="0" err="1"/>
              <a:t>ternak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provinsi</a:t>
            </a:r>
            <a:r>
              <a:rPr lang="en-US" dirty="0"/>
              <a:t> lain </a:t>
            </a:r>
            <a:r>
              <a:rPr lang="en-US" dirty="0" err="1"/>
              <a:t>terutama</a:t>
            </a:r>
            <a:r>
              <a:rPr lang="en-US" dirty="0"/>
              <a:t> </a:t>
            </a:r>
            <a:r>
              <a:rPr lang="en-US" dirty="0" err="1"/>
              <a:t>Jawa</a:t>
            </a:r>
            <a:r>
              <a:rPr lang="en-US" dirty="0"/>
              <a:t> Timur, </a:t>
            </a:r>
            <a:r>
              <a:rPr lang="en-US" dirty="0" err="1"/>
              <a:t>Jawa</a:t>
            </a:r>
            <a:r>
              <a:rPr lang="en-US" dirty="0"/>
              <a:t> Tengah, Daerah </a:t>
            </a:r>
            <a:r>
              <a:rPr lang="en-US" dirty="0" err="1"/>
              <a:t>lstimewa</a:t>
            </a:r>
            <a:r>
              <a:rPr lang="en-US" dirty="0"/>
              <a:t> Yogyakarta, Lampung, Bali, Lombok, dan lain </a:t>
            </a:r>
            <a:r>
              <a:rPr lang="en-US" dirty="0" err="1"/>
              <a:t>lain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43271A5-651E-4A6D-BAB9-2785BDB1A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2478" y="763588"/>
            <a:ext cx="8963722" cy="1293812"/>
          </a:xfrm>
        </p:spPr>
        <p:txBody>
          <a:bodyPr/>
          <a:lstStyle/>
          <a:p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alam</a:t>
            </a:r>
            <a:r>
              <a:rPr lang="en-US" dirty="0"/>
              <a:t> </a:t>
            </a:r>
            <a:r>
              <a:rPr lang="en-US" dirty="0" err="1"/>
              <a:t>jawa</a:t>
            </a:r>
            <a:r>
              <a:rPr lang="en-US" dirty="0"/>
              <a:t> </a:t>
            </a:r>
            <a:r>
              <a:rPr lang="en-US" dirty="0" err="1"/>
              <a:t>barat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363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EC901-9A5B-428C-8D28-FBE86F3B8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Daerah </a:t>
            </a:r>
            <a:r>
              <a:rPr lang="en-US" dirty="0" err="1"/>
              <a:t>biogeografi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24FE2-410E-4BED-ACD7-23A6513B0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Australia </a:t>
            </a:r>
          </a:p>
          <a:p>
            <a:pPr marL="0" indent="0">
              <a:buNone/>
            </a:pPr>
            <a:r>
              <a:rPr lang="en-US" dirty="0" err="1"/>
              <a:t>Wilayahnya</a:t>
            </a:r>
            <a:r>
              <a:rPr lang="en-US" dirty="0"/>
              <a:t> </a:t>
            </a:r>
            <a:r>
              <a:rPr lang="en-US" dirty="0" err="1"/>
              <a:t>mencakup</a:t>
            </a:r>
            <a:r>
              <a:rPr lang="en-US" dirty="0"/>
              <a:t> Kawasan Australia, </a:t>
            </a:r>
            <a:r>
              <a:rPr lang="en-US" dirty="0" err="1"/>
              <a:t>selendia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, </a:t>
            </a:r>
            <a:r>
              <a:rPr lang="en-US" dirty="0" err="1"/>
              <a:t>irian</a:t>
            </a:r>
            <a:r>
              <a:rPr lang="en-US" dirty="0"/>
              <a:t>, </a:t>
            </a:r>
            <a:r>
              <a:rPr lang="en-US" dirty="0" err="1"/>
              <a:t>maluku</a:t>
            </a:r>
            <a:r>
              <a:rPr lang="en-US" dirty="0"/>
              <a:t>, dan </a:t>
            </a:r>
            <a:r>
              <a:rPr lang="en-US" dirty="0" err="1"/>
              <a:t>kepulauan</a:t>
            </a:r>
            <a:r>
              <a:rPr lang="en-US" dirty="0"/>
              <a:t> di Samudra </a:t>
            </a:r>
            <a:r>
              <a:rPr lang="en-US" dirty="0" err="1"/>
              <a:t>pasifik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Hewan</a:t>
            </a:r>
            <a:r>
              <a:rPr lang="en-US" dirty="0"/>
              <a:t> </a:t>
            </a:r>
            <a:r>
              <a:rPr lang="en-US" dirty="0" err="1"/>
              <a:t>khas</a:t>
            </a:r>
            <a:r>
              <a:rPr lang="en-US" dirty="0"/>
              <a:t> </a:t>
            </a:r>
            <a:r>
              <a:rPr lang="en-US" dirty="0" err="1"/>
              <a:t>daerah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monotremata</a:t>
            </a:r>
            <a:r>
              <a:rPr lang="en-US" dirty="0"/>
              <a:t>, </a:t>
            </a:r>
            <a:r>
              <a:rPr lang="en-US" dirty="0" err="1"/>
              <a:t>marsupialia</a:t>
            </a:r>
            <a:r>
              <a:rPr lang="en-US" dirty="0"/>
              <a:t>, </a:t>
            </a:r>
            <a:r>
              <a:rPr lang="en-US" dirty="0" err="1"/>
              <a:t>rodentia</a:t>
            </a:r>
            <a:r>
              <a:rPr lang="en-US" dirty="0"/>
              <a:t>, </a:t>
            </a:r>
            <a:r>
              <a:rPr lang="en-US" dirty="0" err="1"/>
              <a:t>kelelawar</a:t>
            </a:r>
            <a:r>
              <a:rPr lang="en-US" dirty="0"/>
              <a:t>, </a:t>
            </a:r>
            <a:r>
              <a:rPr lang="en-US" dirty="0" err="1"/>
              <a:t>burung</a:t>
            </a:r>
            <a:r>
              <a:rPr lang="en-US" dirty="0"/>
              <a:t> </a:t>
            </a:r>
            <a:r>
              <a:rPr lang="en-US" dirty="0" err="1"/>
              <a:t>kasuari</a:t>
            </a:r>
            <a:r>
              <a:rPr lang="en-US" dirty="0"/>
              <a:t>, </a:t>
            </a:r>
            <a:r>
              <a:rPr lang="en-US" dirty="0" err="1"/>
              <a:t>burung</a:t>
            </a:r>
            <a:r>
              <a:rPr lang="en-US" dirty="0"/>
              <a:t> </a:t>
            </a:r>
            <a:r>
              <a:rPr lang="en-US" dirty="0" err="1"/>
              <a:t>cendrawasih</a:t>
            </a:r>
            <a:r>
              <a:rPr lang="en-US" dirty="0"/>
              <a:t>, </a:t>
            </a:r>
            <a:r>
              <a:rPr lang="en-US" dirty="0" err="1"/>
              <a:t>jenis-jenis</a:t>
            </a:r>
            <a:r>
              <a:rPr lang="en-US" dirty="0"/>
              <a:t> </a:t>
            </a:r>
            <a:r>
              <a:rPr lang="en-US" dirty="0" err="1"/>
              <a:t>burung</a:t>
            </a:r>
            <a:r>
              <a:rPr lang="en-US" dirty="0"/>
              <a:t> </a:t>
            </a:r>
            <a:r>
              <a:rPr lang="en-US" dirty="0" err="1"/>
              <a:t>kakatua</a:t>
            </a:r>
            <a:r>
              <a:rPr lang="en-US" dirty="0"/>
              <a:t>, </a:t>
            </a:r>
            <a:r>
              <a:rPr lang="en-US" dirty="0" err="1"/>
              <a:t>ikan</a:t>
            </a:r>
            <a:r>
              <a:rPr lang="en-US" dirty="0"/>
              <a:t> </a:t>
            </a:r>
            <a:r>
              <a:rPr lang="en-US" dirty="0" err="1"/>
              <a:t>paru</a:t>
            </a:r>
            <a:r>
              <a:rPr lang="en-US" dirty="0"/>
              <a:t> </a:t>
            </a:r>
            <a:r>
              <a:rPr lang="en-US" dirty="0" err="1"/>
              <a:t>paru</a:t>
            </a:r>
            <a:r>
              <a:rPr lang="en-US" dirty="0"/>
              <a:t> Australia dan </a:t>
            </a:r>
            <a:r>
              <a:rPr lang="en-US" dirty="0" err="1"/>
              <a:t>burung</a:t>
            </a:r>
            <a:r>
              <a:rPr lang="en-US" dirty="0"/>
              <a:t> kiwi.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FE8D6A-43A5-4237-AF30-818159BF0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512" y="2973415"/>
            <a:ext cx="3880975" cy="246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386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128E8-6174-4B34-8C3C-7802AF188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Daerah </a:t>
            </a:r>
            <a:r>
              <a:rPr lang="en-US" dirty="0" err="1"/>
              <a:t>biogeografi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ADE51-C99D-40E4-82E5-1BA0D545D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Oriental  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Wilayah </a:t>
            </a:r>
            <a:r>
              <a:rPr lang="en-US" dirty="0" err="1"/>
              <a:t>persebarannya</a:t>
            </a:r>
            <a:r>
              <a:rPr lang="en-US" dirty="0"/>
              <a:t> Daerah Asia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selatan</a:t>
            </a:r>
            <a:r>
              <a:rPr lang="en-US" dirty="0"/>
              <a:t> </a:t>
            </a:r>
            <a:r>
              <a:rPr lang="en-US" dirty="0" err="1"/>
              <a:t>pegunungan</a:t>
            </a:r>
            <a:r>
              <a:rPr lang="en-US" dirty="0"/>
              <a:t> Himalaya, India, Sri </a:t>
            </a:r>
            <a:r>
              <a:rPr lang="en-US" dirty="0" err="1"/>
              <a:t>Langka</a:t>
            </a:r>
            <a:r>
              <a:rPr lang="en-US" dirty="0"/>
              <a:t>, </a:t>
            </a:r>
            <a:r>
              <a:rPr lang="en-US" dirty="0" err="1"/>
              <a:t>Semenanjung</a:t>
            </a:r>
            <a:r>
              <a:rPr lang="en-US" dirty="0"/>
              <a:t> </a:t>
            </a:r>
            <a:r>
              <a:rPr lang="en-US" dirty="0" err="1"/>
              <a:t>Melayu</a:t>
            </a:r>
            <a:r>
              <a:rPr lang="en-US" dirty="0"/>
              <a:t>, Sumatera, </a:t>
            </a:r>
            <a:r>
              <a:rPr lang="en-US" dirty="0" err="1"/>
              <a:t>Jawa</a:t>
            </a:r>
            <a:r>
              <a:rPr lang="en-US" dirty="0"/>
              <a:t>, </a:t>
            </a:r>
            <a:r>
              <a:rPr lang="en-US" dirty="0" err="1"/>
              <a:t>Kalirnantan</a:t>
            </a:r>
            <a:r>
              <a:rPr lang="en-US" dirty="0"/>
              <a:t>, Sulawesi, dan Filipina.</a:t>
            </a:r>
            <a:br>
              <a:rPr lang="en-US" dirty="0"/>
            </a:br>
            <a:r>
              <a:rPr lang="en-US" dirty="0" err="1"/>
              <a:t>Misalnya</a:t>
            </a:r>
            <a:r>
              <a:rPr lang="en-US" dirty="0"/>
              <a:t>: Siamang, Orang </a:t>
            </a:r>
            <a:r>
              <a:rPr lang="en-US" dirty="0" err="1"/>
              <a:t>utan</a:t>
            </a:r>
            <a:r>
              <a:rPr lang="en-US" dirty="0"/>
              <a:t>, Gajah, </a:t>
            </a:r>
            <a:r>
              <a:rPr lang="en-US" dirty="0" err="1"/>
              <a:t>Badak</a:t>
            </a:r>
            <a:r>
              <a:rPr lang="en-US" dirty="0"/>
              <a:t>, </a:t>
            </a:r>
            <a:r>
              <a:rPr lang="en-US" dirty="0" err="1"/>
              <a:t>burung</a:t>
            </a:r>
            <a:r>
              <a:rPr lang="en-US" dirty="0"/>
              <a:t> </a:t>
            </a:r>
            <a:r>
              <a:rPr lang="en-US" dirty="0" err="1"/>
              <a:t>Merak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4BDD47-0B1C-4AD1-9605-5A59406F09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916" y="3000097"/>
            <a:ext cx="3626168" cy="241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42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2F280-2DD6-4B82-8602-7910EAA09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Daerah </a:t>
            </a:r>
            <a:r>
              <a:rPr lang="en-US" dirty="0" err="1"/>
              <a:t>biogeografi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DB6FB-D12E-48E9-A907-BBEB1224F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b="1" dirty="0"/>
              <a:t>Ethiopia</a:t>
            </a:r>
          </a:p>
          <a:p>
            <a:pPr marL="0" indent="0" fontAlgn="base">
              <a:buNone/>
            </a:pPr>
            <a:r>
              <a:rPr lang="en-US" dirty="0"/>
              <a:t>Wilayah </a:t>
            </a:r>
            <a:r>
              <a:rPr lang="en-US" dirty="0" err="1"/>
              <a:t>persebarannya</a:t>
            </a:r>
            <a:r>
              <a:rPr lang="en-US" dirty="0"/>
              <a:t>: Afrika, </a:t>
            </a:r>
            <a:r>
              <a:rPr lang="en-US" dirty="0" err="1"/>
              <a:t>Magaskar</a:t>
            </a:r>
            <a:r>
              <a:rPr lang="en-US" dirty="0"/>
              <a:t> dan </a:t>
            </a:r>
            <a:r>
              <a:rPr lang="en-US" dirty="0" err="1"/>
              <a:t>pulau-pulau</a:t>
            </a:r>
            <a:r>
              <a:rPr lang="en-US" dirty="0"/>
              <a:t> </a:t>
            </a:r>
            <a:r>
              <a:rPr lang="en-US" dirty="0" err="1"/>
              <a:t>sekitar</a:t>
            </a:r>
            <a:r>
              <a:rPr lang="en-US" dirty="0"/>
              <a:t> Afrika</a:t>
            </a:r>
            <a:br>
              <a:rPr lang="en-US" dirty="0"/>
            </a:br>
            <a:r>
              <a:rPr lang="en-US" dirty="0" err="1"/>
              <a:t>Misalnya</a:t>
            </a:r>
            <a:r>
              <a:rPr lang="en-US" dirty="0"/>
              <a:t>: Gajah Afrika, Gorilla, </a:t>
            </a:r>
            <a:r>
              <a:rPr lang="en-US" dirty="0" err="1"/>
              <a:t>Simpanse</a:t>
            </a:r>
            <a:r>
              <a:rPr lang="en-US" dirty="0"/>
              <a:t>, </a:t>
            </a:r>
            <a:r>
              <a:rPr lang="en-US" dirty="0" err="1"/>
              <a:t>Badak</a:t>
            </a:r>
            <a:r>
              <a:rPr lang="en-US" dirty="0"/>
              <a:t> Afrika, </a:t>
            </a:r>
            <a:r>
              <a:rPr lang="en-US" dirty="0" err="1"/>
              <a:t>Singa</a:t>
            </a:r>
            <a:r>
              <a:rPr lang="en-US" dirty="0"/>
              <a:t>, </a:t>
            </a:r>
            <a:r>
              <a:rPr lang="en-US" dirty="0" err="1"/>
              <a:t>Kuda</a:t>
            </a:r>
            <a:r>
              <a:rPr lang="en-US" dirty="0"/>
              <a:t> Nil, Zebra, </a:t>
            </a:r>
            <a:r>
              <a:rPr lang="en-US" dirty="0" err="1"/>
              <a:t>Jerapah</a:t>
            </a:r>
            <a:r>
              <a:rPr lang="en-US" dirty="0"/>
              <a:t>, </a:t>
            </a:r>
            <a:r>
              <a:rPr lang="en-US" dirty="0" err="1"/>
              <a:t>Burung</a:t>
            </a:r>
            <a:r>
              <a:rPr lang="en-US" dirty="0"/>
              <a:t> </a:t>
            </a:r>
            <a:r>
              <a:rPr lang="en-US" dirty="0" err="1"/>
              <a:t>Onta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A8801F-3525-4D8D-BB62-A525ED7DE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00" y="1992059"/>
            <a:ext cx="666750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713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488EB-67D0-460E-B2B1-2235B38EF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Daerah </a:t>
            </a:r>
            <a:r>
              <a:rPr lang="en-US" dirty="0" err="1"/>
              <a:t>biogeografi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550BF-3C5E-46DF-8545-C2C97A2FA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 err="1"/>
              <a:t>Neotropik</a:t>
            </a:r>
            <a:endParaRPr lang="es-ES" b="1" dirty="0"/>
          </a:p>
          <a:p>
            <a:pPr marL="0" indent="0">
              <a:buNone/>
            </a:pPr>
            <a:r>
              <a:rPr lang="es-ES" dirty="0"/>
              <a:t>Wilayah </a:t>
            </a:r>
            <a:r>
              <a:rPr lang="es-ES" dirty="0" err="1"/>
              <a:t>persebarannya</a:t>
            </a:r>
            <a:r>
              <a:rPr lang="es-ES" dirty="0"/>
              <a:t> Amerika </a:t>
            </a:r>
            <a:r>
              <a:rPr lang="es-ES" dirty="0" err="1"/>
              <a:t>Selatan</a:t>
            </a:r>
            <a:r>
              <a:rPr lang="es-ES" dirty="0"/>
              <a:t> dan </a:t>
            </a:r>
            <a:r>
              <a:rPr lang="es-ES" dirty="0" err="1"/>
              <a:t>Tengah</a:t>
            </a:r>
            <a:r>
              <a:rPr lang="es-ES" dirty="0"/>
              <a:t>, </a:t>
            </a:r>
            <a:r>
              <a:rPr lang="es-ES" dirty="0" err="1"/>
              <a:t>Meksiko</a:t>
            </a:r>
            <a:r>
              <a:rPr lang="es-ES" dirty="0"/>
              <a:t> dan </a:t>
            </a:r>
            <a:r>
              <a:rPr lang="es-ES" dirty="0" err="1"/>
              <a:t>Hindia</a:t>
            </a:r>
            <a:r>
              <a:rPr lang="es-ES" dirty="0"/>
              <a:t> </a:t>
            </a:r>
            <a:r>
              <a:rPr lang="es-ES" dirty="0" err="1"/>
              <a:t>Barat</a:t>
            </a:r>
            <a:r>
              <a:rPr lang="es-ES" dirty="0"/>
              <a:t>.</a:t>
            </a:r>
            <a:br>
              <a:rPr lang="es-ES" dirty="0"/>
            </a:br>
            <a:r>
              <a:rPr lang="es-ES" dirty="0" err="1"/>
              <a:t>Misalnya</a:t>
            </a:r>
            <a:r>
              <a:rPr lang="es-ES" dirty="0"/>
              <a:t>: Armadillo, </a:t>
            </a:r>
            <a:r>
              <a:rPr lang="es-ES" dirty="0" err="1"/>
              <a:t>kelelawar</a:t>
            </a:r>
            <a:r>
              <a:rPr lang="es-ES" dirty="0"/>
              <a:t> </a:t>
            </a:r>
            <a:r>
              <a:rPr lang="es-ES" dirty="0" err="1"/>
              <a:t>Vampire</a:t>
            </a:r>
            <a:r>
              <a:rPr lang="es-ES" dirty="0"/>
              <a:t>, </a:t>
            </a:r>
            <a:r>
              <a:rPr lang="es-ES" dirty="0" err="1"/>
              <a:t>burung</a:t>
            </a:r>
            <a:r>
              <a:rPr lang="es-ES" dirty="0"/>
              <a:t> </a:t>
            </a:r>
            <a:r>
              <a:rPr lang="es-ES" dirty="0" err="1"/>
              <a:t>Kolibri</a:t>
            </a:r>
            <a:r>
              <a:rPr lang="es-ES" dirty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9885D9-CDA8-4763-935D-2B2C40E17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058" y="2408153"/>
            <a:ext cx="6668431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49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27147-0164-45A6-83F4-82FB118C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Daerah </a:t>
            </a:r>
            <a:r>
              <a:rPr lang="en-US" dirty="0" err="1"/>
              <a:t>biogeografi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ECCBF-777A-4543-A69A-DCCB0422C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/>
          <a:lstStyle/>
          <a:p>
            <a:pPr marL="0" indent="0">
              <a:buNone/>
            </a:pPr>
            <a:r>
              <a:rPr lang="sv-SE" b="1" dirty="0"/>
              <a:t>Neartik</a:t>
            </a:r>
          </a:p>
          <a:p>
            <a:pPr marL="0" indent="0">
              <a:buNone/>
            </a:pPr>
            <a:r>
              <a:rPr lang="en-US" dirty="0"/>
              <a:t>Wilayah </a:t>
            </a:r>
            <a:r>
              <a:rPr lang="en-US" dirty="0" err="1"/>
              <a:t>persebarannya</a:t>
            </a:r>
            <a:r>
              <a:rPr lang="en-US" dirty="0"/>
              <a:t> </a:t>
            </a:r>
            <a:r>
              <a:rPr lang="sv-SE" dirty="0"/>
              <a:t>: Amerika Utara dari dataran tinggi Meksiko sampai kawasan kutub utara dan Greenland.</a:t>
            </a:r>
            <a:br>
              <a:rPr lang="sv-SE" dirty="0"/>
            </a:br>
            <a:r>
              <a:rPr lang="sv-SE" dirty="0"/>
              <a:t>Misalnya: Kambing gunung, Karibon, tikus air (Beaves).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8DF5D9-FC79-4AAC-9648-9403E570FE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00" y="2573084"/>
            <a:ext cx="556260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564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3222B-DDCF-48C2-9419-81258163B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Daerah </a:t>
            </a:r>
            <a:r>
              <a:rPr lang="en-US" dirty="0" err="1"/>
              <a:t>biogeografi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95FB8-12F9-4BF5-BDF6-D9283D372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/>
          <a:lstStyle/>
          <a:p>
            <a:pPr marL="0" indent="0">
              <a:buNone/>
            </a:pPr>
            <a:r>
              <a:rPr lang="sv-SE" b="1" dirty="0"/>
              <a:t>Paleartik</a:t>
            </a:r>
          </a:p>
          <a:p>
            <a:pPr marL="0" indent="0">
              <a:buNone/>
            </a:pPr>
            <a:r>
              <a:rPr lang="en-US" dirty="0"/>
              <a:t>Wilayah </a:t>
            </a:r>
            <a:r>
              <a:rPr lang="en-US" dirty="0" err="1"/>
              <a:t>persebarannya</a:t>
            </a:r>
            <a:r>
              <a:rPr lang="en-US" dirty="0"/>
              <a:t> : </a:t>
            </a:r>
            <a:r>
              <a:rPr lang="sv-SE" dirty="0"/>
              <a:t>Eurasia sebelah selatan ke Himalaya, Afghanistan, Iran dan Afrika bagian utara dari gurun Sahara.</a:t>
            </a:r>
            <a:br>
              <a:rPr lang="sv-SE" dirty="0"/>
            </a:br>
            <a:r>
              <a:rPr lang="sv-SE" dirty="0"/>
              <a:t>Misalnya: Landak, Babi hutan dan Rusa kecil.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B452D1-3480-492A-B147-3EF745A80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2382584"/>
            <a:ext cx="647700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6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651</TotalTime>
  <Words>314</Words>
  <Application>Microsoft Office PowerPoint</Application>
  <PresentationFormat>Widescreen</PresentationFormat>
  <Paragraphs>93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Arial</vt:lpstr>
      <vt:lpstr>Century Gothic</vt:lpstr>
      <vt:lpstr>Vapor Trail</vt:lpstr>
      <vt:lpstr>Anggota</vt:lpstr>
      <vt:lpstr>Bio geografi dan sosiantopologi jawabarat</vt:lpstr>
      <vt:lpstr>Biogeografi</vt:lpstr>
      <vt:lpstr>Daerah biogeografi</vt:lpstr>
      <vt:lpstr>Daerah biogeografi</vt:lpstr>
      <vt:lpstr>Daerah biogeografi</vt:lpstr>
      <vt:lpstr>Daerah biogeografi</vt:lpstr>
      <vt:lpstr>Daerah biogeografi</vt:lpstr>
      <vt:lpstr>Daerah biogeografi</vt:lpstr>
      <vt:lpstr>Iklim dan biogeografi</vt:lpstr>
      <vt:lpstr>IKLIM DAN BIOGEOGRAFI</vt:lpstr>
      <vt:lpstr>IKLIM DAN BIOGEOGRAFI</vt:lpstr>
      <vt:lpstr>sosioantropologi</vt:lpstr>
      <vt:lpstr>sosioantropologi</vt:lpstr>
      <vt:lpstr>sosioantropologi</vt:lpstr>
      <vt:lpstr>Karakteristik wilayah jawa barat</vt:lpstr>
      <vt:lpstr>Sejarah jawa barat</vt:lpstr>
      <vt:lpstr>Sejarah jawa barat</vt:lpstr>
      <vt:lpstr>Sejarah jawa barat</vt:lpstr>
      <vt:lpstr>Sejarah jawa barat</vt:lpstr>
      <vt:lpstr>Sejarah jawa barat</vt:lpstr>
      <vt:lpstr>Geografi jawa barat</vt:lpstr>
      <vt:lpstr>Topografi jawa barat</vt:lpstr>
      <vt:lpstr>iklim</vt:lpstr>
      <vt:lpstr>Penduduk dan populasi jawabarat</vt:lpstr>
      <vt:lpstr>Alam jawa barat</vt:lpstr>
      <vt:lpstr>kehidupan sosial</vt:lpstr>
      <vt:lpstr>kehidupan sosial</vt:lpstr>
      <vt:lpstr>Sumber daya alam jawa barat</vt:lpstr>
      <vt:lpstr>Sumber daya alam jawa barat</vt:lpstr>
      <vt:lpstr>Sumber daya alam jawa barat</vt:lpstr>
      <vt:lpstr>Sumber daya alam jawa barat</vt:lpstr>
      <vt:lpstr>Sumber daya alam jawa barat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nanda wijaya putra</dc:creator>
  <cp:lastModifiedBy>nanda wijaya putra</cp:lastModifiedBy>
  <cp:revision>19</cp:revision>
  <dcterms:created xsi:type="dcterms:W3CDTF">2019-08-23T13:27:07Z</dcterms:created>
  <dcterms:modified xsi:type="dcterms:W3CDTF">2019-08-24T18:08:58Z</dcterms:modified>
</cp:coreProperties>
</file>