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9998212c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9998212c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9998212c8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9998212c8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9998212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9998212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995822ab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995822ab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995822ab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995822ab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9998212c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9998212c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9998212c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9998212c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9998212c8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9998212c8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9998212c8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9998212c8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9998212c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9998212c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9998212c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9998212c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9998212c8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9998212c8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995822ab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995822ab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990a0905f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990a0905f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995822ab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995822ab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995822ab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995822ab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9998212c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9998212c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9998212c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9998212c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995822ab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995822ab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92825" y="198025"/>
            <a:ext cx="5883300" cy="30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Group 10: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Correlation between changes in</a:t>
            </a:r>
            <a:r>
              <a:rPr lang="en"/>
              <a:t> The Stock Market </a:t>
            </a:r>
            <a:r>
              <a:rPr lang="en"/>
              <a:t>&amp; Changes in the Housing Price Index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12900" y="3712000"/>
            <a:ext cx="3470700" cy="10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Vicky Chernokhlebova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Ben Gerson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Mohammed Habib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Ming Lei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mean?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linear regression line shows HPI change as a </a:t>
            </a:r>
            <a:r>
              <a:rPr i="1" lang="en" sz="1400"/>
              <a:t>function </a:t>
            </a:r>
            <a:r>
              <a:rPr lang="en" sz="1400"/>
              <a:t>of the stock market change.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This is not over time, it only means that as a </a:t>
            </a:r>
            <a:r>
              <a:rPr i="1" lang="en" sz="1400"/>
              <a:t>general rule</a:t>
            </a:r>
            <a:r>
              <a:rPr lang="en" sz="1400"/>
              <a:t> as the stock market goes up, so will housing prices.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Why?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Economic growth across sectors (if stocks are doing well, it’s a general indicator buyers have more money to spend)?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Population grown drives both (more economic output and more demand for housing)?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Independent factors such as federal reserve interest rate and prime rate?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This is true for the U.S. </a:t>
            </a:r>
            <a:r>
              <a:rPr i="1" lang="en" sz="1400"/>
              <a:t>on average</a:t>
            </a:r>
            <a:r>
              <a:rPr lang="en" sz="1400"/>
              <a:t> as well as </a:t>
            </a:r>
            <a:r>
              <a:rPr i="1" lang="en" sz="1400"/>
              <a:t>most </a:t>
            </a:r>
            <a:r>
              <a:rPr lang="en" sz="1400"/>
              <a:t>housing census regions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025" y="152400"/>
            <a:ext cx="6261845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N</a:t>
            </a:r>
            <a:r>
              <a:rPr lang="en" sz="1900"/>
              <a:t>orth East Central Division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23500"/>
            <a:ext cx="6929801" cy="32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South East Central </a:t>
            </a:r>
            <a:r>
              <a:rPr lang="en" sz="1900"/>
              <a:t>Division</a:t>
            </a:r>
            <a:r>
              <a:rPr lang="en" sz="1900"/>
              <a:t> </a:t>
            </a:r>
            <a:endParaRPr sz="1900"/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40475"/>
            <a:ext cx="6895274" cy="324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North West Central Division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38350"/>
            <a:ext cx="6929801" cy="327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South West Central Division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219" name="Google Shape;2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61350"/>
            <a:ext cx="6929801" cy="322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All very similar with tiny slopes except: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Middle Atlantic Division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225" name="Google Shape;2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700" y="1307850"/>
            <a:ext cx="7038899" cy="33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676" y="533500"/>
            <a:ext cx="6314651" cy="40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9"/>
          <p:cNvSpPr/>
          <p:nvPr/>
        </p:nvSpPr>
        <p:spPr>
          <a:xfrm>
            <a:off x="4287575" y="1624825"/>
            <a:ext cx="1050300" cy="266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up with the Middle Atlantic Division?</a:t>
            </a:r>
            <a:endParaRPr/>
          </a:p>
        </p:txBody>
      </p:sp>
      <p:sp>
        <p:nvSpPr>
          <p:cNvPr id="237" name="Google Shape;237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MAD is NY, NJ and PA.  Would expect the HPI to increase </a:t>
            </a:r>
            <a:r>
              <a:rPr i="1" lang="en" sz="1400"/>
              <a:t>above</a:t>
            </a:r>
            <a:r>
              <a:rPr lang="en" sz="1400"/>
              <a:t> the national average due to high housing costs in the region.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Instead, when graphed as a function of the stock index, it decreases.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As stocks do better, housing price index drops. (Inverse relationship)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Why?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High percentage of renters instead of home buyers?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Offset by low housing costs in more rural areas (i.e. PA)?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Assets are mostly in stocks as opposed to housing?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Analysis limitation?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Discussion/Conclusion</a:t>
            </a:r>
            <a:endParaRPr/>
          </a:p>
        </p:txBody>
      </p:sp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1297500" y="867850"/>
            <a:ext cx="7038900" cy="3952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Did we get all of our questions answered relative to the data we collected?</a:t>
            </a:r>
            <a:endParaRPr b="1"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There were some limitations on the data set we used but by conducting a regression analysis it showed a general trend but did not predict the outcome for minor market fluctuations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What do our findings mean?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There is a weak positive correlation between stock market average increase over a 10 year period and Housing Price increase.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If you buy a house now, you can roughly predict what it will be worth in the future, by projecting stock index growth.</a:t>
            </a:r>
            <a:endParaRPr sz="1400"/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BUT: There are exceptions: certain regions HPI actually decreases even with a growth in stock market over 10 year period. </a:t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* Because of the low P value, we cannot say one stock market changes </a:t>
            </a:r>
            <a:r>
              <a:rPr i="1" lang="en" sz="1400"/>
              <a:t>cause</a:t>
            </a:r>
            <a:r>
              <a:rPr lang="en" sz="1400"/>
              <a:t> HPI change*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Hypothesis and Questions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Null hypothesis:</a:t>
            </a:r>
            <a:r>
              <a:rPr lang="en" sz="1400"/>
              <a:t> “There is no relationship between stock market index changes and housing price index changes”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Alternative hypothesis: </a:t>
            </a:r>
            <a:r>
              <a:rPr lang="en" sz="1400"/>
              <a:t>“There is a relationship, the HPI changes as a function of the stock market index”</a:t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------------------------------------------------------------------------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Is there a relevant correlation between changes in the Stock Market and changes in the Housing Price Index?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What did effects did changes in the stock market have on the Housing Market?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Picture</a:t>
            </a:r>
            <a:endParaRPr/>
          </a:p>
        </p:txBody>
      </p:sp>
      <p:sp>
        <p:nvSpPr>
          <p:cNvPr id="249" name="Google Shape;249;p32"/>
          <p:cNvSpPr txBox="1"/>
          <p:nvPr>
            <p:ph idx="1" type="body"/>
          </p:nvPr>
        </p:nvSpPr>
        <p:spPr>
          <a:xfrm>
            <a:off x="1297500" y="1186850"/>
            <a:ext cx="7038900" cy="3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This analysis tool gave certain insights, but also raised a lot of questions.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Are there any types of analysis other than regression which would have showed other trends in the data?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Do minor short term fluctuations in the stock market impact the HPI?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We found an unexpected trend that warrants future investigation: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Higher resolution breakdown by city/county/zip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Incorporation of external factors such as federal reserve  rate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Different mathematical model to assess short-term fluctuations 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Results of our findings, summarized.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Not good enough. Lacks detail.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That’s why we then did a...</a:t>
            </a:r>
            <a:endParaRPr sz="2000"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475" y="1576425"/>
            <a:ext cx="7237349" cy="32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Detailed graph of market index flux data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versus quantum housing yield ratio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using deep Romanov polarity analysis </a:t>
            </a:r>
            <a:endParaRPr sz="2000"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950" y="1590226"/>
            <a:ext cx="7316699" cy="313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the Data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108225" y="1076875"/>
            <a:ext cx="7228200" cy="4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Data Retrieval: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We used two data sets: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Housing Price Index from the Federal Housing Finance Agency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Stock Market Data from the Federal Reserve Economic Data ®</a:t>
            </a:r>
            <a:r>
              <a:rPr lang="en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Data Cleaning Challenges: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Stock data gave a daily average.  Had to be “averaged” for each month because HPI data is a change per month only (no daily data).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lphaLcPeriod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Stock data had to be converted from stock “units” to a percent change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HPI was divided into geographic regions (9 census regions) as well as LOTS of cities, zip codes, etc.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lphaLcPeriod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Very rich data set but very large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lphaLcPeriod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Decided to take U.S. average as well as 8 census regions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limitations 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latin typeface="Arial"/>
                <a:ea typeface="Arial"/>
                <a:cs typeface="Arial"/>
                <a:sym typeface="Arial"/>
              </a:rPr>
              <a:t>Data set limitations:</a:t>
            </a:r>
            <a:endParaRPr b="1" i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U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Different Units: Stock market indexes use a composite average of actual stocks.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U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Housing Price Index is a percent change over an “anchor value” (January 1991)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U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Overlap: The only continuous data set was from January 2009 to January 2019.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Loss of resolution: Stock index data had to be averaged per month to match units for HPI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Cleaned Data Output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Fluctuations in Stock Market Index (S&amp;P 500) and HPI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250" y="1576425"/>
            <a:ext cx="7296400" cy="312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Cleaned Data Output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Fluctuations in Stock Market Index (S&amp;P 500) and HPI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HPI fluctuations generally within the range of +/- 1%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S&amp;P 500 fluctuations </a:t>
            </a:r>
            <a:r>
              <a:rPr i="1" lang="en" sz="1800"/>
              <a:t>much </a:t>
            </a:r>
            <a:r>
              <a:rPr lang="en" sz="1800"/>
              <a:t>larger some up to +/- 10%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Positive and negative changes do not track between indexes.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In a time series there appears to be little relationship between a rise/fall in the stock index and a corresponding rise/fall in HPI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Scatter Plot showing the linear regression of 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Stock Market Change(%) vs HPI Change(%)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for the United States Overall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700" y="1507375"/>
            <a:ext cx="7038899" cy="33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