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khil%20Bagga\Desktop\blehh\udacity\Databas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khil%20Bagga\Desktop\blehh\udacity\Databas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ikhil%20Bagga\Desktop\blehh\udacity\Databas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Billingcities who purchased most number of tracks</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Sheet5!$AY$3:$AY$22</c:f>
              <c:strCache>
                <c:ptCount val="20"/>
                <c:pt idx="0">
                  <c:v>Berlin</c:v>
                </c:pt>
                <c:pt idx="1">
                  <c:v>London</c:v>
                </c:pt>
                <c:pt idx="2">
                  <c:v>Mountain View</c:v>
                </c:pt>
                <c:pt idx="3">
                  <c:v>Paris</c:v>
                </c:pt>
                <c:pt idx="4">
                  <c:v>Prague</c:v>
                </c:pt>
                <c:pt idx="5">
                  <c:v>São Paulo</c:v>
                </c:pt>
                <c:pt idx="6">
                  <c:v>Amsterdam</c:v>
                </c:pt>
                <c:pt idx="7">
                  <c:v>Bordeaux</c:v>
                </c:pt>
                <c:pt idx="8">
                  <c:v>Boston</c:v>
                </c:pt>
                <c:pt idx="9">
                  <c:v>Brasília</c:v>
                </c:pt>
                <c:pt idx="10">
                  <c:v>Brussels</c:v>
                </c:pt>
                <c:pt idx="11">
                  <c:v>Budapest</c:v>
                </c:pt>
                <c:pt idx="12">
                  <c:v>Buenos Aires</c:v>
                </c:pt>
                <c:pt idx="13">
                  <c:v>Chicago</c:v>
                </c:pt>
                <c:pt idx="14">
                  <c:v>Copenhagen</c:v>
                </c:pt>
                <c:pt idx="15">
                  <c:v>Cupertino</c:v>
                </c:pt>
                <c:pt idx="16">
                  <c:v>Delhi</c:v>
                </c:pt>
                <c:pt idx="17">
                  <c:v>Dijon</c:v>
                </c:pt>
                <c:pt idx="18">
                  <c:v>Dublin</c:v>
                </c:pt>
                <c:pt idx="19">
                  <c:v>Edinburgh </c:v>
                </c:pt>
              </c:strCache>
            </c:strRef>
          </c:cat>
          <c:val>
            <c:numRef>
              <c:f>Sheet5!$AZ$3:$AZ$22</c:f>
              <c:numCache>
                <c:formatCode>General</c:formatCode>
                <c:ptCount val="20"/>
                <c:pt idx="0">
                  <c:v>76</c:v>
                </c:pt>
                <c:pt idx="1">
                  <c:v>76</c:v>
                </c:pt>
                <c:pt idx="2">
                  <c:v>76</c:v>
                </c:pt>
                <c:pt idx="3">
                  <c:v>76</c:v>
                </c:pt>
                <c:pt idx="4">
                  <c:v>76</c:v>
                </c:pt>
                <c:pt idx="5">
                  <c:v>76</c:v>
                </c:pt>
                <c:pt idx="6">
                  <c:v>38</c:v>
                </c:pt>
                <c:pt idx="7">
                  <c:v>38</c:v>
                </c:pt>
                <c:pt idx="8">
                  <c:v>38</c:v>
                </c:pt>
                <c:pt idx="9">
                  <c:v>38</c:v>
                </c:pt>
                <c:pt idx="10">
                  <c:v>38</c:v>
                </c:pt>
                <c:pt idx="11">
                  <c:v>38</c:v>
                </c:pt>
                <c:pt idx="12">
                  <c:v>38</c:v>
                </c:pt>
                <c:pt idx="13">
                  <c:v>38</c:v>
                </c:pt>
                <c:pt idx="14">
                  <c:v>38</c:v>
                </c:pt>
                <c:pt idx="15">
                  <c:v>38</c:v>
                </c:pt>
                <c:pt idx="16">
                  <c:v>38</c:v>
                </c:pt>
                <c:pt idx="17">
                  <c:v>38</c:v>
                </c:pt>
                <c:pt idx="18">
                  <c:v>38</c:v>
                </c:pt>
                <c:pt idx="19">
                  <c:v>38</c:v>
                </c:pt>
              </c:numCache>
            </c:numRef>
          </c:val>
          <c:extLst>
            <c:ext xmlns:c16="http://schemas.microsoft.com/office/drawing/2014/chart" uri="{C3380CC4-5D6E-409C-BE32-E72D297353CC}">
              <c16:uniqueId val="{00000000-2076-453D-9961-29FAE703D582}"/>
            </c:ext>
          </c:extLst>
        </c:ser>
        <c:dLbls>
          <c:dLblPos val="inEnd"/>
          <c:showLegendKey val="0"/>
          <c:showVal val="1"/>
          <c:showCatName val="0"/>
          <c:showSerName val="0"/>
          <c:showPercent val="0"/>
          <c:showBubbleSize val="0"/>
        </c:dLbls>
        <c:gapWidth val="65"/>
        <c:axId val="513252536"/>
        <c:axId val="513253520"/>
      </c:barChart>
      <c:catAx>
        <c:axId val="51325253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Billingcity</a:t>
                </a:r>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13253520"/>
        <c:crosses val="autoZero"/>
        <c:auto val="1"/>
        <c:lblAlgn val="ctr"/>
        <c:lblOffset val="100"/>
        <c:noMultiLvlLbl val="0"/>
      </c:catAx>
      <c:valAx>
        <c:axId val="51325352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sum(quantity)</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51325253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Composer who composed the track with maximum duration </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c:ext xmlns:c15="http://schemas.microsoft.com/office/drawing/2012/chart" uri="{02D57815-91ED-43cb-92C2-25804820EDAC}">
                  <c15:fullRef>
                    <c15:sqref>Sheet5!$Z$2:$AA$51</c15:sqref>
                  </c15:fullRef>
                  <c15:levelRef>
                    <c15:sqref>Sheet5!$Z$2:$Z$51</c15:sqref>
                  </c15:levelRef>
                </c:ext>
              </c:extLst>
              <c:f>Sheet5!$Z$2:$Z$51</c:f>
              <c:strCache>
                <c:ptCount val="50"/>
                <c:pt idx="0">
                  <c:v>Jimmy Page</c:v>
                </c:pt>
                <c:pt idx="1">
                  <c:v>Blackmore/Gillan/Glover/Lord/Paice</c:v>
                </c:pt>
                <c:pt idx="2">
                  <c:v>Jimmy Page/Led Zeppelin</c:v>
                </c:pt>
                <c:pt idx="3">
                  <c:v>Gillan/Glover/Lord/Nix - Blackmore/Paice</c:v>
                </c:pt>
                <c:pt idx="4">
                  <c:v>Miles Davis</c:v>
                </c:pt>
                <c:pt idx="5">
                  <c:v>Carlos Santana</c:v>
                </c:pt>
                <c:pt idx="6">
                  <c:v>Terry Bozzio, Steve Stevens, Tony Levin</c:v>
                </c:pt>
                <c:pt idx="7">
                  <c:v>John Bonham/John Paul Jones/Robert Plant/Willie Dixon</c:v>
                </c:pt>
                <c:pt idx="8">
                  <c:v>Blackmore/Coverdale</c:v>
                </c:pt>
                <c:pt idx="9">
                  <c:v>Arthur Crudup/Bernard Besman/Bukka White/Doc Pomus/John Bonham/John Lee Hooker/John Paul Jones/Mort Shuman/Robert Plant/Willie Dixon</c:v>
                </c:pt>
                <c:pt idx="10">
                  <c:v>Harris</c:v>
                </c:pt>
                <c:pt idx="11">
                  <c:v>Coverdale/Lord/Paice</c:v>
                </c:pt>
                <c:pt idx="12">
                  <c:v>John Bonham/John Paul Jones</c:v>
                </c:pt>
                <c:pt idx="13">
                  <c:v>Blackmore/Coverdale/Lord/Paice</c:v>
                </c:pt>
                <c:pt idx="14">
                  <c:v>Coverdale</c:v>
                </c:pt>
                <c:pt idx="15">
                  <c:v>John Paul Jones/Robert Plant</c:v>
                </c:pt>
                <c:pt idx="16">
                  <c:v>Carlos Santana &amp; C. Thompson</c:v>
                </c:pt>
                <c:pt idx="17">
                  <c:v>E.Weiss</c:v>
                </c:pt>
                <c:pt idx="18">
                  <c:v>Chester Burnett/Jimmy Page/John Bonham/John Paul Jones/Robert Plant</c:v>
                </c:pt>
                <c:pt idx="19">
                  <c:v>Robby Krieger, Ray Manzarek, John Densmore, Jim Morrison</c:v>
                </c:pt>
                <c:pt idx="20">
                  <c:v>Steve Harris</c:v>
                </c:pt>
                <c:pt idx="21">
                  <c:v>Frank Zappa</c:v>
                </c:pt>
                <c:pt idx="22">
                  <c:v>Diamond/Shermann</c:v>
                </c:pt>
                <c:pt idx="23">
                  <c:v>Geddy Lee And Alex Lifeson/Geddy Lee And Neil Peart/Rush</c:v>
                </c:pt>
                <c:pt idx="24">
                  <c:v>Whitfield-Strong</c:v>
                </c:pt>
                <c:pt idx="25">
                  <c:v>Astor Campbell, Delroy "Chris" Cooper, Donovan Jackson, Dorothy Fields, Earl Chinna Smith, Felix Howard, Gordon Williams, James Moody, Jimmy McHugh, Matt Rowe, Salaam Remi &amp; Stefan Skarbek</c:v>
                </c:pt>
                <c:pt idx="26">
                  <c:v>Jim Beard &amp; Jon Herington</c:v>
                </c:pt>
                <c:pt idx="27">
                  <c:v>Robert Plant</c:v>
                </c:pt>
                <c:pt idx="28">
                  <c:v>W.Correa</c:v>
                </c:pt>
                <c:pt idx="29">
                  <c:v>John Paul Jones, Jimmy Page &amp; Robert Plant</c:v>
                </c:pt>
                <c:pt idx="30">
                  <c:v>Jimmy Page/Robert Plant</c:v>
                </c:pt>
                <c:pt idx="31">
                  <c:v>Blackmore, Gillan, Glover, Lord, Paice</c:v>
                </c:pt>
                <c:pt idx="32">
                  <c:v>J B Lenoir/Willie Dixon</c:v>
                </c:pt>
                <c:pt idx="33">
                  <c:v>Gillan/Glover/Lord/Paice</c:v>
                </c:pt>
                <c:pt idx="34">
                  <c:v>Smith, Toby</c:v>
                </c:pt>
                <c:pt idx="35">
                  <c:v>Richie Blackmore, Ian Gillian, Roger Glover, Jon Lord, Ian Paice</c:v>
                </c:pt>
                <c:pt idx="36">
                  <c:v>Samuel Barber</c:v>
                </c:pt>
                <c:pt idx="37">
                  <c:v>M.Babatunde Olantunji</c:v>
                </c:pt>
                <c:pt idx="38">
                  <c:v>U2 &amp; Van Dyke Parks</c:v>
                </c:pt>
                <c:pt idx="39">
                  <c:v>Amos Blakemore/Buddy Guy</c:v>
                </c:pt>
                <c:pt idx="40">
                  <c:v>James Hetfield, Lars Ulrich</c:v>
                </c:pt>
                <c:pt idx="41">
                  <c:v>James Hetfield, Lars Ulrich and Cliff Burton</c:v>
                </c:pt>
                <c:pt idx="42">
                  <c:v>James Hetfield, Lars Ulrich &amp; Kirk Hammett</c:v>
                </c:pt>
                <c:pt idx="43">
                  <c:v>Billy Cobham</c:v>
                </c:pt>
                <c:pt idx="44">
                  <c:v>George Frideric Handel</c:v>
                </c:pt>
                <c:pt idx="45">
                  <c:v>Janick Gers/Steve Harris</c:v>
                </c:pt>
                <c:pt idx="46">
                  <c:v>Kelly, Mosley, Rothery, Trewaves</c:v>
                </c:pt>
                <c:pt idx="47">
                  <c:v>Henryk Górecki</c:v>
                </c:pt>
                <c:pt idx="48">
                  <c:v>W. Axl Rose</c:v>
                </c:pt>
                <c:pt idx="49">
                  <c:v>Hector Berlioz</c:v>
                </c:pt>
              </c:strCache>
            </c:strRef>
          </c:cat>
          <c:val>
            <c:numRef>
              <c:f>Sheet5!$AB$2:$AB$51</c:f>
              <c:numCache>
                <c:formatCode>General</c:formatCode>
                <c:ptCount val="50"/>
                <c:pt idx="0">
                  <c:v>1612329</c:v>
                </c:pt>
                <c:pt idx="1">
                  <c:v>1196094</c:v>
                </c:pt>
                <c:pt idx="2">
                  <c:v>1116734</c:v>
                </c:pt>
                <c:pt idx="3">
                  <c:v>913658</c:v>
                </c:pt>
                <c:pt idx="4">
                  <c:v>907520</c:v>
                </c:pt>
                <c:pt idx="5">
                  <c:v>882834</c:v>
                </c:pt>
                <c:pt idx="6">
                  <c:v>880640</c:v>
                </c:pt>
                <c:pt idx="7">
                  <c:v>863895</c:v>
                </c:pt>
                <c:pt idx="8">
                  <c:v>854700</c:v>
                </c:pt>
                <c:pt idx="9">
                  <c:v>825103</c:v>
                </c:pt>
                <c:pt idx="10">
                  <c:v>816509</c:v>
                </c:pt>
                <c:pt idx="11">
                  <c:v>804101</c:v>
                </c:pt>
                <c:pt idx="12">
                  <c:v>766354</c:v>
                </c:pt>
                <c:pt idx="13">
                  <c:v>763924</c:v>
                </c:pt>
                <c:pt idx="14">
                  <c:v>758648</c:v>
                </c:pt>
                <c:pt idx="15">
                  <c:v>749897</c:v>
                </c:pt>
                <c:pt idx="16">
                  <c:v>747755</c:v>
                </c:pt>
                <c:pt idx="17">
                  <c:v>713534</c:v>
                </c:pt>
                <c:pt idx="18">
                  <c:v>711836</c:v>
                </c:pt>
                <c:pt idx="19">
                  <c:v>701831</c:v>
                </c:pt>
                <c:pt idx="20">
                  <c:v>678008</c:v>
                </c:pt>
                <c:pt idx="21">
                  <c:v>677694</c:v>
                </c:pt>
                <c:pt idx="22">
                  <c:v>671712</c:v>
                </c:pt>
                <c:pt idx="23">
                  <c:v>667428</c:v>
                </c:pt>
                <c:pt idx="24">
                  <c:v>664894</c:v>
                </c:pt>
                <c:pt idx="25">
                  <c:v>663426</c:v>
                </c:pt>
                <c:pt idx="26">
                  <c:v>659226</c:v>
                </c:pt>
                <c:pt idx="27">
                  <c:v>657293</c:v>
                </c:pt>
                <c:pt idx="28">
                  <c:v>638563</c:v>
                </c:pt>
                <c:pt idx="29">
                  <c:v>634435</c:v>
                </c:pt>
                <c:pt idx="30">
                  <c:v>625502</c:v>
                </c:pt>
                <c:pt idx="31">
                  <c:v>620460</c:v>
                </c:pt>
                <c:pt idx="32">
                  <c:v>619467</c:v>
                </c:pt>
                <c:pt idx="33">
                  <c:v>618031</c:v>
                </c:pt>
                <c:pt idx="34">
                  <c:v>616829</c:v>
                </c:pt>
                <c:pt idx="35">
                  <c:v>602880</c:v>
                </c:pt>
                <c:pt idx="36">
                  <c:v>596519</c:v>
                </c:pt>
                <c:pt idx="37">
                  <c:v>592953</c:v>
                </c:pt>
                <c:pt idx="38">
                  <c:v>591986</c:v>
                </c:pt>
                <c:pt idx="39">
                  <c:v>589531</c:v>
                </c:pt>
                <c:pt idx="40">
                  <c:v>588721</c:v>
                </c:pt>
                <c:pt idx="41">
                  <c:v>588564</c:v>
                </c:pt>
                <c:pt idx="42">
                  <c:v>585769</c:v>
                </c:pt>
                <c:pt idx="43">
                  <c:v>582086</c:v>
                </c:pt>
                <c:pt idx="44">
                  <c:v>582029</c:v>
                </c:pt>
                <c:pt idx="45">
                  <c:v>578324</c:v>
                </c:pt>
                <c:pt idx="46">
                  <c:v>569704</c:v>
                </c:pt>
                <c:pt idx="47">
                  <c:v>567494</c:v>
                </c:pt>
                <c:pt idx="48">
                  <c:v>563800</c:v>
                </c:pt>
                <c:pt idx="49">
                  <c:v>561967</c:v>
                </c:pt>
              </c:numCache>
            </c:numRef>
          </c:val>
          <c:extLst>
            <c:ext xmlns:c16="http://schemas.microsoft.com/office/drawing/2014/chart" uri="{C3380CC4-5D6E-409C-BE32-E72D297353CC}">
              <c16:uniqueId val="{00000000-FE1F-4437-9F8C-6AF3A08CD7B9}"/>
            </c:ext>
          </c:extLst>
        </c:ser>
        <c:dLbls>
          <c:dLblPos val="outEnd"/>
          <c:showLegendKey val="0"/>
          <c:showVal val="0"/>
          <c:showCatName val="0"/>
          <c:showSerName val="0"/>
          <c:showPercent val="0"/>
          <c:showBubbleSize val="0"/>
        </c:dLbls>
        <c:gapWidth val="100"/>
        <c:overlap val="-24"/>
        <c:axId val="446415968"/>
        <c:axId val="446410720"/>
      </c:barChart>
      <c:catAx>
        <c:axId val="446415968"/>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Composer</a:t>
                </a:r>
              </a:p>
            </c:rich>
          </c:tx>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6410720"/>
        <c:crosses val="autoZero"/>
        <c:auto val="1"/>
        <c:lblAlgn val="ctr"/>
        <c:lblOffset val="100"/>
        <c:noMultiLvlLbl val="0"/>
      </c:catAx>
      <c:valAx>
        <c:axId val="44641072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Max(milliseconds)</a:t>
                </a:r>
              </a:p>
            </c:rich>
          </c:tx>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641596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smtClean="0"/>
              <a:t>Average</a:t>
            </a:r>
            <a:r>
              <a:rPr lang="en-IN" baseline="0" dirty="0" smtClean="0"/>
              <a:t> unit price of tracks</a:t>
            </a:r>
            <a:endParaRPr lang="en-IN"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Sheet4!$J$2:$J$25</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USA</c:v>
                </c:pt>
                <c:pt idx="23">
                  <c:v>United Kingdom</c:v>
                </c:pt>
              </c:strCache>
            </c:strRef>
          </c:cat>
          <c:val>
            <c:numRef>
              <c:f>Sheet4!$K$2:$K$25</c:f>
              <c:numCache>
                <c:formatCode>General</c:formatCode>
                <c:ptCount val="24"/>
                <c:pt idx="0">
                  <c:v>0.99</c:v>
                </c:pt>
                <c:pt idx="1">
                  <c:v>0.99</c:v>
                </c:pt>
                <c:pt idx="2">
                  <c:v>1.1200000000000001</c:v>
                </c:pt>
                <c:pt idx="3">
                  <c:v>0.99</c:v>
                </c:pt>
                <c:pt idx="4">
                  <c:v>1</c:v>
                </c:pt>
                <c:pt idx="5">
                  <c:v>1</c:v>
                </c:pt>
                <c:pt idx="6">
                  <c:v>1.23</c:v>
                </c:pt>
                <c:pt idx="7">
                  <c:v>1.19</c:v>
                </c:pt>
                <c:pt idx="8">
                  <c:v>0.99</c:v>
                </c:pt>
                <c:pt idx="9">
                  <c:v>1.1000000000000001</c:v>
                </c:pt>
                <c:pt idx="10">
                  <c:v>1.03</c:v>
                </c:pt>
                <c:pt idx="11">
                  <c:v>1.03</c:v>
                </c:pt>
                <c:pt idx="12">
                  <c:v>1.2</c:v>
                </c:pt>
                <c:pt idx="13">
                  <c:v>1.02</c:v>
                </c:pt>
                <c:pt idx="14">
                  <c:v>1.2</c:v>
                </c:pt>
                <c:pt idx="15">
                  <c:v>0.99</c:v>
                </c:pt>
                <c:pt idx="16">
                  <c:v>1.07</c:v>
                </c:pt>
                <c:pt idx="17">
                  <c:v>1.04</c:v>
                </c:pt>
                <c:pt idx="18">
                  <c:v>0.99</c:v>
                </c:pt>
                <c:pt idx="19">
                  <c:v>1.02</c:v>
                </c:pt>
                <c:pt idx="20">
                  <c:v>0.99</c:v>
                </c:pt>
                <c:pt idx="21">
                  <c:v>1.02</c:v>
                </c:pt>
                <c:pt idx="22">
                  <c:v>1.06</c:v>
                </c:pt>
                <c:pt idx="23">
                  <c:v>0.99</c:v>
                </c:pt>
              </c:numCache>
            </c:numRef>
          </c:val>
          <c:extLst>
            <c:ext xmlns:c16="http://schemas.microsoft.com/office/drawing/2014/chart" uri="{C3380CC4-5D6E-409C-BE32-E72D297353CC}">
              <c16:uniqueId val="{00000000-CF73-4014-ABB7-603C5BB9843E}"/>
            </c:ext>
          </c:extLst>
        </c:ser>
        <c:dLbls>
          <c:dLblPos val="outEnd"/>
          <c:showLegendKey val="0"/>
          <c:showVal val="1"/>
          <c:showCatName val="0"/>
          <c:showSerName val="0"/>
          <c:showPercent val="0"/>
          <c:showBubbleSize val="0"/>
        </c:dLbls>
        <c:gapWidth val="219"/>
        <c:overlap val="-27"/>
        <c:axId val="439297712"/>
        <c:axId val="439292136"/>
      </c:barChart>
      <c:catAx>
        <c:axId val="439297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smtClean="0"/>
                  <a:t>Country</a:t>
                </a:r>
                <a:endParaRPr lang="en-IN"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9292136"/>
        <c:crosses val="autoZero"/>
        <c:auto val="1"/>
        <c:lblAlgn val="ctr"/>
        <c:lblOffset val="100"/>
        <c:noMultiLvlLbl val="0"/>
      </c:catAx>
      <c:valAx>
        <c:axId val="439292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smtClean="0"/>
                  <a:t>Average(</a:t>
                </a:r>
                <a:r>
                  <a:rPr lang="en-IN" dirty="0" err="1" smtClean="0"/>
                  <a:t>Unitprice</a:t>
                </a:r>
                <a:r>
                  <a:rPr lang="en-IN" dirty="0" smtClean="0"/>
                  <a:t>)</a:t>
                </a:r>
                <a:endParaRPr lang="en-IN"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9297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Average milliseconds for different Mediatypes</a:t>
            </a:r>
          </a:p>
        </c:rich>
      </c:tx>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bar"/>
        <c:grouping val="clustered"/>
        <c:varyColors val="0"/>
        <c:ser>
          <c:idx val="0"/>
          <c:order val="0"/>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Sheet4!$AH$4:$AH$8</c:f>
              <c:strCache>
                <c:ptCount val="5"/>
                <c:pt idx="0">
                  <c:v>AAC audio file</c:v>
                </c:pt>
                <c:pt idx="1">
                  <c:v>MPEG audio file</c:v>
                </c:pt>
                <c:pt idx="2">
                  <c:v>Protected AAC audio file</c:v>
                </c:pt>
                <c:pt idx="3">
                  <c:v>Protected MPEG-4 video file</c:v>
                </c:pt>
                <c:pt idx="4">
                  <c:v>Purchased AAC audio file</c:v>
                </c:pt>
              </c:strCache>
            </c:strRef>
          </c:cat>
          <c:val>
            <c:numRef>
              <c:f>Sheet4!$AI$4:$AI$8</c:f>
              <c:numCache>
                <c:formatCode>General</c:formatCode>
                <c:ptCount val="5"/>
                <c:pt idx="0">
                  <c:v>276506.90999999997</c:v>
                </c:pt>
                <c:pt idx="1">
                  <c:v>265574.28999999998</c:v>
                </c:pt>
                <c:pt idx="2">
                  <c:v>281723.87</c:v>
                </c:pt>
                <c:pt idx="3">
                  <c:v>2342940.4300000002</c:v>
                </c:pt>
                <c:pt idx="4">
                  <c:v>260894.71</c:v>
                </c:pt>
              </c:numCache>
            </c:numRef>
          </c:val>
          <c:extLst>
            <c:ext xmlns:c16="http://schemas.microsoft.com/office/drawing/2014/chart" uri="{C3380CC4-5D6E-409C-BE32-E72D297353CC}">
              <c16:uniqueId val="{00000000-B55A-4AD9-924A-BDE52F28542D}"/>
            </c:ext>
          </c:extLst>
        </c:ser>
        <c:dLbls>
          <c:dLblPos val="outEnd"/>
          <c:showLegendKey val="0"/>
          <c:showVal val="1"/>
          <c:showCatName val="0"/>
          <c:showSerName val="0"/>
          <c:showPercent val="0"/>
          <c:showBubbleSize val="0"/>
        </c:dLbls>
        <c:gapWidth val="182"/>
        <c:overlap val="-50"/>
        <c:axId val="575745696"/>
        <c:axId val="575744384"/>
      </c:barChart>
      <c:catAx>
        <c:axId val="575745696"/>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a:t>Mediatypes</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75744384"/>
        <c:crosses val="autoZero"/>
        <c:auto val="1"/>
        <c:lblAlgn val="ctr"/>
        <c:lblOffset val="100"/>
        <c:noMultiLvlLbl val="0"/>
      </c:catAx>
      <c:valAx>
        <c:axId val="575744384"/>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a:t>Average(Milliseconds)</a:t>
                </a:r>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7574569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18D7ACA-F1E8-4229-BA7D-2875C0B1C16B}"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882233-A5EF-4732-B209-EBA860DD3919}" type="slidenum">
              <a:rPr lang="en-IN" smtClean="0"/>
              <a:t>‹#›</a:t>
            </a:fld>
            <a:endParaRPr lang="en-IN"/>
          </a:p>
        </p:txBody>
      </p:sp>
    </p:spTree>
    <p:extLst>
      <p:ext uri="{BB962C8B-B14F-4D97-AF65-F5344CB8AC3E}">
        <p14:creationId xmlns:p14="http://schemas.microsoft.com/office/powerpoint/2010/main" val="220921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8D7ACA-F1E8-4229-BA7D-2875C0B1C16B}"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882233-A5EF-4732-B209-EBA860DD3919}" type="slidenum">
              <a:rPr lang="en-IN" smtClean="0"/>
              <a:t>‹#›</a:t>
            </a:fld>
            <a:endParaRPr lang="en-IN"/>
          </a:p>
        </p:txBody>
      </p:sp>
    </p:spTree>
    <p:extLst>
      <p:ext uri="{BB962C8B-B14F-4D97-AF65-F5344CB8AC3E}">
        <p14:creationId xmlns:p14="http://schemas.microsoft.com/office/powerpoint/2010/main" val="180662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8D7ACA-F1E8-4229-BA7D-2875C0B1C16B}"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882233-A5EF-4732-B209-EBA860DD3919}" type="slidenum">
              <a:rPr lang="en-IN" smtClean="0"/>
              <a:t>‹#›</a:t>
            </a:fld>
            <a:endParaRPr lang="en-IN"/>
          </a:p>
        </p:txBody>
      </p:sp>
    </p:spTree>
    <p:extLst>
      <p:ext uri="{BB962C8B-B14F-4D97-AF65-F5344CB8AC3E}">
        <p14:creationId xmlns:p14="http://schemas.microsoft.com/office/powerpoint/2010/main" val="490260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8D7ACA-F1E8-4229-BA7D-2875C0B1C16B}"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882233-A5EF-4732-B209-EBA860DD3919}" type="slidenum">
              <a:rPr lang="en-IN" smtClean="0"/>
              <a:t>‹#›</a:t>
            </a:fld>
            <a:endParaRPr lang="en-IN"/>
          </a:p>
        </p:txBody>
      </p:sp>
    </p:spTree>
    <p:extLst>
      <p:ext uri="{BB962C8B-B14F-4D97-AF65-F5344CB8AC3E}">
        <p14:creationId xmlns:p14="http://schemas.microsoft.com/office/powerpoint/2010/main" val="326442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8D7ACA-F1E8-4229-BA7D-2875C0B1C16B}"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882233-A5EF-4732-B209-EBA860DD3919}" type="slidenum">
              <a:rPr lang="en-IN" smtClean="0"/>
              <a:t>‹#›</a:t>
            </a:fld>
            <a:endParaRPr lang="en-IN"/>
          </a:p>
        </p:txBody>
      </p:sp>
    </p:spTree>
    <p:extLst>
      <p:ext uri="{BB962C8B-B14F-4D97-AF65-F5344CB8AC3E}">
        <p14:creationId xmlns:p14="http://schemas.microsoft.com/office/powerpoint/2010/main" val="95465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18D7ACA-F1E8-4229-BA7D-2875C0B1C16B}" type="datetimeFigureOut">
              <a:rPr lang="en-IN" smtClean="0"/>
              <a:t>03-04-2018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882233-A5EF-4732-B209-EBA860DD3919}" type="slidenum">
              <a:rPr lang="en-IN" smtClean="0"/>
              <a:t>‹#›</a:t>
            </a:fld>
            <a:endParaRPr lang="en-IN"/>
          </a:p>
        </p:txBody>
      </p:sp>
    </p:spTree>
    <p:extLst>
      <p:ext uri="{BB962C8B-B14F-4D97-AF65-F5344CB8AC3E}">
        <p14:creationId xmlns:p14="http://schemas.microsoft.com/office/powerpoint/2010/main" val="226730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8D7ACA-F1E8-4229-BA7D-2875C0B1C16B}" type="datetimeFigureOut">
              <a:rPr lang="en-IN" smtClean="0"/>
              <a:t>03-04-2018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882233-A5EF-4732-B209-EBA860DD3919}" type="slidenum">
              <a:rPr lang="en-IN" smtClean="0"/>
              <a:t>‹#›</a:t>
            </a:fld>
            <a:endParaRPr lang="en-IN"/>
          </a:p>
        </p:txBody>
      </p:sp>
    </p:spTree>
    <p:extLst>
      <p:ext uri="{BB962C8B-B14F-4D97-AF65-F5344CB8AC3E}">
        <p14:creationId xmlns:p14="http://schemas.microsoft.com/office/powerpoint/2010/main" val="16224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18D7ACA-F1E8-4229-BA7D-2875C0B1C16B}" type="datetimeFigureOut">
              <a:rPr lang="en-IN" smtClean="0"/>
              <a:t>03-04-2018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882233-A5EF-4732-B209-EBA860DD3919}" type="slidenum">
              <a:rPr lang="en-IN" smtClean="0"/>
              <a:t>‹#›</a:t>
            </a:fld>
            <a:endParaRPr lang="en-IN"/>
          </a:p>
        </p:txBody>
      </p:sp>
    </p:spTree>
    <p:extLst>
      <p:ext uri="{BB962C8B-B14F-4D97-AF65-F5344CB8AC3E}">
        <p14:creationId xmlns:p14="http://schemas.microsoft.com/office/powerpoint/2010/main" val="356070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D7ACA-F1E8-4229-BA7D-2875C0B1C16B}" type="datetimeFigureOut">
              <a:rPr lang="en-IN" smtClean="0"/>
              <a:t>03-04-2018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882233-A5EF-4732-B209-EBA860DD3919}" type="slidenum">
              <a:rPr lang="en-IN" smtClean="0"/>
              <a:t>‹#›</a:t>
            </a:fld>
            <a:endParaRPr lang="en-IN"/>
          </a:p>
        </p:txBody>
      </p:sp>
    </p:spTree>
    <p:extLst>
      <p:ext uri="{BB962C8B-B14F-4D97-AF65-F5344CB8AC3E}">
        <p14:creationId xmlns:p14="http://schemas.microsoft.com/office/powerpoint/2010/main" val="594202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8D7ACA-F1E8-4229-BA7D-2875C0B1C16B}" type="datetimeFigureOut">
              <a:rPr lang="en-IN" smtClean="0"/>
              <a:t>03-04-2018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882233-A5EF-4732-B209-EBA860DD3919}" type="slidenum">
              <a:rPr lang="en-IN" smtClean="0"/>
              <a:t>‹#›</a:t>
            </a:fld>
            <a:endParaRPr lang="en-IN"/>
          </a:p>
        </p:txBody>
      </p:sp>
    </p:spTree>
    <p:extLst>
      <p:ext uri="{BB962C8B-B14F-4D97-AF65-F5344CB8AC3E}">
        <p14:creationId xmlns:p14="http://schemas.microsoft.com/office/powerpoint/2010/main" val="4424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8D7ACA-F1E8-4229-BA7D-2875C0B1C16B}" type="datetimeFigureOut">
              <a:rPr lang="en-IN" smtClean="0"/>
              <a:t>03-04-2018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882233-A5EF-4732-B209-EBA860DD3919}" type="slidenum">
              <a:rPr lang="en-IN" smtClean="0"/>
              <a:t>‹#›</a:t>
            </a:fld>
            <a:endParaRPr lang="en-IN"/>
          </a:p>
        </p:txBody>
      </p:sp>
    </p:spTree>
    <p:extLst>
      <p:ext uri="{BB962C8B-B14F-4D97-AF65-F5344CB8AC3E}">
        <p14:creationId xmlns:p14="http://schemas.microsoft.com/office/powerpoint/2010/main" val="254420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8D7ACA-F1E8-4229-BA7D-2875C0B1C16B}" type="datetimeFigureOut">
              <a:rPr lang="en-IN" smtClean="0"/>
              <a:t>03-04-2018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82233-A5EF-4732-B209-EBA860DD3919}" type="slidenum">
              <a:rPr lang="en-IN" smtClean="0"/>
              <a:t>‹#›</a:t>
            </a:fld>
            <a:endParaRPr lang="en-IN"/>
          </a:p>
        </p:txBody>
      </p:sp>
    </p:spTree>
    <p:extLst>
      <p:ext uri="{BB962C8B-B14F-4D97-AF65-F5344CB8AC3E}">
        <p14:creationId xmlns:p14="http://schemas.microsoft.com/office/powerpoint/2010/main" val="245933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solidFill>
                  <a:schemeClr val="accent2"/>
                </a:solidFill>
              </a:rPr>
              <a:t>Top 20</a:t>
            </a:r>
            <a:r>
              <a:rPr lang="en-IN" dirty="0" smtClean="0">
                <a:solidFill>
                  <a:schemeClr val="accent2"/>
                </a:solidFill>
              </a:rPr>
              <a:t> </a:t>
            </a:r>
            <a:r>
              <a:rPr lang="en-IN" dirty="0" err="1" smtClean="0">
                <a:solidFill>
                  <a:schemeClr val="accent2"/>
                </a:solidFill>
              </a:rPr>
              <a:t>Billingcities</a:t>
            </a:r>
            <a:r>
              <a:rPr lang="en-IN" dirty="0" smtClean="0">
                <a:solidFill>
                  <a:schemeClr val="accent2"/>
                </a:solidFill>
              </a:rPr>
              <a:t> who purchased most number of tracks in total.</a:t>
            </a:r>
            <a:endParaRPr lang="en-IN" dirty="0">
              <a:solidFill>
                <a:schemeClr val="accent2"/>
              </a:solidFill>
            </a:endParaRPr>
          </a:p>
        </p:txBody>
      </p:sp>
      <p:sp>
        <p:nvSpPr>
          <p:cNvPr id="7" name="TextBox 6"/>
          <p:cNvSpPr txBox="1"/>
          <p:nvPr/>
        </p:nvSpPr>
        <p:spPr>
          <a:xfrm>
            <a:off x="1123406" y="4911635"/>
            <a:ext cx="9849394" cy="1200329"/>
          </a:xfrm>
          <a:prstGeom prst="rect">
            <a:avLst/>
          </a:prstGeom>
          <a:noFill/>
        </p:spPr>
        <p:txBody>
          <a:bodyPr wrap="square" rtlCol="0">
            <a:spAutoFit/>
          </a:bodyPr>
          <a:lstStyle/>
          <a:p>
            <a:r>
              <a:rPr lang="en-IN" dirty="0" smtClean="0"/>
              <a:t>While observing the </a:t>
            </a:r>
            <a:r>
              <a:rPr lang="en-IN" dirty="0" err="1" smtClean="0"/>
              <a:t>Clustured</a:t>
            </a:r>
            <a:r>
              <a:rPr lang="en-IN" dirty="0" smtClean="0"/>
              <a:t> column chart for top 20 </a:t>
            </a:r>
            <a:r>
              <a:rPr lang="en-IN" dirty="0" err="1" smtClean="0"/>
              <a:t>billingcities</a:t>
            </a:r>
            <a:r>
              <a:rPr lang="en-IN" dirty="0" smtClean="0"/>
              <a:t>, it can be seen that many of them purchased the same number of tracks in tota</a:t>
            </a:r>
            <a:r>
              <a:rPr lang="en-IN" dirty="0" smtClean="0"/>
              <a:t>l like Berlin ,London and </a:t>
            </a:r>
            <a:r>
              <a:rPr lang="en-IN" dirty="0" err="1" smtClean="0"/>
              <a:t>paris</a:t>
            </a:r>
            <a:r>
              <a:rPr lang="en-IN" dirty="0" smtClean="0"/>
              <a:t> </a:t>
            </a:r>
            <a:r>
              <a:rPr lang="en-IN" dirty="0" err="1" smtClean="0"/>
              <a:t>etcetra</a:t>
            </a:r>
            <a:r>
              <a:rPr lang="en-IN" dirty="0" smtClean="0"/>
              <a:t> have purchased same amount (76) tracks in total and also the cities like </a:t>
            </a:r>
            <a:r>
              <a:rPr lang="en-IN" dirty="0" err="1" smtClean="0"/>
              <a:t>dublin</a:t>
            </a:r>
            <a:r>
              <a:rPr lang="en-IN" dirty="0" smtClean="0"/>
              <a:t>, Chicago, Delhi and Boston </a:t>
            </a:r>
            <a:r>
              <a:rPr lang="en-IN" dirty="0" err="1" smtClean="0"/>
              <a:t>etc</a:t>
            </a:r>
            <a:r>
              <a:rPr lang="en-IN" dirty="0" smtClean="0"/>
              <a:t> bought 38 tracks. </a:t>
            </a:r>
            <a:endParaRPr lang="en-IN"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83758839"/>
              </p:ext>
            </p:extLst>
          </p:nvPr>
        </p:nvGraphicFramePr>
        <p:xfrm>
          <a:off x="838200" y="1558834"/>
          <a:ext cx="10515600" cy="31525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518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accent6"/>
                </a:solidFill>
              </a:rPr>
              <a:t>Top 50 tracks composed, having maximum duration(in Milliseconds) ?</a:t>
            </a:r>
            <a:endParaRPr lang="en-IN" dirty="0">
              <a:solidFill>
                <a:schemeClr val="accent6"/>
              </a:solidFill>
            </a:endParaRPr>
          </a:p>
        </p:txBody>
      </p:sp>
      <p:sp>
        <p:nvSpPr>
          <p:cNvPr id="5" name="TextBox 4"/>
          <p:cNvSpPr txBox="1"/>
          <p:nvPr/>
        </p:nvSpPr>
        <p:spPr>
          <a:xfrm>
            <a:off x="992777" y="5360080"/>
            <a:ext cx="10195560" cy="1200329"/>
          </a:xfrm>
          <a:prstGeom prst="rect">
            <a:avLst/>
          </a:prstGeom>
          <a:noFill/>
        </p:spPr>
        <p:txBody>
          <a:bodyPr wrap="square" rtlCol="0">
            <a:spAutoFit/>
          </a:bodyPr>
          <a:lstStyle/>
          <a:p>
            <a:r>
              <a:rPr lang="en-IN" dirty="0" smtClean="0"/>
              <a:t>While Analysing the graph for top 50 tracks composed, which are havi</a:t>
            </a:r>
            <a:r>
              <a:rPr lang="en-IN" dirty="0" smtClean="0"/>
              <a:t>ng maximum duration. It can be very easily seen that the composer named Jimmy Page has composed the track with maximum duration(1612329 milliseconds), which is of the album Title ( The song remains the same(Disc 1) ) while composer Hector Berlioz composed the track with minimum duration (561967 milliseconds).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32363992"/>
              </p:ext>
            </p:extLst>
          </p:nvPr>
        </p:nvGraphicFramePr>
        <p:xfrm>
          <a:off x="838200" y="1825625"/>
          <a:ext cx="10515600" cy="31556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3539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accent1"/>
                </a:solidFill>
              </a:rPr>
              <a:t>What is the Average </a:t>
            </a:r>
            <a:r>
              <a:rPr lang="en-IN" dirty="0" err="1" smtClean="0">
                <a:solidFill>
                  <a:schemeClr val="accent1"/>
                </a:solidFill>
              </a:rPr>
              <a:t>unitprice</a:t>
            </a:r>
            <a:r>
              <a:rPr lang="en-IN" dirty="0" smtClean="0">
                <a:solidFill>
                  <a:schemeClr val="accent1"/>
                </a:solidFill>
              </a:rPr>
              <a:t> of each Track in different countries?</a:t>
            </a:r>
            <a:endParaRPr lang="en-IN" dirty="0">
              <a:solidFill>
                <a:schemeClr val="accent1"/>
              </a:solidFill>
            </a:endParaRPr>
          </a:p>
        </p:txBody>
      </p:sp>
      <p:sp>
        <p:nvSpPr>
          <p:cNvPr id="5" name="TextBox 4"/>
          <p:cNvSpPr txBox="1"/>
          <p:nvPr/>
        </p:nvSpPr>
        <p:spPr>
          <a:xfrm>
            <a:off x="959031" y="4772297"/>
            <a:ext cx="10273937" cy="1477328"/>
          </a:xfrm>
          <a:prstGeom prst="rect">
            <a:avLst/>
          </a:prstGeom>
          <a:noFill/>
        </p:spPr>
        <p:txBody>
          <a:bodyPr wrap="square" rtlCol="0">
            <a:spAutoFit/>
          </a:bodyPr>
          <a:lstStyle/>
          <a:p>
            <a:r>
              <a:rPr lang="en-IN" dirty="0" smtClean="0"/>
              <a:t>Given Clustered bar represents the different countries with Average </a:t>
            </a:r>
            <a:r>
              <a:rPr lang="en-IN" dirty="0" err="1" smtClean="0"/>
              <a:t>unitprice</a:t>
            </a:r>
            <a:r>
              <a:rPr lang="en-IN" dirty="0" smtClean="0"/>
              <a:t> of tracks. The Maximum average </a:t>
            </a:r>
            <a:r>
              <a:rPr lang="en-IN" dirty="0" err="1" smtClean="0"/>
              <a:t>unitprice</a:t>
            </a:r>
            <a:r>
              <a:rPr lang="en-IN" dirty="0" smtClean="0"/>
              <a:t> of a track is in the country </a:t>
            </a:r>
            <a:r>
              <a:rPr lang="en-IN" dirty="0" err="1" smtClean="0"/>
              <a:t>chile</a:t>
            </a:r>
            <a:r>
              <a:rPr lang="en-IN" dirty="0" smtClean="0"/>
              <a:t> with a value of </a:t>
            </a:r>
            <a:r>
              <a:rPr lang="en-IN" dirty="0" smtClean="0"/>
              <a:t>1.23. </a:t>
            </a:r>
            <a:r>
              <a:rPr lang="en-IN" dirty="0" smtClean="0"/>
              <a:t>While second maximum average </a:t>
            </a:r>
            <a:r>
              <a:rPr lang="en-IN" dirty="0" err="1" smtClean="0"/>
              <a:t>unitprice</a:t>
            </a:r>
            <a:r>
              <a:rPr lang="en-IN" dirty="0" smtClean="0"/>
              <a:t> of track belongs to country </a:t>
            </a:r>
            <a:r>
              <a:rPr lang="en-IN" dirty="0" smtClean="0"/>
              <a:t>Czech Republic</a:t>
            </a:r>
            <a:r>
              <a:rPr lang="en-IN" dirty="0" smtClean="0"/>
              <a:t> </a:t>
            </a:r>
            <a:r>
              <a:rPr lang="en-IN" dirty="0" smtClean="0"/>
              <a:t>with value </a:t>
            </a:r>
            <a:r>
              <a:rPr lang="en-IN" dirty="0" smtClean="0"/>
              <a:t>1.19. </a:t>
            </a:r>
            <a:r>
              <a:rPr lang="en-IN" dirty="0" smtClean="0"/>
              <a:t>While the Countries in which average price is reasonable are Argentina, Australia, Denmark, Italy, Spain with a value of 0.99. which show tracks bit cheaper here than other countries.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56032350"/>
              </p:ext>
            </p:extLst>
          </p:nvPr>
        </p:nvGraphicFramePr>
        <p:xfrm>
          <a:off x="838200" y="1825625"/>
          <a:ext cx="10515600" cy="26331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746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accent1"/>
                </a:solidFill>
              </a:rPr>
              <a:t>What are the Average Milliseconds of tracks for different </a:t>
            </a:r>
            <a:r>
              <a:rPr lang="en-IN" dirty="0" err="1" smtClean="0">
                <a:solidFill>
                  <a:schemeClr val="accent1"/>
                </a:solidFill>
              </a:rPr>
              <a:t>MediaTypes</a:t>
            </a:r>
            <a:r>
              <a:rPr lang="en-IN" dirty="0" smtClean="0">
                <a:solidFill>
                  <a:schemeClr val="accent1"/>
                </a:solidFill>
              </a:rPr>
              <a:t> ?</a:t>
            </a:r>
            <a:endParaRPr lang="en-IN" dirty="0">
              <a:solidFill>
                <a:schemeClr val="accent1"/>
              </a:solidFill>
            </a:endParaRPr>
          </a:p>
        </p:txBody>
      </p:sp>
      <p:sp>
        <p:nvSpPr>
          <p:cNvPr id="5" name="TextBox 4"/>
          <p:cNvSpPr txBox="1"/>
          <p:nvPr/>
        </p:nvSpPr>
        <p:spPr>
          <a:xfrm>
            <a:off x="966652" y="4937760"/>
            <a:ext cx="10387148" cy="1754326"/>
          </a:xfrm>
          <a:prstGeom prst="rect">
            <a:avLst/>
          </a:prstGeom>
          <a:noFill/>
        </p:spPr>
        <p:txBody>
          <a:bodyPr wrap="square" rtlCol="0">
            <a:spAutoFit/>
          </a:bodyPr>
          <a:lstStyle/>
          <a:p>
            <a:r>
              <a:rPr lang="en-IN" dirty="0" smtClean="0"/>
              <a:t>The following </a:t>
            </a:r>
            <a:r>
              <a:rPr lang="en-IN" dirty="0" smtClean="0"/>
              <a:t>clustered bar chart </a:t>
            </a:r>
            <a:r>
              <a:rPr lang="en-IN" dirty="0" smtClean="0"/>
              <a:t>shows the Average milliseconds of tracks according to different </a:t>
            </a:r>
            <a:r>
              <a:rPr lang="en-IN" dirty="0" err="1" smtClean="0"/>
              <a:t>MediaTypes</a:t>
            </a:r>
            <a:r>
              <a:rPr lang="en-IN" dirty="0" smtClean="0"/>
              <a:t>. While Analysing the </a:t>
            </a:r>
            <a:r>
              <a:rPr lang="en-IN" dirty="0" smtClean="0"/>
              <a:t>chart</a:t>
            </a:r>
            <a:r>
              <a:rPr lang="en-IN" dirty="0" smtClean="0"/>
              <a:t> </a:t>
            </a:r>
            <a:r>
              <a:rPr lang="en-IN" dirty="0" smtClean="0"/>
              <a:t>deeply, it is </a:t>
            </a:r>
            <a:r>
              <a:rPr lang="en-IN" dirty="0" smtClean="0"/>
              <a:t>easily visible that Protected MPEG-4 video file has  taken 2342940.43 milliseconds  of the total milliseconds in overall for all tracks. While other file types like AAC audio file(276506.91 Milliseconds), MPEG audio file(265574.29), Protected AAC audio file(281723.87) and Purchased AAC audio file contributed 260894.71 milliseconds. This clearly shows that milliseconds for Protected MPEG-4 video is acting as outlier to the dataset with huge value.</a:t>
            </a:r>
            <a:endParaRPr lang="en-IN" dirty="0" smtClean="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111680751"/>
              </p:ext>
            </p:extLst>
          </p:nvPr>
        </p:nvGraphicFramePr>
        <p:xfrm>
          <a:off x="838200" y="1690689"/>
          <a:ext cx="10515600" cy="29178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8074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6814</TotalTime>
  <Words>385</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Top 20 Billingcities who purchased most number of tracks in total.</vt:lpstr>
      <vt:lpstr>Top 50 tracks composed, having maximum duration(in Milliseconds) ?</vt:lpstr>
      <vt:lpstr>What is the Average unitprice of each Track in different countries?</vt:lpstr>
      <vt:lpstr>What are the Average Milliseconds of tracks for different MediaTypes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Bagga</dc:creator>
  <cp:lastModifiedBy>Nikhil Bagga</cp:lastModifiedBy>
  <cp:revision>25</cp:revision>
  <dcterms:created xsi:type="dcterms:W3CDTF">2018-04-02T10:20:41Z</dcterms:created>
  <dcterms:modified xsi:type="dcterms:W3CDTF">2018-04-08T04:49:46Z</dcterms:modified>
</cp:coreProperties>
</file>