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8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9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0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1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  <p:sldMasterId id="2147483721" r:id="rId2"/>
    <p:sldMasterId id="2147483674" r:id="rId3"/>
    <p:sldMasterId id="2147483676" r:id="rId4"/>
    <p:sldMasterId id="2147483678" r:id="rId5"/>
    <p:sldMasterId id="2147483680" r:id="rId6"/>
    <p:sldMasterId id="2147483682" r:id="rId7"/>
    <p:sldMasterId id="2147483713" r:id="rId8"/>
    <p:sldMasterId id="2147483684" r:id="rId9"/>
    <p:sldMasterId id="2147483687" r:id="rId10"/>
    <p:sldMasterId id="2147483695" r:id="rId11"/>
    <p:sldMasterId id="2147483689" r:id="rId12"/>
    <p:sldMasterId id="2147483693" r:id="rId13"/>
  </p:sldMasterIdLst>
  <p:notesMasterIdLst>
    <p:notesMasterId r:id="rId29"/>
  </p:notesMasterIdLst>
  <p:handoutMasterIdLst>
    <p:handoutMasterId r:id="rId30"/>
  </p:handoutMasterIdLst>
  <p:sldIdLst>
    <p:sldId id="274" r:id="rId14"/>
    <p:sldId id="258" r:id="rId15"/>
    <p:sldId id="265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68" r:id="rId28"/>
  </p:sldIdLst>
  <p:sldSz cx="16249650" cy="9144000"/>
  <p:notesSz cx="6858000" cy="9144000"/>
  <p:defaultTextStyle>
    <a:defPPr>
      <a:defRPr lang="en-US"/>
    </a:defPPr>
    <a:lvl1pPr marL="0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609448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218895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1828343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2437790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3047238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3656686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4266133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4875581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C2E"/>
    <a:srgbClr val="ACCAD2"/>
    <a:srgbClr val="7C8993"/>
    <a:srgbClr val="4A5C61"/>
    <a:srgbClr val="56E1DE"/>
    <a:srgbClr val="00B5C7"/>
    <a:srgbClr val="0C9ABE"/>
    <a:srgbClr val="00749B"/>
    <a:srgbClr val="27205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11"/>
    <p:restoredTop sz="95515"/>
  </p:normalViewPr>
  <p:slideViewPr>
    <p:cSldViewPr snapToGrid="0" snapToObjects="1">
      <p:cViewPr varScale="1">
        <p:scale>
          <a:sx n="51" d="100"/>
          <a:sy n="51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5" d="100"/>
          <a:sy n="165" d="100"/>
        </p:scale>
        <p:origin x="543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B1A83-C0FB-AE4A-BF31-03FE2D1F7F62}" type="datetimeFigureOut">
              <a:t>09/05/2017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872F7-59CA-CD43-8FE5-77209F9DEF8B}" type="slidenum">
              <a:t>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6DF90-0EDF-9541-B214-FA055FBBEF5F}" type="datetimeFigureOut">
              <a:t>09/05/2017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4F141-BCD2-1644-B852-0FE7DA1B820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4F141-BCD2-1644-B852-0FE7DA1B8202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81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4F141-BCD2-1644-B852-0FE7DA1B8202}" type="slidenum">
              <a:rPr lang="pt-BR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314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4F141-BCD2-1644-B852-0FE7DA1B8202}" type="slidenum">
              <a:rPr lang="pt-BR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245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4F141-BCD2-1644-B852-0FE7DA1B8202}" type="slidenum">
              <a:rPr lang="pt-BR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34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4F141-BCD2-1644-B852-0FE7DA1B8202}" type="slidenum">
              <a:rPr lang="pt-BR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11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4F141-BCD2-1644-B852-0FE7DA1B8202}" type="slidenum">
              <a:rPr lang="pt-BR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330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4F141-BCD2-1644-B852-0FE7DA1B8202}" type="slidenum">
              <a:rPr lang="pt-BR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413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4F141-BCD2-1644-B852-0FE7DA1B8202}" type="slidenum">
              <a:rPr lang="pt-BR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4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4F141-BCD2-1644-B852-0FE7DA1B8202}" type="slidenum">
              <a:rPr lang="pt-BR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2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4F141-BCD2-1644-B852-0FE7DA1B8202}" type="slidenum">
              <a:rPr lang="pt-BR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1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4F141-BCD2-1644-B852-0FE7DA1B8202}" type="slidenum">
              <a:rPr lang="pt-BR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154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4F141-BCD2-1644-B852-0FE7DA1B8202}" type="slidenum">
              <a:rPr lang="pt-BR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26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openxmlformats.org/officeDocument/2006/relationships/image" Target="../media/image20.em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3.wdp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openxmlformats.org/officeDocument/2006/relationships/image" Target="../media/image20.em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3.wdp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openxmlformats.org/officeDocument/2006/relationships/image" Target="../media/image20.em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3.wdp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openxmlformats.org/officeDocument/2006/relationships/image" Target="../media/image20.em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3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1704443" cy="9144000"/>
          </a:xfrm>
          <a:prstGeom prst="rect">
            <a:avLst/>
          </a:prstGeom>
          <a:solidFill>
            <a:srgbClr val="EF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709" y="358818"/>
            <a:ext cx="1780666" cy="714305"/>
          </a:xfrm>
          <a:prstGeom prst="rect">
            <a:avLst/>
          </a:prstGeom>
        </p:spPr>
      </p:pic>
      <p:sp>
        <p:nvSpPr>
          <p:cNvPr id="3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843803" y="1618037"/>
            <a:ext cx="7162085" cy="581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95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OBJETIVOS</a:t>
            </a:r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1843803" y="2451905"/>
            <a:ext cx="7162085" cy="3411014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1704443" cy="9144000"/>
          </a:xfrm>
          <a:prstGeom prst="rect">
            <a:avLst/>
          </a:prstGeom>
          <a:solidFill>
            <a:srgbClr val="EF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709" y="358818"/>
            <a:ext cx="1780666" cy="714305"/>
          </a:xfrm>
          <a:prstGeom prst="rect">
            <a:avLst/>
          </a:prstGeom>
        </p:spPr>
      </p:pic>
      <p:sp>
        <p:nvSpPr>
          <p:cNvPr id="3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843803" y="1618037"/>
            <a:ext cx="7162085" cy="581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95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OBJETIVOS</a:t>
            </a:r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1843803" y="2451905"/>
            <a:ext cx="7162085" cy="3411014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10" name="Snip Diagonal Corner Rectangle 9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1" name="Snip Diagonal Corner Rectangle 10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1704443" cy="9144000"/>
          </a:xfrm>
          <a:prstGeom prst="rect">
            <a:avLst/>
          </a:prstGeom>
          <a:solidFill>
            <a:srgbClr val="EF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709" y="358818"/>
            <a:ext cx="1780666" cy="714305"/>
          </a:xfrm>
          <a:prstGeom prst="rect">
            <a:avLst/>
          </a:prstGeom>
        </p:spPr>
      </p:pic>
      <p:sp>
        <p:nvSpPr>
          <p:cNvPr id="3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843803" y="1618037"/>
            <a:ext cx="7162085" cy="581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95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OBJETIVOS</a:t>
            </a:r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1843803" y="2451905"/>
            <a:ext cx="7162085" cy="3411014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3581589" y="8377518"/>
            <a:ext cx="2668061" cy="538407"/>
            <a:chOff x="13581589" y="625438"/>
            <a:chExt cx="2668061" cy="538407"/>
          </a:xfrm>
        </p:grpSpPr>
        <p:sp>
          <p:nvSpPr>
            <p:cNvPr id="10" name="Snip Diagonal Corner Rectangle 9"/>
            <p:cNvSpPr/>
            <p:nvPr userDrawn="1"/>
          </p:nvSpPr>
          <p:spPr>
            <a:xfrm>
              <a:off x="13581589" y="68331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1" name="Snip Diagonal Corner Rectangle 10"/>
            <p:cNvSpPr/>
            <p:nvPr userDrawn="1"/>
          </p:nvSpPr>
          <p:spPr>
            <a:xfrm>
              <a:off x="13697782" y="62543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1704443" cy="9144000"/>
          </a:xfrm>
          <a:prstGeom prst="rect">
            <a:avLst/>
          </a:prstGeom>
          <a:solidFill>
            <a:srgbClr val="EF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709" y="358818"/>
            <a:ext cx="1780666" cy="714305"/>
          </a:xfrm>
          <a:prstGeom prst="rect">
            <a:avLst/>
          </a:prstGeom>
        </p:spPr>
      </p:pic>
      <p:sp>
        <p:nvSpPr>
          <p:cNvPr id="3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843803" y="1618037"/>
            <a:ext cx="7162085" cy="581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95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OBJETIVOS</a:t>
            </a:r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1843803" y="2451905"/>
            <a:ext cx="7162085" cy="3411014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4040091" y="8377518"/>
            <a:ext cx="2209559" cy="538407"/>
            <a:chOff x="14040091" y="625438"/>
            <a:chExt cx="2209559" cy="538407"/>
          </a:xfrm>
        </p:grpSpPr>
        <p:sp>
          <p:nvSpPr>
            <p:cNvPr id="13" name="Snip Diagonal Corner Rectangle 12"/>
            <p:cNvSpPr/>
            <p:nvPr userDrawn="1"/>
          </p:nvSpPr>
          <p:spPr>
            <a:xfrm>
              <a:off x="14040091" y="68331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4" name="Snip Diagonal Corner Rectangle 13"/>
            <p:cNvSpPr/>
            <p:nvPr userDrawn="1"/>
          </p:nvSpPr>
          <p:spPr>
            <a:xfrm>
              <a:off x="14156284" y="62543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55" y="358818"/>
            <a:ext cx="1778373" cy="71430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786184" y="2986960"/>
            <a:ext cx="339771" cy="0"/>
          </a:xfrm>
          <a:prstGeom prst="line">
            <a:avLst/>
          </a:prstGeom>
          <a:ln w="57150">
            <a:solidFill>
              <a:srgbClr val="ED9C2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13446" y="1263650"/>
            <a:ext cx="5257800" cy="17229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650" b="1" baseline="0">
                <a:solidFill>
                  <a:srgbClr val="D0D2D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HOJE VAMOS FALAR SOBRE</a:t>
            </a:r>
            <a:endParaRPr lang="pt-BR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96634" y="1209862"/>
            <a:ext cx="8818937" cy="7705538"/>
          </a:xfrm>
          <a:prstGeom prst="rect">
            <a:avLst/>
          </a:prstGeom>
        </p:spPr>
        <p:txBody>
          <a:bodyPr/>
          <a:lstStyle>
            <a:lvl1pPr marL="306388" indent="-306388">
              <a:lnSpc>
                <a:spcPct val="100000"/>
              </a:lnSpc>
              <a:buFont typeface="+mj-lt"/>
              <a:buAutoNum type="arabicPeriod"/>
              <a:tabLst/>
              <a:defRPr sz="28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27063" indent="-169863">
              <a:buFont typeface="Arial" charset="0"/>
              <a:buChar char="•"/>
              <a:tabLst/>
              <a:defRPr sz="2400" b="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2000" b="1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1800" b="1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1800" b="1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56E1D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56E1D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6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55" y="358818"/>
            <a:ext cx="1778373" cy="71430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786184" y="2986960"/>
            <a:ext cx="339771" cy="0"/>
          </a:xfrm>
          <a:prstGeom prst="line">
            <a:avLst/>
          </a:prstGeom>
          <a:ln w="57150">
            <a:solidFill>
              <a:srgbClr val="ED9C2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13446" y="1263650"/>
            <a:ext cx="5257800" cy="17229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650" b="1" baseline="0">
                <a:solidFill>
                  <a:srgbClr val="D0D2D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HOJE VAMOS FALAR SOBRE</a:t>
            </a:r>
            <a:endParaRPr lang="pt-BR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96634" y="1209862"/>
            <a:ext cx="8818937" cy="7705538"/>
          </a:xfrm>
          <a:prstGeom prst="rect">
            <a:avLst/>
          </a:prstGeom>
        </p:spPr>
        <p:txBody>
          <a:bodyPr/>
          <a:lstStyle>
            <a:lvl1pPr marL="306388" indent="-306388">
              <a:lnSpc>
                <a:spcPct val="100000"/>
              </a:lnSpc>
              <a:buFont typeface="+mj-lt"/>
              <a:buAutoNum type="arabicPeriod"/>
              <a:tabLst/>
              <a:defRPr sz="28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27063" indent="-169863">
              <a:buFont typeface="Arial" charset="0"/>
              <a:buChar char="•"/>
              <a:tabLst/>
              <a:defRPr sz="2400" b="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2000" b="1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1800" b="1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1800" b="1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56E1D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56E1D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55" y="358818"/>
            <a:ext cx="1778373" cy="71430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786184" y="2986960"/>
            <a:ext cx="339771" cy="0"/>
          </a:xfrm>
          <a:prstGeom prst="line">
            <a:avLst/>
          </a:prstGeom>
          <a:ln w="57150">
            <a:solidFill>
              <a:srgbClr val="ED9C2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13446" y="1263650"/>
            <a:ext cx="5257800" cy="17229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650" b="1" baseline="0">
                <a:solidFill>
                  <a:srgbClr val="D0D2D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HOJE VAMOS FALAR SOBRE</a:t>
            </a:r>
            <a:endParaRPr lang="pt-BR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96634" y="1209862"/>
            <a:ext cx="8818937" cy="7705538"/>
          </a:xfrm>
          <a:prstGeom prst="rect">
            <a:avLst/>
          </a:prstGeom>
        </p:spPr>
        <p:txBody>
          <a:bodyPr/>
          <a:lstStyle>
            <a:lvl1pPr marL="306388" indent="-306388">
              <a:lnSpc>
                <a:spcPct val="100000"/>
              </a:lnSpc>
              <a:buFont typeface="+mj-lt"/>
              <a:buAutoNum type="arabicPeriod"/>
              <a:tabLst/>
              <a:defRPr sz="28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27063" indent="-169863">
              <a:buFont typeface="Arial" charset="0"/>
              <a:buChar char="•"/>
              <a:tabLst/>
              <a:defRPr sz="2400" b="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2000" b="1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1800" b="1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1800" b="1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3581589" y="8377518"/>
            <a:ext cx="2668061" cy="538407"/>
            <a:chOff x="13581589" y="8377518"/>
            <a:chExt cx="2668061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3581589" y="843539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3697782" y="837751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56E1D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56E1D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55" y="358818"/>
            <a:ext cx="1778373" cy="71430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786184" y="2986960"/>
            <a:ext cx="339771" cy="0"/>
          </a:xfrm>
          <a:prstGeom prst="line">
            <a:avLst/>
          </a:prstGeom>
          <a:ln w="57150">
            <a:solidFill>
              <a:srgbClr val="ED9C2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13446" y="1263650"/>
            <a:ext cx="5257800" cy="17229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650" b="1" baseline="0">
                <a:solidFill>
                  <a:srgbClr val="D0D2D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HOJE VAMOS FALAR SOBRE</a:t>
            </a:r>
            <a:endParaRPr lang="pt-BR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96634" y="1209862"/>
            <a:ext cx="8818937" cy="7705538"/>
          </a:xfrm>
          <a:prstGeom prst="rect">
            <a:avLst/>
          </a:prstGeom>
        </p:spPr>
        <p:txBody>
          <a:bodyPr/>
          <a:lstStyle>
            <a:lvl1pPr marL="306388" indent="-306388">
              <a:lnSpc>
                <a:spcPct val="100000"/>
              </a:lnSpc>
              <a:buFont typeface="+mj-lt"/>
              <a:buAutoNum type="arabicPeriod"/>
              <a:tabLst/>
              <a:defRPr sz="28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27063" indent="-169863">
              <a:buFont typeface="Arial" charset="0"/>
              <a:buChar char="•"/>
              <a:tabLst/>
              <a:defRPr sz="2400" b="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2000" b="1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1800" b="1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1800" b="1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4040091" y="8377518"/>
            <a:ext cx="2209559" cy="538407"/>
            <a:chOff x="14040091" y="8377518"/>
            <a:chExt cx="2209559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4040091" y="843539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4156284" y="837751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56E1D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56E1D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00B5C7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01</a:t>
            </a:r>
            <a:endParaRPr lang="pt-BR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294"/>
            <a:ext cx="1759351" cy="64177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ln w="69850">
            <a:solidFill>
              <a:srgbClr val="ED9C2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ross 6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4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4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7" grpId="0" animBg="1"/>
      <p:bldP spid="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1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00B5C7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01</a:t>
            </a:r>
            <a:endParaRPr lang="pt-BR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294"/>
            <a:ext cx="1759351" cy="64177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ln w="69850">
            <a:solidFill>
              <a:srgbClr val="ED9C2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ross 6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4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4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_restr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3" name="Snip Diagonal Corner Rectangle 2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4" name="Snip Diagonal Corner Rectangle 3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1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00B5C7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01</a:t>
            </a:r>
            <a:endParaRPr lang="pt-BR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294"/>
            <a:ext cx="1759351" cy="64177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ln w="69850">
            <a:solidFill>
              <a:srgbClr val="ED9C2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ross 6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13581589" y="8377518"/>
            <a:ext cx="2668061" cy="538407"/>
            <a:chOff x="13581589" y="625438"/>
            <a:chExt cx="2668061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3581589" y="68331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3697782" y="62543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4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4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7" grpId="0" animBg="1"/>
      <p:bldP spid="8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1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00B5C7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01</a:t>
            </a:r>
            <a:endParaRPr lang="pt-BR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294"/>
            <a:ext cx="1759351" cy="64177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ln w="69850">
            <a:solidFill>
              <a:srgbClr val="ED9C2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ross 6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14040091" y="8377518"/>
            <a:ext cx="2209559" cy="538407"/>
            <a:chOff x="14040091" y="625438"/>
            <a:chExt cx="2209559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4040091" y="68331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4156284" y="62543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4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4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7" grpId="0" animBg="1"/>
      <p:bldP spid="8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6">
                <a:alpha val="75000"/>
              </a:schemeClr>
            </a:solidFill>
            <a:prstDash val="solid"/>
            <a:miter lim="800000"/>
          </a:ln>
          <a:effectLst/>
        </p:spPr>
      </p:cxnSp>
      <p:sp>
        <p:nvSpPr>
          <p:cNvPr id="2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02</a:t>
            </a:r>
            <a:endParaRPr lang="pt-BR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633"/>
            <a:ext cx="1759351" cy="64109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5" name="Cross 14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6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6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3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5" grpId="0" animBg="1"/>
      <p:bldP spid="16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2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6">
                <a:alpha val="75000"/>
              </a:schemeClr>
            </a:solidFill>
            <a:prstDash val="solid"/>
            <a:miter lim="800000"/>
          </a:ln>
          <a:effectLst/>
        </p:spPr>
      </p:cxnSp>
      <p:sp>
        <p:nvSpPr>
          <p:cNvPr id="2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02</a:t>
            </a:r>
            <a:endParaRPr lang="pt-BR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633"/>
            <a:ext cx="1759351" cy="64109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5" name="Cross 14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7" name="Snip Diagonal Corner Rectangle 16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6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6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6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5" grpId="0" animBg="1"/>
      <p:bldP spid="16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2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6">
                <a:alpha val="75000"/>
              </a:schemeClr>
            </a:solidFill>
            <a:prstDash val="solid"/>
            <a:miter lim="800000"/>
          </a:ln>
          <a:effectLst/>
        </p:spPr>
      </p:cxnSp>
      <p:sp>
        <p:nvSpPr>
          <p:cNvPr id="2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02</a:t>
            </a:r>
            <a:endParaRPr lang="pt-BR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633"/>
            <a:ext cx="1759351" cy="64109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5" name="Cross 14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3581589" y="8377518"/>
            <a:ext cx="2668061" cy="538407"/>
            <a:chOff x="13581589" y="625438"/>
            <a:chExt cx="2668061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3581589" y="68331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7" name="Snip Diagonal Corner Rectangle 16"/>
            <p:cNvSpPr/>
            <p:nvPr userDrawn="1"/>
          </p:nvSpPr>
          <p:spPr>
            <a:xfrm>
              <a:off x="13697782" y="62543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6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6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5" grpId="0" animBg="1"/>
      <p:bldP spid="16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2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6">
                <a:alpha val="75000"/>
              </a:schemeClr>
            </a:solidFill>
            <a:prstDash val="solid"/>
            <a:miter lim="800000"/>
          </a:ln>
          <a:effectLst/>
        </p:spPr>
      </p:cxnSp>
      <p:sp>
        <p:nvSpPr>
          <p:cNvPr id="2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02</a:t>
            </a:r>
            <a:endParaRPr lang="pt-BR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633"/>
            <a:ext cx="1759351" cy="64109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5" name="Cross 14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4040091" y="8377518"/>
            <a:ext cx="2209559" cy="538407"/>
            <a:chOff x="14040091" y="625438"/>
            <a:chExt cx="2209559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4040091" y="68331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7" name="Snip Diagonal Corner Rectangle 16"/>
            <p:cNvSpPr/>
            <p:nvPr userDrawn="1"/>
          </p:nvSpPr>
          <p:spPr>
            <a:xfrm>
              <a:off x="14156284" y="62543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6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6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5" grpId="0" animBg="1"/>
      <p:bldP spid="16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03</a:t>
            </a:r>
            <a:endParaRPr lang="pt-BR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chemeClr val="accent4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294"/>
            <a:ext cx="1759351" cy="64177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7" name="Cross 6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accent4"/>
          </a:solidFill>
          <a:ln w="635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4">
                <a:alpha val="75000"/>
              </a:schemeClr>
            </a:solidFill>
            <a:prstDash val="solid"/>
            <a:miter lim="800000"/>
          </a:ln>
          <a:effectLst/>
        </p:spPr>
      </p:cxnSp>
      <p:sp>
        <p:nvSpPr>
          <p:cNvPr id="10" name="TextBox 9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7" grpId="0" animBg="1"/>
      <p:bldP spid="8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3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03</a:t>
            </a:r>
            <a:endParaRPr lang="pt-BR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chemeClr val="accent4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294"/>
            <a:ext cx="1759351" cy="64177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7" name="Cross 6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accent4"/>
          </a:solidFill>
          <a:ln w="635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4">
                <a:alpha val="75000"/>
              </a:schemeClr>
            </a:solidFill>
            <a:prstDash val="solid"/>
            <a:miter lim="800000"/>
          </a:ln>
          <a:effectLst/>
        </p:spPr>
      </p:cxnSp>
      <p:grpSp>
        <p:nvGrpSpPr>
          <p:cNvPr id="10" name="Group 9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7" grpId="0" animBg="1"/>
      <p:bldP spid="8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3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03</a:t>
            </a:r>
            <a:endParaRPr lang="pt-BR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chemeClr val="accent4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294"/>
            <a:ext cx="1759351" cy="64177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7" name="Cross 6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accent4"/>
          </a:solidFill>
          <a:ln w="635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4">
                <a:alpha val="75000"/>
              </a:schemeClr>
            </a:solidFill>
            <a:prstDash val="solid"/>
            <a:miter lim="800000"/>
          </a:ln>
          <a:effectLst/>
        </p:spPr>
      </p:cxnSp>
      <p:grpSp>
        <p:nvGrpSpPr>
          <p:cNvPr id="10" name="Group 9"/>
          <p:cNvGrpSpPr/>
          <p:nvPr userDrawn="1"/>
        </p:nvGrpSpPr>
        <p:grpSpPr>
          <a:xfrm>
            <a:off x="13581589" y="8377518"/>
            <a:ext cx="2668061" cy="538407"/>
            <a:chOff x="13581589" y="625438"/>
            <a:chExt cx="2668061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3581589" y="68331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3697782" y="62543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7" grpId="0" animBg="1"/>
      <p:bldP spid="8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3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03</a:t>
            </a:r>
            <a:endParaRPr lang="pt-BR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chemeClr val="accent4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294"/>
            <a:ext cx="1759351" cy="64177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7" name="Cross 6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accent4"/>
          </a:solidFill>
          <a:ln w="635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4">
                <a:alpha val="75000"/>
              </a:schemeClr>
            </a:solidFill>
            <a:prstDash val="solid"/>
            <a:miter lim="800000"/>
          </a:ln>
          <a:effectLst/>
        </p:spPr>
      </p:cxnSp>
      <p:grpSp>
        <p:nvGrpSpPr>
          <p:cNvPr id="10" name="Group 9"/>
          <p:cNvGrpSpPr/>
          <p:nvPr userDrawn="1"/>
        </p:nvGrpSpPr>
        <p:grpSpPr>
          <a:xfrm>
            <a:off x="14040091" y="8377518"/>
            <a:ext cx="2209559" cy="538407"/>
            <a:chOff x="14040091" y="625438"/>
            <a:chExt cx="2209559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4040091" y="68331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4156284" y="62543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7" grpId="0" animBg="1"/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_confiden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581589" y="8377518"/>
            <a:ext cx="2668061" cy="538407"/>
            <a:chOff x="13581589" y="8377518"/>
            <a:chExt cx="2668061" cy="538407"/>
          </a:xfrm>
        </p:grpSpPr>
        <p:sp>
          <p:nvSpPr>
            <p:cNvPr id="2" name="Snip Diagonal Corner Rectangle 1"/>
            <p:cNvSpPr/>
            <p:nvPr userDrawn="1"/>
          </p:nvSpPr>
          <p:spPr>
            <a:xfrm>
              <a:off x="13581589" y="843539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3" name="Snip Diagonal Corner Rectangle 2"/>
            <p:cNvSpPr/>
            <p:nvPr userDrawn="1"/>
          </p:nvSpPr>
          <p:spPr>
            <a:xfrm>
              <a:off x="13697782" y="837751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6">
                <a:alpha val="75000"/>
              </a:schemeClr>
            </a:solidFill>
            <a:prstDash val="solid"/>
            <a:miter lim="800000"/>
          </a:ln>
          <a:effectLst/>
        </p:spPr>
      </p:cxnSp>
      <p:sp>
        <p:nvSpPr>
          <p:cNvPr id="10" name="Rectangle 9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2" name="Cross 11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accent5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00B5C7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04</a:t>
            </a:r>
            <a:endParaRPr lang="pt-BR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4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4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4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6">
                <a:alpha val="75000"/>
              </a:schemeClr>
            </a:solidFill>
            <a:prstDash val="solid"/>
            <a:miter lim="800000"/>
          </a:ln>
          <a:effectLst/>
        </p:spPr>
      </p:cxnSp>
      <p:sp>
        <p:nvSpPr>
          <p:cNvPr id="10" name="Rectangle 9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2" name="Cross 11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accent5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15" name="Snip Diagonal Corner Rectangle 14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6" name="Snip Diagonal Corner Rectangle 15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1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00B5C7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04</a:t>
            </a:r>
            <a:endParaRPr lang="pt-BR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4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4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4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6">
                <a:alpha val="75000"/>
              </a:schemeClr>
            </a:solidFill>
            <a:prstDash val="solid"/>
            <a:miter lim="800000"/>
          </a:ln>
          <a:effectLst/>
        </p:spPr>
      </p:cxnSp>
      <p:sp>
        <p:nvSpPr>
          <p:cNvPr id="10" name="Rectangle 9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2" name="Cross 11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accent5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3581589" y="8377518"/>
            <a:ext cx="2668061" cy="538407"/>
            <a:chOff x="13581589" y="625438"/>
            <a:chExt cx="2668061" cy="538407"/>
          </a:xfrm>
        </p:grpSpPr>
        <p:sp>
          <p:nvSpPr>
            <p:cNvPr id="15" name="Snip Diagonal Corner Rectangle 14"/>
            <p:cNvSpPr/>
            <p:nvPr userDrawn="1"/>
          </p:nvSpPr>
          <p:spPr>
            <a:xfrm>
              <a:off x="13581589" y="68331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6" name="Snip Diagonal Corner Rectangle 15"/>
            <p:cNvSpPr/>
            <p:nvPr userDrawn="1"/>
          </p:nvSpPr>
          <p:spPr>
            <a:xfrm>
              <a:off x="13697782" y="62543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1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00B5C7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04</a:t>
            </a:r>
            <a:endParaRPr lang="pt-BR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4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4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4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6">
                <a:alpha val="75000"/>
              </a:schemeClr>
            </a:solidFill>
            <a:prstDash val="solid"/>
            <a:miter lim="800000"/>
          </a:ln>
          <a:effectLst/>
        </p:spPr>
      </p:cxnSp>
      <p:sp>
        <p:nvSpPr>
          <p:cNvPr id="10" name="Rectangle 9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2" name="Cross 11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accent5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4040091" y="8377518"/>
            <a:ext cx="2209559" cy="538407"/>
            <a:chOff x="14040091" y="625438"/>
            <a:chExt cx="2209559" cy="538407"/>
          </a:xfrm>
        </p:grpSpPr>
        <p:sp>
          <p:nvSpPr>
            <p:cNvPr id="15" name="Snip Diagonal Corner Rectangle 14"/>
            <p:cNvSpPr/>
            <p:nvPr userDrawn="1"/>
          </p:nvSpPr>
          <p:spPr>
            <a:xfrm>
              <a:off x="14040091" y="68331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6" name="Snip Diagonal Corner Rectangle 15"/>
            <p:cNvSpPr/>
            <p:nvPr userDrawn="1"/>
          </p:nvSpPr>
          <p:spPr>
            <a:xfrm>
              <a:off x="14156284" y="62543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1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00B5C7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04</a:t>
            </a:r>
            <a:endParaRPr lang="pt-BR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4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4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81" y="302856"/>
            <a:ext cx="1320810" cy="53051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5528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5264" y="279706"/>
            <a:ext cx="12047359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492623" y="1371600"/>
            <a:ext cx="11389939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5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1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81" y="302856"/>
            <a:ext cx="1320810" cy="53051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5528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5264" y="279706"/>
            <a:ext cx="12047359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492623" y="1371600"/>
            <a:ext cx="11389939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8" name="Snip Diagonal Corner Rectangle 7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1" name="Snip Diagonal Corner Rectangle 10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1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81" y="302856"/>
            <a:ext cx="1320810" cy="53051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5528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5264" y="279706"/>
            <a:ext cx="12047359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492623" y="1371600"/>
            <a:ext cx="11389939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3581589" y="8377518"/>
            <a:ext cx="2668061" cy="538407"/>
            <a:chOff x="13581589" y="8377518"/>
            <a:chExt cx="2668061" cy="538407"/>
          </a:xfrm>
        </p:grpSpPr>
        <p:sp>
          <p:nvSpPr>
            <p:cNvPr id="8" name="Snip Diagonal Corner Rectangle 7"/>
            <p:cNvSpPr/>
            <p:nvPr userDrawn="1"/>
          </p:nvSpPr>
          <p:spPr>
            <a:xfrm>
              <a:off x="13581589" y="843539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1" name="Snip Diagonal Corner Rectangle 10"/>
            <p:cNvSpPr/>
            <p:nvPr userDrawn="1"/>
          </p:nvSpPr>
          <p:spPr>
            <a:xfrm>
              <a:off x="13697782" y="837751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1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81" y="302856"/>
            <a:ext cx="1320810" cy="53051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5528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5264" y="279706"/>
            <a:ext cx="12047359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492623" y="1371600"/>
            <a:ext cx="11389939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4040091" y="8377518"/>
            <a:ext cx="2209559" cy="538407"/>
            <a:chOff x="14040091" y="8377518"/>
            <a:chExt cx="2209559" cy="538407"/>
          </a:xfrm>
        </p:grpSpPr>
        <p:sp>
          <p:nvSpPr>
            <p:cNvPr id="8" name="Snip Diagonal Corner Rectangle 7"/>
            <p:cNvSpPr/>
            <p:nvPr userDrawn="1"/>
          </p:nvSpPr>
          <p:spPr>
            <a:xfrm>
              <a:off x="14040091" y="843539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1" name="Snip Diagonal Corner Rectangle 10"/>
            <p:cNvSpPr/>
            <p:nvPr userDrawn="1"/>
          </p:nvSpPr>
          <p:spPr>
            <a:xfrm>
              <a:off x="14156284" y="837751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262718" cy="9144000"/>
          </a:xfrm>
          <a:prstGeom prst="rect">
            <a:avLst/>
          </a:prstGeom>
          <a:solidFill>
            <a:srgbClr val="395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9596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123765" y="0"/>
            <a:ext cx="152400" cy="9144000"/>
          </a:xfrm>
          <a:prstGeom prst="rect">
            <a:avLst/>
          </a:prstGeom>
          <a:solidFill>
            <a:srgbClr val="ED9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9596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81" y="302856"/>
            <a:ext cx="1320810" cy="53051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797482" y="279706"/>
            <a:ext cx="9238130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442720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5139565" y="1371600"/>
            <a:ext cx="8896047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3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2_restr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4262718" cy="9144000"/>
          </a:xfrm>
          <a:prstGeom prst="rect">
            <a:avLst/>
          </a:prstGeom>
          <a:solidFill>
            <a:srgbClr val="395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95966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23765" y="0"/>
            <a:ext cx="152400" cy="9144000"/>
          </a:xfrm>
          <a:prstGeom prst="rect">
            <a:avLst/>
          </a:prstGeom>
          <a:solidFill>
            <a:srgbClr val="ED9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9596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81" y="302856"/>
            <a:ext cx="1320810" cy="53051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797482" y="279706"/>
            <a:ext cx="9238130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442720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5139565" y="1371600"/>
            <a:ext cx="8896047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_inte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4040091" y="8377518"/>
            <a:ext cx="2209559" cy="538407"/>
            <a:chOff x="14040091" y="8377518"/>
            <a:chExt cx="2209559" cy="538407"/>
          </a:xfrm>
        </p:grpSpPr>
        <p:sp>
          <p:nvSpPr>
            <p:cNvPr id="3" name="Snip Diagonal Corner Rectangle 2"/>
            <p:cNvSpPr/>
            <p:nvPr userDrawn="1"/>
          </p:nvSpPr>
          <p:spPr>
            <a:xfrm>
              <a:off x="14040091" y="843539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4" name="Snip Diagonal Corner Rectangle 3"/>
            <p:cNvSpPr/>
            <p:nvPr userDrawn="1"/>
          </p:nvSpPr>
          <p:spPr>
            <a:xfrm>
              <a:off x="14156284" y="837751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2_confiden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4262718" cy="9144000"/>
          </a:xfrm>
          <a:prstGeom prst="rect">
            <a:avLst/>
          </a:prstGeom>
          <a:solidFill>
            <a:srgbClr val="395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95966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23765" y="0"/>
            <a:ext cx="152400" cy="9144000"/>
          </a:xfrm>
          <a:prstGeom prst="rect">
            <a:avLst/>
          </a:prstGeom>
          <a:solidFill>
            <a:srgbClr val="ED9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9596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81" y="302856"/>
            <a:ext cx="1320810" cy="53051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797482" y="279706"/>
            <a:ext cx="9238130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442720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5139565" y="1371600"/>
            <a:ext cx="8896047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3581589" y="8377518"/>
            <a:ext cx="2668061" cy="538407"/>
            <a:chOff x="13581589" y="8377518"/>
            <a:chExt cx="2668061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3581589" y="843539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3697782" y="837751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2_inte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4262718" cy="9144000"/>
          </a:xfrm>
          <a:prstGeom prst="rect">
            <a:avLst/>
          </a:prstGeom>
          <a:solidFill>
            <a:srgbClr val="395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95966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23765" y="0"/>
            <a:ext cx="152400" cy="9144000"/>
          </a:xfrm>
          <a:prstGeom prst="rect">
            <a:avLst/>
          </a:prstGeom>
          <a:solidFill>
            <a:srgbClr val="ED9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9596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81" y="302856"/>
            <a:ext cx="1320810" cy="53051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797482" y="279706"/>
            <a:ext cx="9238130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442720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5139565" y="1371600"/>
            <a:ext cx="8896047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4040091" y="8377518"/>
            <a:ext cx="2209559" cy="538407"/>
            <a:chOff x="14040091" y="8377518"/>
            <a:chExt cx="2209559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4040091" y="843539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4156284" y="837751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073" y="323094"/>
            <a:ext cx="1333337" cy="4863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H="1">
            <a:off x="45528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5264" y="279706"/>
            <a:ext cx="12047359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1492623" y="1371600"/>
            <a:ext cx="11389939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EFF0F4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EFF0F4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TextBox 6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56E1D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56E1D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3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073" y="323094"/>
            <a:ext cx="1333337" cy="4863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H="1">
            <a:off x="45528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5264" y="279706"/>
            <a:ext cx="12047359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1492623" y="1371600"/>
            <a:ext cx="11389939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EFF0F4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EFF0F4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8" name="Snip Diagonal Corner Rectangle 7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56E1D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56E1D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3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073" y="323094"/>
            <a:ext cx="1333337" cy="4863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H="1">
            <a:off x="45528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5264" y="279706"/>
            <a:ext cx="12047359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1492623" y="1371600"/>
            <a:ext cx="11389939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EFF0F4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EFF0F4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3581589" y="8377518"/>
            <a:ext cx="2668061" cy="538407"/>
            <a:chOff x="13581589" y="8377518"/>
            <a:chExt cx="2668061" cy="538407"/>
          </a:xfrm>
        </p:grpSpPr>
        <p:sp>
          <p:nvSpPr>
            <p:cNvPr id="8" name="Snip Diagonal Corner Rectangle 7"/>
            <p:cNvSpPr/>
            <p:nvPr userDrawn="1"/>
          </p:nvSpPr>
          <p:spPr>
            <a:xfrm>
              <a:off x="13581589" y="843539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3697782" y="837751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56E1D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56E1D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3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073" y="323094"/>
            <a:ext cx="1333337" cy="4863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H="1">
            <a:off x="45528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5264" y="279706"/>
            <a:ext cx="12047359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1492623" y="1371600"/>
            <a:ext cx="11389939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EFF0F4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EFF0F4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4040091" y="8377518"/>
            <a:ext cx="2209559" cy="538407"/>
            <a:chOff x="14040091" y="8377518"/>
            <a:chExt cx="2209559" cy="538407"/>
          </a:xfrm>
        </p:grpSpPr>
        <p:sp>
          <p:nvSpPr>
            <p:cNvPr id="8" name="Snip Diagonal Corner Rectangle 7"/>
            <p:cNvSpPr/>
            <p:nvPr userDrawn="1"/>
          </p:nvSpPr>
          <p:spPr>
            <a:xfrm>
              <a:off x="14040091" y="843539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4156284" y="837751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56E1D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56E1D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048719" y="2118169"/>
            <a:ext cx="11933499" cy="5451674"/>
          </a:xfrm>
          <a:prstGeom prst="rect">
            <a:avLst/>
          </a:prstGeom>
          <a:noFill/>
          <a:ln w="127000">
            <a:solidFill>
              <a:srgbClr val="56E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2002424" y="1846115"/>
            <a:ext cx="356835" cy="0"/>
          </a:xfrm>
          <a:prstGeom prst="line">
            <a:avLst/>
          </a:prstGeom>
          <a:ln w="698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ross 9"/>
          <p:cNvSpPr/>
          <p:nvPr userDrawn="1"/>
        </p:nvSpPr>
        <p:spPr>
          <a:xfrm>
            <a:off x="13773876" y="7365234"/>
            <a:ext cx="412858" cy="409217"/>
          </a:xfrm>
          <a:prstGeom prst="plus">
            <a:avLst>
              <a:gd name="adj" fmla="val 3561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 userDrawn="1"/>
        </p:nvSpPr>
        <p:spPr>
          <a:xfrm>
            <a:off x="6782766" y="3981686"/>
            <a:ext cx="7801336" cy="532435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4329458" y="7569842"/>
            <a:ext cx="1920194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69646" y="2650599"/>
            <a:ext cx="557899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VÍDEO</a:t>
            </a:r>
            <a:endParaRPr lang="pt-BR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41580" y="4354565"/>
            <a:ext cx="6458676" cy="26329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 do vídeo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048719" y="2118169"/>
            <a:ext cx="11933499" cy="5451674"/>
          </a:xfrm>
          <a:prstGeom prst="rect">
            <a:avLst/>
          </a:prstGeom>
          <a:noFill/>
          <a:ln w="127000">
            <a:solidFill>
              <a:srgbClr val="56E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2002424" y="1846115"/>
            <a:ext cx="356835" cy="0"/>
          </a:xfrm>
          <a:prstGeom prst="line">
            <a:avLst/>
          </a:prstGeom>
          <a:ln w="698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ross 9"/>
          <p:cNvSpPr/>
          <p:nvPr userDrawn="1"/>
        </p:nvSpPr>
        <p:spPr>
          <a:xfrm>
            <a:off x="13773876" y="7365234"/>
            <a:ext cx="412858" cy="409217"/>
          </a:xfrm>
          <a:prstGeom prst="plus">
            <a:avLst>
              <a:gd name="adj" fmla="val 3561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 userDrawn="1"/>
        </p:nvSpPr>
        <p:spPr>
          <a:xfrm>
            <a:off x="6782766" y="3981686"/>
            <a:ext cx="7801336" cy="532435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4329458" y="7569842"/>
            <a:ext cx="1920194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69646" y="2650599"/>
            <a:ext cx="557899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VÍDEO</a:t>
            </a:r>
            <a:endParaRPr lang="pt-BR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41580" y="4354565"/>
            <a:ext cx="6458676" cy="26329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 do vídeo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16" name="Snip Diagonal Corner Rectangle 15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7" name="Snip Diagonal Corner Rectangle 16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048719" y="2118169"/>
            <a:ext cx="11933499" cy="5451674"/>
          </a:xfrm>
          <a:prstGeom prst="rect">
            <a:avLst/>
          </a:prstGeom>
          <a:noFill/>
          <a:ln w="127000">
            <a:solidFill>
              <a:srgbClr val="56E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2002424" y="1846115"/>
            <a:ext cx="356835" cy="0"/>
          </a:xfrm>
          <a:prstGeom prst="line">
            <a:avLst/>
          </a:prstGeom>
          <a:ln w="698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ross 9"/>
          <p:cNvSpPr/>
          <p:nvPr userDrawn="1"/>
        </p:nvSpPr>
        <p:spPr>
          <a:xfrm>
            <a:off x="13773876" y="7365234"/>
            <a:ext cx="412858" cy="409217"/>
          </a:xfrm>
          <a:prstGeom prst="plus">
            <a:avLst>
              <a:gd name="adj" fmla="val 3561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 userDrawn="1"/>
        </p:nvSpPr>
        <p:spPr>
          <a:xfrm>
            <a:off x="6782766" y="3981686"/>
            <a:ext cx="7801336" cy="532435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4329458" y="7569842"/>
            <a:ext cx="1920194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69646" y="2650599"/>
            <a:ext cx="557899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VÍDEO</a:t>
            </a:r>
            <a:endParaRPr lang="pt-BR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41580" y="4354565"/>
            <a:ext cx="6458676" cy="26329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 do vídeo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3581589" y="8377518"/>
            <a:ext cx="2668061" cy="538407"/>
            <a:chOff x="13581589" y="625438"/>
            <a:chExt cx="2668061" cy="538407"/>
          </a:xfrm>
        </p:grpSpPr>
        <p:sp>
          <p:nvSpPr>
            <p:cNvPr id="16" name="Snip Diagonal Corner Rectangle 15"/>
            <p:cNvSpPr/>
            <p:nvPr userDrawn="1"/>
          </p:nvSpPr>
          <p:spPr>
            <a:xfrm>
              <a:off x="13581589" y="68331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7" name="Snip Diagonal Corner Rectangle 16"/>
            <p:cNvSpPr/>
            <p:nvPr userDrawn="1"/>
          </p:nvSpPr>
          <p:spPr>
            <a:xfrm>
              <a:off x="13697782" y="62543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4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048719" y="2118169"/>
            <a:ext cx="11933499" cy="5451674"/>
          </a:xfrm>
          <a:prstGeom prst="rect">
            <a:avLst/>
          </a:prstGeom>
          <a:noFill/>
          <a:ln w="127000">
            <a:solidFill>
              <a:srgbClr val="56E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2002424" y="1846115"/>
            <a:ext cx="356835" cy="0"/>
          </a:xfrm>
          <a:prstGeom prst="line">
            <a:avLst/>
          </a:prstGeom>
          <a:ln w="698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ross 9"/>
          <p:cNvSpPr/>
          <p:nvPr userDrawn="1"/>
        </p:nvSpPr>
        <p:spPr>
          <a:xfrm>
            <a:off x="13773876" y="7365234"/>
            <a:ext cx="412858" cy="409217"/>
          </a:xfrm>
          <a:prstGeom prst="plus">
            <a:avLst>
              <a:gd name="adj" fmla="val 3561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 userDrawn="1"/>
        </p:nvSpPr>
        <p:spPr>
          <a:xfrm>
            <a:off x="6782766" y="3981686"/>
            <a:ext cx="7801336" cy="532435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4329458" y="7569842"/>
            <a:ext cx="1920194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69646" y="2650599"/>
            <a:ext cx="557899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VÍDEO</a:t>
            </a:r>
            <a:endParaRPr lang="pt-BR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41580" y="4354565"/>
            <a:ext cx="6458676" cy="26329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 do vídeo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4040091" y="8377518"/>
            <a:ext cx="2209559" cy="538407"/>
            <a:chOff x="14040091" y="625438"/>
            <a:chExt cx="2209559" cy="538407"/>
          </a:xfrm>
        </p:grpSpPr>
        <p:sp>
          <p:nvSpPr>
            <p:cNvPr id="16" name="Snip Diagonal Corner Rectangle 15"/>
            <p:cNvSpPr/>
            <p:nvPr userDrawn="1"/>
          </p:nvSpPr>
          <p:spPr>
            <a:xfrm>
              <a:off x="14040091" y="68331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7" name="Snip Diagonal Corner Rectangle 16"/>
            <p:cNvSpPr/>
            <p:nvPr userDrawn="1"/>
          </p:nvSpPr>
          <p:spPr>
            <a:xfrm>
              <a:off x="14156284" y="62543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1144" y="5448770"/>
            <a:ext cx="16251938" cy="7736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450" b="0" baseline="0">
                <a:solidFill>
                  <a:schemeClr val="accent4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O TÍTULO DA APRESENTAÇÃO AQUI</a:t>
            </a:r>
            <a:endParaRPr lang="pt-BR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1144" y="6675404"/>
            <a:ext cx="16251938" cy="5171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0" baseline="0">
                <a:solidFill>
                  <a:srgbClr val="2E5B72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Insira aqui o subtítulo da apresentação (se houver)</a:t>
            </a:r>
            <a:endParaRPr lang="pt-BR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15422137" y="8509605"/>
            <a:ext cx="827513" cy="0"/>
          </a:xfrm>
          <a:prstGeom prst="line">
            <a:avLst/>
          </a:prstGeom>
          <a:ln>
            <a:solidFill>
              <a:schemeClr val="accent6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5341434" y="2475571"/>
            <a:ext cx="5542156" cy="191800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/>
          <p:cNvSpPr/>
          <p:nvPr userDrawn="1"/>
        </p:nvSpPr>
        <p:spPr>
          <a:xfrm>
            <a:off x="5341434" y="2475571"/>
            <a:ext cx="5542156" cy="191800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10537906" y="2320678"/>
            <a:ext cx="35683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5319132" y="4562497"/>
            <a:ext cx="35683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644994" y="8254906"/>
            <a:ext cx="3155795" cy="41549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100" b="0" baseline="0">
                <a:solidFill>
                  <a:schemeClr val="accent3">
                    <a:alpha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Mês</a:t>
            </a:r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17" y="2859211"/>
            <a:ext cx="2970166" cy="1191466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4610393" y="8254906"/>
            <a:ext cx="880946" cy="4192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100" baseline="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2pPr>
            <a:lvl3pPr marL="9144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3pPr>
            <a:lvl4pPr marL="13716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4pPr>
            <a:lvl5pPr marL="18288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pt-BR"/>
              <a:t>• 2017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322779" y="8329958"/>
            <a:ext cx="36018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>
                <a:solidFill>
                  <a:srgbClr val="4A5C61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t>TOTVS – Todos os direitos reservados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5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5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794077" y="729204"/>
            <a:ext cx="8560158" cy="570794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10172211" y="6436593"/>
            <a:ext cx="356835" cy="0"/>
          </a:xfrm>
          <a:prstGeom prst="line">
            <a:avLst/>
          </a:prstGeom>
          <a:ln w="698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1794077" y="729204"/>
            <a:ext cx="114375" cy="775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58" y="1095454"/>
            <a:ext cx="2844615" cy="1142574"/>
          </a:xfrm>
          <a:prstGeom prst="rect">
            <a:avLst/>
          </a:prstGeom>
        </p:spPr>
      </p:pic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248763" y="1171351"/>
            <a:ext cx="4811794" cy="895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6300"/>
              </a:lnSpc>
              <a:buNone/>
              <a:defRPr sz="5400" b="1" baseline="0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OBRIGADO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248763" y="7145854"/>
            <a:ext cx="4949195" cy="1089835"/>
            <a:chOff x="1786771" y="6857118"/>
            <a:chExt cx="4760989" cy="1048391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786771" y="6865413"/>
              <a:ext cx="1507385" cy="523073"/>
              <a:chOff x="1786771" y="6761198"/>
              <a:chExt cx="1507385" cy="523073"/>
            </a:xfrm>
          </p:grpSpPr>
          <p:pic>
            <p:nvPicPr>
              <p:cNvPr id="31" name="Picture 30" descr="icone_face.png"/>
              <p:cNvPicPr>
                <a:picLocks noChangeAspect="1"/>
              </p:cNvPicPr>
              <p:nvPr userDrawn="1"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771" y="6841880"/>
                <a:ext cx="297150" cy="297150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 userDrawn="1"/>
            </p:nvSpPr>
            <p:spPr>
              <a:xfrm>
                <a:off x="2097368" y="6761198"/>
                <a:ext cx="1196788" cy="523073"/>
              </a:xfrm>
              <a:prstGeom prst="rect">
                <a:avLst/>
              </a:prstGeom>
            </p:spPr>
            <p:txBody>
              <a:bodyPr wrap="square" rtlCol="0"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totvs.com</a:t>
                </a:r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>
            <a:xfrm>
              <a:off x="1794077" y="7382436"/>
              <a:ext cx="1507385" cy="523073"/>
              <a:chOff x="3443257" y="6761198"/>
              <a:chExt cx="1507385" cy="523073"/>
            </a:xfrm>
          </p:grpSpPr>
          <p:pic>
            <p:nvPicPr>
              <p:cNvPr id="29" name="Picture 28"/>
              <p:cNvPicPr>
                <a:picLocks noChangeAspect="1"/>
              </p:cNvPicPr>
              <p:nvPr userDrawn="1"/>
            </p:nvPicPr>
            <p:blipFill>
              <a:blip r:embed="rId6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3257" y="6841880"/>
                <a:ext cx="297150" cy="29715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 userDrawn="1"/>
            </p:nvSpPr>
            <p:spPr>
              <a:xfrm>
                <a:off x="3753854" y="6761198"/>
                <a:ext cx="1196788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@totvs</a:t>
                </a:r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3816320" y="6857118"/>
              <a:ext cx="2731440" cy="523073"/>
              <a:chOff x="1786771" y="7777125"/>
              <a:chExt cx="2731440" cy="523073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8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771" y="7878104"/>
                <a:ext cx="297150" cy="297150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 userDrawn="1"/>
            </p:nvSpPr>
            <p:spPr>
              <a:xfrm>
                <a:off x="2102802" y="7777125"/>
                <a:ext cx="2415409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company/totvs</a:t>
                </a: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3835201" y="7374141"/>
              <a:ext cx="2712559" cy="523073"/>
              <a:chOff x="1805652" y="8294148"/>
              <a:chExt cx="2712559" cy="523073"/>
            </a:xfrm>
          </p:grpSpPr>
          <p:pic>
            <p:nvPicPr>
              <p:cNvPr id="23" name="Picture 22"/>
              <p:cNvPicPr>
                <a:picLocks noChangeAspect="1"/>
              </p:cNvPicPr>
              <p:nvPr userDrawn="1"/>
            </p:nvPicPr>
            <p:blipFill rotWithShape="1">
              <a:blip r:embed="rId10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82" t="17082" r="17082" b="17082"/>
              <a:stretch/>
            </p:blipFill>
            <p:spPr>
              <a:xfrm>
                <a:off x="1805652" y="8395127"/>
                <a:ext cx="297150" cy="297150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 userDrawn="1"/>
            </p:nvSpPr>
            <p:spPr>
              <a:xfrm>
                <a:off x="2102802" y="8294148"/>
                <a:ext cx="2415409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fluig.com</a:t>
                </a:r>
              </a:p>
            </p:txBody>
          </p:sp>
        </p:grpSp>
      </p:grpSp>
      <p:pic>
        <p:nvPicPr>
          <p:cNvPr id="36" name="Picture 7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248763" y="2365884"/>
            <a:ext cx="1059690" cy="105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501468" y="2648330"/>
            <a:ext cx="6287991" cy="44052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NOME E ÚLTIMO SOBRENOME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01468" y="3223456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atuação</a:t>
            </a:r>
            <a:endParaRPr lang="en-US" dirty="0"/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501468" y="3842021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Contato telefônico</a:t>
            </a:r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501468" y="4460586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e-mail@totvs.com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538887" y="529056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Tecnologia + Conhecimento são nosso DNA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538888" y="7191603"/>
            <a:ext cx="1442442" cy="435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#SOMOS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1806518" y="7191603"/>
            <a:ext cx="3939988" cy="435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/>
              <a:t>TOTVERS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10538887" y="573138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O sucesso do cliente é o nosso sucesso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0538887" y="617220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Valorizamos gente boa que é boa gente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3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2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35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2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794077" y="729204"/>
            <a:ext cx="8560158" cy="570794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10172211" y="6436593"/>
            <a:ext cx="356835" cy="0"/>
          </a:xfrm>
          <a:prstGeom prst="line">
            <a:avLst/>
          </a:prstGeom>
          <a:ln w="698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1794077" y="729204"/>
            <a:ext cx="114375" cy="775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58" y="1095454"/>
            <a:ext cx="2844615" cy="1142574"/>
          </a:xfrm>
          <a:prstGeom prst="rect">
            <a:avLst/>
          </a:prstGeom>
        </p:spPr>
      </p:pic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248763" y="1171351"/>
            <a:ext cx="4811794" cy="895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6300"/>
              </a:lnSpc>
              <a:buNone/>
              <a:defRPr sz="5400" b="1" baseline="0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OBRIGADO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248763" y="7145854"/>
            <a:ext cx="4949195" cy="1089835"/>
            <a:chOff x="1786771" y="6857118"/>
            <a:chExt cx="4760989" cy="1048391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786771" y="6865413"/>
              <a:ext cx="1507385" cy="523073"/>
              <a:chOff x="1786771" y="6761198"/>
              <a:chExt cx="1507385" cy="523073"/>
            </a:xfrm>
          </p:grpSpPr>
          <p:pic>
            <p:nvPicPr>
              <p:cNvPr id="31" name="Picture 30" descr="icone_face.png"/>
              <p:cNvPicPr>
                <a:picLocks noChangeAspect="1"/>
              </p:cNvPicPr>
              <p:nvPr userDrawn="1"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771" y="6841880"/>
                <a:ext cx="297150" cy="297150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 userDrawn="1"/>
            </p:nvSpPr>
            <p:spPr>
              <a:xfrm>
                <a:off x="2097368" y="6761198"/>
                <a:ext cx="1196788" cy="523073"/>
              </a:xfrm>
              <a:prstGeom prst="rect">
                <a:avLst/>
              </a:prstGeom>
            </p:spPr>
            <p:txBody>
              <a:bodyPr wrap="square" rtlCol="0"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totvs.com</a:t>
                </a:r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>
            <a:xfrm>
              <a:off x="1794077" y="7382436"/>
              <a:ext cx="1507385" cy="523073"/>
              <a:chOff x="3443257" y="6761198"/>
              <a:chExt cx="1507385" cy="523073"/>
            </a:xfrm>
          </p:grpSpPr>
          <p:pic>
            <p:nvPicPr>
              <p:cNvPr id="29" name="Picture 28"/>
              <p:cNvPicPr>
                <a:picLocks noChangeAspect="1"/>
              </p:cNvPicPr>
              <p:nvPr userDrawn="1"/>
            </p:nvPicPr>
            <p:blipFill>
              <a:blip r:embed="rId6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3257" y="6841880"/>
                <a:ext cx="297150" cy="29715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 userDrawn="1"/>
            </p:nvSpPr>
            <p:spPr>
              <a:xfrm>
                <a:off x="3753854" y="6761198"/>
                <a:ext cx="1196788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@totvs</a:t>
                </a:r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3816320" y="6857118"/>
              <a:ext cx="2731440" cy="523073"/>
              <a:chOff x="1786771" y="7777125"/>
              <a:chExt cx="2731440" cy="523073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8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771" y="7878104"/>
                <a:ext cx="297150" cy="297150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 userDrawn="1"/>
            </p:nvSpPr>
            <p:spPr>
              <a:xfrm>
                <a:off x="2102802" y="7777125"/>
                <a:ext cx="2415409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company/totvs</a:t>
                </a: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3835201" y="7374141"/>
              <a:ext cx="2712559" cy="523073"/>
              <a:chOff x="1805652" y="8294148"/>
              <a:chExt cx="2712559" cy="523073"/>
            </a:xfrm>
          </p:grpSpPr>
          <p:pic>
            <p:nvPicPr>
              <p:cNvPr id="23" name="Picture 22"/>
              <p:cNvPicPr>
                <a:picLocks noChangeAspect="1"/>
              </p:cNvPicPr>
              <p:nvPr userDrawn="1"/>
            </p:nvPicPr>
            <p:blipFill rotWithShape="1">
              <a:blip r:embed="rId10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82" t="17082" r="17082" b="17082"/>
              <a:stretch/>
            </p:blipFill>
            <p:spPr>
              <a:xfrm>
                <a:off x="1805652" y="8395127"/>
                <a:ext cx="297150" cy="297150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 userDrawn="1"/>
            </p:nvSpPr>
            <p:spPr>
              <a:xfrm>
                <a:off x="2102802" y="8294148"/>
                <a:ext cx="2415409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fluig.com</a:t>
                </a:r>
              </a:p>
            </p:txBody>
          </p:sp>
        </p:grpSp>
      </p:grpSp>
      <p:pic>
        <p:nvPicPr>
          <p:cNvPr id="36" name="Picture 7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248763" y="2365884"/>
            <a:ext cx="1059690" cy="105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501468" y="2648330"/>
            <a:ext cx="6287991" cy="44052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NOME E ÚLTIMO SOBRENOME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01468" y="3223456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atuação</a:t>
            </a:r>
            <a:endParaRPr lang="en-US" dirty="0"/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501468" y="3842021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Contato telefônico</a:t>
            </a:r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501468" y="4460586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e-mail@totvs.com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34" name="Snip Diagonal Corner Rectangle 33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35" name="Snip Diagonal Corner Rectangle 34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4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538887" y="529056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Tecnologia + Conhecimento são nosso DNA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538888" y="7191603"/>
            <a:ext cx="1442442" cy="435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#SOMOS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1806518" y="7191603"/>
            <a:ext cx="3939988" cy="435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/>
              <a:t>TOTVERS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10538887" y="573138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O sucesso do cliente é o nosso sucesso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0538887" y="617220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Valorizamos gente boa que é boa gente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3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2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35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2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794077" y="729204"/>
            <a:ext cx="8560158" cy="570794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10172211" y="6436593"/>
            <a:ext cx="356835" cy="0"/>
          </a:xfrm>
          <a:prstGeom prst="line">
            <a:avLst/>
          </a:prstGeom>
          <a:ln w="698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1794077" y="729204"/>
            <a:ext cx="114375" cy="775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58" y="1095454"/>
            <a:ext cx="2844615" cy="1142574"/>
          </a:xfrm>
          <a:prstGeom prst="rect">
            <a:avLst/>
          </a:prstGeom>
        </p:spPr>
      </p:pic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248763" y="1171351"/>
            <a:ext cx="4811794" cy="895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6300"/>
              </a:lnSpc>
              <a:buNone/>
              <a:defRPr sz="5400" b="1" baseline="0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OBRIGADO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248763" y="7145854"/>
            <a:ext cx="4949195" cy="1089835"/>
            <a:chOff x="1786771" y="6857118"/>
            <a:chExt cx="4760989" cy="1048391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786771" y="6865413"/>
              <a:ext cx="1507385" cy="523073"/>
              <a:chOff x="1786771" y="6761198"/>
              <a:chExt cx="1507385" cy="523073"/>
            </a:xfrm>
          </p:grpSpPr>
          <p:pic>
            <p:nvPicPr>
              <p:cNvPr id="31" name="Picture 30" descr="icone_face.png"/>
              <p:cNvPicPr>
                <a:picLocks noChangeAspect="1"/>
              </p:cNvPicPr>
              <p:nvPr userDrawn="1"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771" y="6841880"/>
                <a:ext cx="297150" cy="297150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 userDrawn="1"/>
            </p:nvSpPr>
            <p:spPr>
              <a:xfrm>
                <a:off x="2097368" y="6761198"/>
                <a:ext cx="1196788" cy="523073"/>
              </a:xfrm>
              <a:prstGeom prst="rect">
                <a:avLst/>
              </a:prstGeom>
            </p:spPr>
            <p:txBody>
              <a:bodyPr wrap="square" rtlCol="0"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totvs.com</a:t>
                </a:r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>
            <a:xfrm>
              <a:off x="1794077" y="7382436"/>
              <a:ext cx="1507385" cy="523073"/>
              <a:chOff x="3443257" y="6761198"/>
              <a:chExt cx="1507385" cy="523073"/>
            </a:xfrm>
          </p:grpSpPr>
          <p:pic>
            <p:nvPicPr>
              <p:cNvPr id="29" name="Picture 28"/>
              <p:cNvPicPr>
                <a:picLocks noChangeAspect="1"/>
              </p:cNvPicPr>
              <p:nvPr userDrawn="1"/>
            </p:nvPicPr>
            <p:blipFill>
              <a:blip r:embed="rId6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3257" y="6841880"/>
                <a:ext cx="297150" cy="29715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 userDrawn="1"/>
            </p:nvSpPr>
            <p:spPr>
              <a:xfrm>
                <a:off x="3753854" y="6761198"/>
                <a:ext cx="1196788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@totvs</a:t>
                </a:r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3816320" y="6857118"/>
              <a:ext cx="2731440" cy="523073"/>
              <a:chOff x="1786771" y="7777125"/>
              <a:chExt cx="2731440" cy="523073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8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771" y="7878104"/>
                <a:ext cx="297150" cy="297150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 userDrawn="1"/>
            </p:nvSpPr>
            <p:spPr>
              <a:xfrm>
                <a:off x="2102802" y="7777125"/>
                <a:ext cx="2415409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company/totvs</a:t>
                </a: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3835201" y="7374141"/>
              <a:ext cx="2712559" cy="523073"/>
              <a:chOff x="1805652" y="8294148"/>
              <a:chExt cx="2712559" cy="523073"/>
            </a:xfrm>
          </p:grpSpPr>
          <p:pic>
            <p:nvPicPr>
              <p:cNvPr id="23" name="Picture 22"/>
              <p:cNvPicPr>
                <a:picLocks noChangeAspect="1"/>
              </p:cNvPicPr>
              <p:nvPr userDrawn="1"/>
            </p:nvPicPr>
            <p:blipFill rotWithShape="1">
              <a:blip r:embed="rId10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82" t="17082" r="17082" b="17082"/>
              <a:stretch/>
            </p:blipFill>
            <p:spPr>
              <a:xfrm>
                <a:off x="1805652" y="8395127"/>
                <a:ext cx="297150" cy="297150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 userDrawn="1"/>
            </p:nvSpPr>
            <p:spPr>
              <a:xfrm>
                <a:off x="2102802" y="8294148"/>
                <a:ext cx="2415409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fluig.com</a:t>
                </a:r>
              </a:p>
            </p:txBody>
          </p:sp>
        </p:grpSp>
      </p:grpSp>
      <p:pic>
        <p:nvPicPr>
          <p:cNvPr id="36" name="Picture 7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248763" y="2365884"/>
            <a:ext cx="1059690" cy="105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501468" y="2648330"/>
            <a:ext cx="6287991" cy="44052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NOME E ÚLTIMO SOBRENOME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01468" y="3223456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atuação</a:t>
            </a:r>
            <a:endParaRPr lang="en-US" dirty="0"/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501468" y="3842021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Contato telefônico</a:t>
            </a:r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501468" y="4460586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e-mail@totvs.com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3581589" y="8377518"/>
            <a:ext cx="2668061" cy="538407"/>
            <a:chOff x="13581589" y="625438"/>
            <a:chExt cx="2668061" cy="538407"/>
          </a:xfrm>
        </p:grpSpPr>
        <p:sp>
          <p:nvSpPr>
            <p:cNvPr id="34" name="Snip Diagonal Corner Rectangle 33"/>
            <p:cNvSpPr/>
            <p:nvPr userDrawn="1"/>
          </p:nvSpPr>
          <p:spPr>
            <a:xfrm>
              <a:off x="13581589" y="68331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35" name="Snip Diagonal Corner Rectangle 34"/>
            <p:cNvSpPr/>
            <p:nvPr userDrawn="1"/>
          </p:nvSpPr>
          <p:spPr>
            <a:xfrm>
              <a:off x="13697782" y="62543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4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538887" y="529056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Tecnologia + Conhecimento são nosso DNA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538888" y="7191603"/>
            <a:ext cx="1442442" cy="435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#SOMOS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1806518" y="7191603"/>
            <a:ext cx="3939988" cy="435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/>
              <a:t>TOTVERS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10538887" y="573138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O sucesso do cliente é o nosso sucesso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0538887" y="617220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Valorizamos gente boa que é boa gente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3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2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35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2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794077" y="729204"/>
            <a:ext cx="8560158" cy="570794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10172211" y="6436593"/>
            <a:ext cx="356835" cy="0"/>
          </a:xfrm>
          <a:prstGeom prst="line">
            <a:avLst/>
          </a:prstGeom>
          <a:ln w="698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1794077" y="729204"/>
            <a:ext cx="114375" cy="775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58" y="1095454"/>
            <a:ext cx="2844615" cy="1142574"/>
          </a:xfrm>
          <a:prstGeom prst="rect">
            <a:avLst/>
          </a:prstGeom>
        </p:spPr>
      </p:pic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248763" y="1171351"/>
            <a:ext cx="4811794" cy="895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6300"/>
              </a:lnSpc>
              <a:buNone/>
              <a:defRPr sz="5400" b="1" baseline="0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OBRIGADO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248763" y="7145854"/>
            <a:ext cx="4949195" cy="1089835"/>
            <a:chOff x="1786771" y="6857118"/>
            <a:chExt cx="4760989" cy="1048391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786771" y="6865413"/>
              <a:ext cx="1507385" cy="523073"/>
              <a:chOff x="1786771" y="6761198"/>
              <a:chExt cx="1507385" cy="523073"/>
            </a:xfrm>
          </p:grpSpPr>
          <p:pic>
            <p:nvPicPr>
              <p:cNvPr id="31" name="Picture 30" descr="icone_face.png"/>
              <p:cNvPicPr>
                <a:picLocks noChangeAspect="1"/>
              </p:cNvPicPr>
              <p:nvPr userDrawn="1"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771" y="6841880"/>
                <a:ext cx="297150" cy="297150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 userDrawn="1"/>
            </p:nvSpPr>
            <p:spPr>
              <a:xfrm>
                <a:off x="2097368" y="6761198"/>
                <a:ext cx="1196788" cy="523073"/>
              </a:xfrm>
              <a:prstGeom prst="rect">
                <a:avLst/>
              </a:prstGeom>
            </p:spPr>
            <p:txBody>
              <a:bodyPr wrap="square" rtlCol="0"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totvs.com</a:t>
                </a:r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>
            <a:xfrm>
              <a:off x="1794077" y="7382436"/>
              <a:ext cx="1507385" cy="523073"/>
              <a:chOff x="3443257" y="6761198"/>
              <a:chExt cx="1507385" cy="523073"/>
            </a:xfrm>
          </p:grpSpPr>
          <p:pic>
            <p:nvPicPr>
              <p:cNvPr id="29" name="Picture 28"/>
              <p:cNvPicPr>
                <a:picLocks noChangeAspect="1"/>
              </p:cNvPicPr>
              <p:nvPr userDrawn="1"/>
            </p:nvPicPr>
            <p:blipFill>
              <a:blip r:embed="rId6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3257" y="6841880"/>
                <a:ext cx="297150" cy="29715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 userDrawn="1"/>
            </p:nvSpPr>
            <p:spPr>
              <a:xfrm>
                <a:off x="3753854" y="6761198"/>
                <a:ext cx="1196788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@totvs</a:t>
                </a:r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3816320" y="6857118"/>
              <a:ext cx="2731440" cy="523073"/>
              <a:chOff x="1786771" y="7777125"/>
              <a:chExt cx="2731440" cy="523073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8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771" y="7878104"/>
                <a:ext cx="297150" cy="297150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 userDrawn="1"/>
            </p:nvSpPr>
            <p:spPr>
              <a:xfrm>
                <a:off x="2102802" y="7777125"/>
                <a:ext cx="2415409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company/totvs</a:t>
                </a: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3835201" y="7374141"/>
              <a:ext cx="2712559" cy="523073"/>
              <a:chOff x="1805652" y="8294148"/>
              <a:chExt cx="2712559" cy="523073"/>
            </a:xfrm>
          </p:grpSpPr>
          <p:pic>
            <p:nvPicPr>
              <p:cNvPr id="23" name="Picture 22"/>
              <p:cNvPicPr>
                <a:picLocks noChangeAspect="1"/>
              </p:cNvPicPr>
              <p:nvPr userDrawn="1"/>
            </p:nvPicPr>
            <p:blipFill rotWithShape="1">
              <a:blip r:embed="rId10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82" t="17082" r="17082" b="17082"/>
              <a:stretch/>
            </p:blipFill>
            <p:spPr>
              <a:xfrm>
                <a:off x="1805652" y="8395127"/>
                <a:ext cx="297150" cy="297150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 userDrawn="1"/>
            </p:nvSpPr>
            <p:spPr>
              <a:xfrm>
                <a:off x="2102802" y="8294148"/>
                <a:ext cx="2415409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fluig.com</a:t>
                </a:r>
              </a:p>
            </p:txBody>
          </p:sp>
        </p:grpSp>
      </p:grpSp>
      <p:pic>
        <p:nvPicPr>
          <p:cNvPr id="36" name="Picture 7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248763" y="2365884"/>
            <a:ext cx="1059690" cy="105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501468" y="2648330"/>
            <a:ext cx="6287991" cy="44052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NOME E ÚLTIMO SOBRENOME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01468" y="3223456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atuação</a:t>
            </a:r>
            <a:endParaRPr lang="en-US" dirty="0"/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501468" y="3842021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Contato telefônico</a:t>
            </a:r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501468" y="4460586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e-mail@totvs.com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4040091" y="8377518"/>
            <a:ext cx="2209559" cy="538407"/>
            <a:chOff x="14040091" y="625438"/>
            <a:chExt cx="2209559" cy="538407"/>
          </a:xfrm>
        </p:grpSpPr>
        <p:sp>
          <p:nvSpPr>
            <p:cNvPr id="34" name="Snip Diagonal Corner Rectangle 33"/>
            <p:cNvSpPr/>
            <p:nvPr userDrawn="1"/>
          </p:nvSpPr>
          <p:spPr>
            <a:xfrm>
              <a:off x="14040091" y="68331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35" name="Snip Diagonal Corner Rectangle 34"/>
            <p:cNvSpPr/>
            <p:nvPr userDrawn="1"/>
          </p:nvSpPr>
          <p:spPr>
            <a:xfrm>
              <a:off x="14156284" y="62543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4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538887" y="529056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Tecnologia + Conhecimento são nosso DNA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538888" y="7191603"/>
            <a:ext cx="1442442" cy="435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#SOMOS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1806518" y="7191603"/>
            <a:ext cx="3939988" cy="435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/>
              <a:t>TOTVERS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10538887" y="573138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O sucesso do cliente é o nosso sucesso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0538887" y="617220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Valorizamos gente boa que é boa gente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3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2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35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2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1144" y="5448770"/>
            <a:ext cx="16251938" cy="7736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450" b="0" baseline="0">
                <a:solidFill>
                  <a:schemeClr val="accent4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O TÍTULO DA APRESENTAÇÃO AQUI</a:t>
            </a:r>
            <a:endParaRPr lang="pt-BR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1144" y="6675404"/>
            <a:ext cx="16251938" cy="5171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0" baseline="0">
                <a:solidFill>
                  <a:srgbClr val="2E5B72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Insira aqui o subtítulo da apresentação (se houver)</a:t>
            </a:r>
            <a:endParaRPr lang="pt-BR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15422137" y="8509605"/>
            <a:ext cx="827513" cy="0"/>
          </a:xfrm>
          <a:prstGeom prst="line">
            <a:avLst/>
          </a:prstGeom>
          <a:ln>
            <a:solidFill>
              <a:schemeClr val="accent6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5341434" y="2475571"/>
            <a:ext cx="5542156" cy="191800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/>
          <p:cNvSpPr/>
          <p:nvPr userDrawn="1"/>
        </p:nvSpPr>
        <p:spPr>
          <a:xfrm>
            <a:off x="5341434" y="2475571"/>
            <a:ext cx="5542156" cy="191800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10537906" y="2320678"/>
            <a:ext cx="35683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5319132" y="4562497"/>
            <a:ext cx="35683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644994" y="8254906"/>
            <a:ext cx="3155795" cy="41549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100" b="0" baseline="0">
                <a:solidFill>
                  <a:schemeClr val="accent3">
                    <a:alpha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Mês</a:t>
            </a:r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17" y="2859211"/>
            <a:ext cx="2970166" cy="1191466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4610393" y="8254906"/>
            <a:ext cx="880946" cy="4192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100" baseline="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2pPr>
            <a:lvl3pPr marL="9144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3pPr>
            <a:lvl4pPr marL="13716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4pPr>
            <a:lvl5pPr marL="18288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pt-BR"/>
              <a:t>• 2017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322779" y="8329958"/>
            <a:ext cx="36018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>
                <a:solidFill>
                  <a:srgbClr val="4A5C61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t>TOTVS – Todos os direitos reservados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4040091" y="625438"/>
            <a:ext cx="2209559" cy="538407"/>
            <a:chOff x="13828485" y="8377518"/>
            <a:chExt cx="2421165" cy="538407"/>
          </a:xfrm>
        </p:grpSpPr>
        <p:sp>
          <p:nvSpPr>
            <p:cNvPr id="24" name="Snip Diagonal Corner Rectangle 23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25" name="Snip Diagonal Corner Rectangle 24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5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5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1144" y="5448770"/>
            <a:ext cx="16251938" cy="7736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450" b="0" baseline="0">
                <a:solidFill>
                  <a:schemeClr val="accent4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O TÍTULO DA APRESENTAÇÃO AQUI</a:t>
            </a:r>
            <a:endParaRPr lang="pt-BR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1144" y="6675404"/>
            <a:ext cx="16251938" cy="5171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0" baseline="0">
                <a:solidFill>
                  <a:srgbClr val="2E5B72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Insira aqui o subtítulo da apresentação (se houver)</a:t>
            </a:r>
            <a:endParaRPr lang="pt-BR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15422137" y="8509605"/>
            <a:ext cx="827513" cy="0"/>
          </a:xfrm>
          <a:prstGeom prst="line">
            <a:avLst/>
          </a:prstGeom>
          <a:ln>
            <a:solidFill>
              <a:schemeClr val="accent6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5341434" y="2475571"/>
            <a:ext cx="5542156" cy="191800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/>
          <p:cNvSpPr/>
          <p:nvPr userDrawn="1"/>
        </p:nvSpPr>
        <p:spPr>
          <a:xfrm>
            <a:off x="5341434" y="2475571"/>
            <a:ext cx="5542156" cy="191800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10537906" y="2320678"/>
            <a:ext cx="35683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5319132" y="4562497"/>
            <a:ext cx="35683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644994" y="8254906"/>
            <a:ext cx="3155795" cy="41549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100" b="0" baseline="0">
                <a:solidFill>
                  <a:schemeClr val="accent3">
                    <a:alpha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Mês</a:t>
            </a:r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17" y="2859211"/>
            <a:ext cx="2970166" cy="1191466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4610393" y="8254906"/>
            <a:ext cx="880946" cy="4192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100" baseline="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2pPr>
            <a:lvl3pPr marL="9144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3pPr>
            <a:lvl4pPr marL="13716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4pPr>
            <a:lvl5pPr marL="18288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pt-BR"/>
              <a:t>• 2017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322779" y="8329958"/>
            <a:ext cx="36018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>
                <a:solidFill>
                  <a:srgbClr val="4A5C61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t>TOTVS – Todos os direitos reservados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3581589" y="625438"/>
            <a:ext cx="2668061" cy="538407"/>
            <a:chOff x="13581589" y="625438"/>
            <a:chExt cx="2668061" cy="538407"/>
          </a:xfrm>
        </p:grpSpPr>
        <p:sp>
          <p:nvSpPr>
            <p:cNvPr id="15" name="Snip Diagonal Corner Rectangle 14"/>
            <p:cNvSpPr/>
            <p:nvPr userDrawn="1"/>
          </p:nvSpPr>
          <p:spPr>
            <a:xfrm>
              <a:off x="13581589" y="68331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9" name="Snip Diagonal Corner Rectangle 18"/>
            <p:cNvSpPr/>
            <p:nvPr userDrawn="1"/>
          </p:nvSpPr>
          <p:spPr>
            <a:xfrm>
              <a:off x="13697782" y="62543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21" name="TextBox 20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5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5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1144" y="5448770"/>
            <a:ext cx="16251938" cy="7736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450" b="0" baseline="0">
                <a:solidFill>
                  <a:schemeClr val="accent4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O TÍTULO DA APRESENTAÇÃO AQUI</a:t>
            </a:r>
            <a:endParaRPr lang="pt-BR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1144" y="6675404"/>
            <a:ext cx="16251938" cy="5171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0" baseline="0">
                <a:solidFill>
                  <a:srgbClr val="2E5B72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Insira aqui o subtítulo da apresentação (se houver)</a:t>
            </a:r>
            <a:endParaRPr lang="pt-BR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15422137" y="8509605"/>
            <a:ext cx="827513" cy="0"/>
          </a:xfrm>
          <a:prstGeom prst="line">
            <a:avLst/>
          </a:prstGeom>
          <a:ln>
            <a:solidFill>
              <a:schemeClr val="accent6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5341434" y="2475571"/>
            <a:ext cx="5542156" cy="191800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/>
          <p:cNvSpPr/>
          <p:nvPr userDrawn="1"/>
        </p:nvSpPr>
        <p:spPr>
          <a:xfrm>
            <a:off x="5341434" y="2475571"/>
            <a:ext cx="5542156" cy="191800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10537906" y="2320678"/>
            <a:ext cx="35683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5319132" y="4562497"/>
            <a:ext cx="35683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644994" y="8254906"/>
            <a:ext cx="3155795" cy="41549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100" b="0" baseline="0">
                <a:solidFill>
                  <a:schemeClr val="accent3">
                    <a:alpha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Mês</a:t>
            </a:r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17" y="2859211"/>
            <a:ext cx="2970166" cy="1191466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4610393" y="8254906"/>
            <a:ext cx="880946" cy="4192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100" baseline="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2pPr>
            <a:lvl3pPr marL="9144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3pPr>
            <a:lvl4pPr marL="13716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4pPr>
            <a:lvl5pPr marL="18288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pt-BR"/>
              <a:t>• 2017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322779" y="8329958"/>
            <a:ext cx="36018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>
                <a:solidFill>
                  <a:srgbClr val="4A5C61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t>TOTVS – Todos os direitos reservados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4040091" y="625438"/>
            <a:ext cx="2209559" cy="538407"/>
            <a:chOff x="14040091" y="625438"/>
            <a:chExt cx="2209559" cy="538407"/>
          </a:xfrm>
        </p:grpSpPr>
        <p:sp>
          <p:nvSpPr>
            <p:cNvPr id="19" name="Snip Diagonal Corner Rectangle 18"/>
            <p:cNvSpPr/>
            <p:nvPr userDrawn="1"/>
          </p:nvSpPr>
          <p:spPr>
            <a:xfrm>
              <a:off x="14040091" y="68331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21" name="Snip Diagonal Corner Rectangle 20"/>
            <p:cNvSpPr/>
            <p:nvPr userDrawn="1"/>
          </p:nvSpPr>
          <p:spPr>
            <a:xfrm>
              <a:off x="14156284" y="62543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5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5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81" y="302856"/>
            <a:ext cx="1320810" cy="53051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5528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5264" y="279706"/>
            <a:ext cx="12047359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492623" y="1371600"/>
            <a:ext cx="11389939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19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4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45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49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7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3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42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6" r:id="rId2"/>
    <p:sldLayoutId id="2147483718" r:id="rId3"/>
    <p:sldLayoutId id="214748372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62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51" r:id="rId2"/>
    <p:sldLayoutId id="2147483752" r:id="rId3"/>
    <p:sldLayoutId id="214748375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3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54" r:id="rId2"/>
    <p:sldLayoutId id="2147483755" r:id="rId3"/>
    <p:sldLayoutId id="2147483756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0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57" r:id="rId2"/>
    <p:sldLayoutId id="2147483758" r:id="rId3"/>
    <p:sldLayoutId id="214748375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06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60" r:id="rId2"/>
    <p:sldLayoutId id="2147483761" r:id="rId3"/>
    <p:sldLayoutId id="214748376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24" r:id="rId3"/>
    <p:sldLayoutId id="2147483726" r:id="rId4"/>
    <p:sldLayoutId id="214748376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712" rtl="0" eaLnBrk="1" latinLnBrk="0" hangingPunct="1">
        <a:lnSpc>
          <a:spcPct val="90000"/>
        </a:lnSpc>
        <a:spcBef>
          <a:spcPct val="0"/>
        </a:spcBef>
        <a:buNone/>
        <a:defRPr sz="5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678" indent="-304678" algn="l" defTabSz="1218712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1pPr>
      <a:lvl2pPr marL="914034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5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1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7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3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9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36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28" r:id="rId2"/>
    <p:sldLayoutId id="2147483732" r:id="rId3"/>
    <p:sldLayoutId id="214748373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99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33" r:id="rId2"/>
    <p:sldLayoutId id="2147483734" r:id="rId3"/>
    <p:sldLayoutId id="214748373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57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36" r:id="rId2"/>
    <p:sldLayoutId id="2147483737" r:id="rId3"/>
    <p:sldLayoutId id="214748373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10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39" r:id="rId2"/>
    <p:sldLayoutId id="2147483740" r:id="rId3"/>
    <p:sldLayoutId id="214748374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89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42" r:id="rId2"/>
    <p:sldLayoutId id="2147483743" r:id="rId3"/>
    <p:sldLayoutId id="214748374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294"/>
            <a:ext cx="1759351" cy="6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6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45" r:id="rId2"/>
    <p:sldLayoutId id="2147483746" r:id="rId3"/>
    <p:sldLayoutId id="214748374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51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48" r:id="rId2"/>
    <p:sldLayoutId id="2147483749" r:id="rId3"/>
    <p:sldLayoutId id="214748375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faelquines/customer-ap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Relationship Id="rId5" Type="http://schemas.openxmlformats.org/officeDocument/2006/relationships/hyperlink" Target="https://github.com/rafaelquines/workshop-ionic2" TargetMode="External"/><Relationship Id="rId4" Type="http://schemas.openxmlformats.org/officeDocument/2006/relationships/hyperlink" Target="http://thfservices.totvs.com.br/custome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" TargetMode="External"/><Relationship Id="rId7" Type="http://schemas.openxmlformats.org/officeDocument/2006/relationships/hyperlink" Target="https://angular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6" Type="http://schemas.openxmlformats.org/officeDocument/2006/relationships/hyperlink" Target="http://rg/" TargetMode="External"/><Relationship Id="rId5" Type="http://schemas.openxmlformats.org/officeDocument/2006/relationships/hyperlink" Target="https://cordova.apache.org/" TargetMode="External"/><Relationship Id="rId4" Type="http://schemas.openxmlformats.org/officeDocument/2006/relationships/hyperlink" Target="https://github.com/driftyco/ionic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4" Type="http://schemas.openxmlformats.org/officeDocument/2006/relationships/hyperlink" Target="https://code.visualstudio.com/Downloa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docs/component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Relationship Id="rId6" Type="http://schemas.openxmlformats.org/officeDocument/2006/relationships/hyperlink" Target="http://ionicframework.com/docs/ionicons/" TargetMode="External"/><Relationship Id="rId5" Type="http://schemas.openxmlformats.org/officeDocument/2006/relationships/hyperlink" Target="http://ionicframework.com/docs/storage/" TargetMode="External"/><Relationship Id="rId4" Type="http://schemas.openxmlformats.org/officeDocument/2006/relationships/hyperlink" Target="http://ionicframework.com/docs/nativ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rmAutofit lnSpcReduction="10000"/>
          </a:bodyPr>
          <a:lstStyle/>
          <a:p>
            <a:r>
              <a:rPr lang="pt-BR" dirty="0"/>
              <a:t>Workshop </a:t>
            </a:r>
            <a:r>
              <a:rPr lang="pt-BR" dirty="0" err="1"/>
              <a:t>Ionic</a:t>
            </a:r>
            <a:r>
              <a:rPr lang="pt-BR" dirty="0"/>
              <a:t> v2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Autofit/>
          </a:bodyPr>
          <a:lstStyle/>
          <a:p>
            <a:pPr lvl="0"/>
            <a:r>
              <a:rPr lang="en-US" dirty="0"/>
              <a:t>Ionic Run x Emulate x Serve</a:t>
            </a:r>
            <a:endParaRPr lang="pt-BR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r>
              <a:rPr lang="pt-BR" dirty="0" err="1"/>
              <a:t>ionic</a:t>
            </a:r>
            <a:r>
              <a:rPr lang="pt-BR" dirty="0"/>
              <a:t> </a:t>
            </a:r>
            <a:r>
              <a:rPr lang="pt-BR" dirty="0" err="1"/>
              <a:t>run</a:t>
            </a:r>
            <a:endParaRPr lang="pt-BR" dirty="0">
              <a:latin typeface="Arial Narrow"/>
            </a:endParaRPr>
          </a:p>
          <a:p>
            <a:pPr lvl="1">
              <a:lnSpc>
                <a:spcPts val="2900"/>
              </a:lnSpc>
            </a:pPr>
            <a:r>
              <a:rPr lang="pt-BR" b="1" dirty="0"/>
              <a:t>Roda uma aplicação </a:t>
            </a:r>
            <a:r>
              <a:rPr lang="pt-BR" b="1" dirty="0" err="1"/>
              <a:t>Ionic</a:t>
            </a:r>
            <a:r>
              <a:rPr lang="pt-BR" b="1" dirty="0"/>
              <a:t> em um dispositivo conectado</a:t>
            </a:r>
          </a:p>
          <a:p>
            <a:pPr>
              <a:lnSpc>
                <a:spcPts val="4400"/>
              </a:lnSpc>
            </a:pPr>
            <a:endParaRPr lang="pt-BR" dirty="0"/>
          </a:p>
          <a:p>
            <a:pPr>
              <a:lnSpc>
                <a:spcPts val="4400"/>
              </a:lnSpc>
            </a:pPr>
            <a:r>
              <a:rPr lang="pt-BR" dirty="0" err="1"/>
              <a:t>ionic</a:t>
            </a:r>
            <a:r>
              <a:rPr lang="pt-BR" dirty="0"/>
              <a:t> </a:t>
            </a:r>
            <a:r>
              <a:rPr lang="pt-BR" dirty="0" err="1"/>
              <a:t>emulate</a:t>
            </a:r>
          </a:p>
          <a:p>
            <a:pPr lvl="1">
              <a:lnSpc>
                <a:spcPts val="4400"/>
              </a:lnSpc>
            </a:pPr>
            <a:r>
              <a:rPr lang="pt-BR" b="1" dirty="0"/>
              <a:t>Roda aplicação em um emulador</a:t>
            </a:r>
          </a:p>
          <a:p>
            <a:pPr>
              <a:lnSpc>
                <a:spcPts val="4400"/>
              </a:lnSpc>
            </a:pPr>
            <a:endParaRPr lang="pt-BR" dirty="0"/>
          </a:p>
          <a:p>
            <a:pPr>
              <a:lnSpc>
                <a:spcPts val="4400"/>
              </a:lnSpc>
            </a:pPr>
            <a:r>
              <a:rPr lang="pt-BR" dirty="0" err="1"/>
              <a:t>ionic</a:t>
            </a:r>
            <a:r>
              <a:rPr lang="pt-BR" dirty="0"/>
              <a:t> serve </a:t>
            </a:r>
            <a:r>
              <a:rPr lang="pt-BR" dirty="0">
                <a:solidFill>
                  <a:schemeClr val="tx1"/>
                </a:solidFill>
              </a:rPr>
              <a:t>[--</a:t>
            </a:r>
            <a:r>
              <a:rPr lang="pt-BR" dirty="0" err="1">
                <a:solidFill>
                  <a:schemeClr val="tx1"/>
                </a:solidFill>
              </a:rPr>
              <a:t>lab</a:t>
            </a:r>
            <a:r>
              <a:rPr lang="pt-BR" dirty="0">
                <a:solidFill>
                  <a:schemeClr val="tx1"/>
                </a:solidFill>
              </a:rPr>
              <a:t>]</a:t>
            </a:r>
          </a:p>
          <a:p>
            <a:pPr lvl="1">
              <a:lnSpc>
                <a:spcPts val="4400"/>
              </a:lnSpc>
            </a:pPr>
            <a:r>
              <a:rPr lang="pt-BR" b="1" dirty="0"/>
              <a:t>Roda a aplicação no browser</a:t>
            </a:r>
          </a:p>
          <a:p>
            <a:pPr>
              <a:lnSpc>
                <a:spcPts val="4400"/>
              </a:lnSpc>
            </a:pPr>
            <a:endParaRPr lang="pt-BR" dirty="0"/>
          </a:p>
          <a:p>
            <a:pPr>
              <a:lnSpc>
                <a:spcPts val="4400"/>
              </a:lnSpc>
            </a:pPr>
            <a:endParaRPr lang="pt-BR" dirty="0"/>
          </a:p>
          <a:p>
            <a:pPr lvl="1">
              <a:lnSpc>
                <a:spcPts val="4400"/>
              </a:lnSpc>
            </a:pPr>
            <a:endParaRPr lang="pt-BR" dirty="0"/>
          </a:p>
          <a:p>
            <a:pPr lvl="1">
              <a:lnSpc>
                <a:spcPts val="4400"/>
              </a:lnSpc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7918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Autofit/>
          </a:bodyPr>
          <a:lstStyle/>
          <a:p>
            <a:pPr lvl="0"/>
            <a:r>
              <a:rPr lang="en-US" dirty="0"/>
              <a:t>Ionic View – Share your app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6" descr="phones.png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454003" y="1352550"/>
            <a:ext cx="6459158" cy="72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Autofit/>
          </a:bodyPr>
          <a:lstStyle/>
          <a:p>
            <a:pPr lvl="0"/>
            <a:r>
              <a:rPr lang="en-US" dirty="0"/>
              <a:t>Ionic Creator – Design your app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6" descr="B04774_appendix_03.jpg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842885" y="1838325"/>
            <a:ext cx="11085522" cy="64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Autofit/>
          </a:bodyPr>
          <a:lstStyle/>
          <a:p>
            <a:pPr lvl="0"/>
            <a:r>
              <a:rPr lang="en-US" dirty="0"/>
              <a:t>Ionic Conference App</a:t>
            </a:r>
            <a:endParaRPr lang="pt-BR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176549" y="1038225"/>
            <a:ext cx="8896047" cy="6575425"/>
          </a:xfrm>
        </p:spPr>
        <p:txBody>
          <a:bodyPr anchor="t"/>
          <a:lstStyle/>
          <a:p>
            <a:r>
              <a:rPr lang="pt-BR" dirty="0">
                <a:latin typeface="Arial Narrow"/>
              </a:rPr>
              <a:t>Demo para demonstrar os recursos</a:t>
            </a:r>
            <a:endParaRPr lang="pt-BR" dirty="0"/>
          </a:p>
          <a:p>
            <a:pPr lvl="1">
              <a:lnSpc>
                <a:spcPts val="4400"/>
              </a:lnSpc>
            </a:pPr>
            <a:r>
              <a:rPr lang="pt-BR" dirty="0">
                <a:solidFill>
                  <a:schemeClr val="tx1"/>
                </a:solidFill>
              </a:rPr>
              <a:t>https://github.com/driftyco/ionic-conference-app</a:t>
            </a:r>
          </a:p>
          <a:p>
            <a:pPr>
              <a:lnSpc>
                <a:spcPts val="4400"/>
              </a:lnSpc>
            </a:pPr>
            <a:endParaRPr lang="pt-BR" dirty="0"/>
          </a:p>
          <a:p>
            <a:pPr lvl="1">
              <a:lnSpc>
                <a:spcPts val="4400"/>
              </a:lnSpc>
            </a:pPr>
            <a:endParaRPr lang="pt-BR" dirty="0"/>
          </a:p>
          <a:p>
            <a:pPr lvl="1">
              <a:lnSpc>
                <a:spcPts val="4400"/>
              </a:lnSpc>
            </a:pPr>
            <a:endParaRPr lang="pt-BR" b="1" dirty="0"/>
          </a:p>
        </p:txBody>
      </p:sp>
      <p:pic>
        <p:nvPicPr>
          <p:cNvPr id="4" name="Imagem 4" descr="Schedul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113" y="2343150"/>
            <a:ext cx="11100021" cy="63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3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Autofit/>
          </a:bodyPr>
          <a:lstStyle/>
          <a:p>
            <a:pPr lvl="0"/>
            <a:r>
              <a:rPr lang="en-US" dirty="0"/>
              <a:t>Sample App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r>
              <a:rPr lang="pt-BR" dirty="0" err="1"/>
              <a:t>ionic</a:t>
            </a:r>
            <a:r>
              <a:rPr lang="pt-BR" dirty="0"/>
              <a:t> start </a:t>
            </a:r>
            <a:r>
              <a:rPr lang="pt-BR" dirty="0" err="1"/>
              <a:t>myApp</a:t>
            </a:r>
            <a:r>
              <a:rPr lang="pt-BR" dirty="0"/>
              <a:t> </a:t>
            </a:r>
            <a:r>
              <a:rPr lang="pt-BR" dirty="0" err="1"/>
              <a:t>sidemenu</a:t>
            </a:r>
            <a:endParaRPr lang="pt-BR" dirty="0">
              <a:latin typeface="Arial Narrow"/>
            </a:endParaRPr>
          </a:p>
          <a:p>
            <a:pPr>
              <a:lnSpc>
                <a:spcPts val="4400"/>
              </a:lnSpc>
            </a:pPr>
            <a:endParaRPr lang="pt-BR" dirty="0"/>
          </a:p>
          <a:p>
            <a:pPr>
              <a:lnSpc>
                <a:spcPts val="4400"/>
              </a:lnSpc>
            </a:pPr>
            <a:r>
              <a:rPr lang="pt-BR" dirty="0" err="1"/>
              <a:t>Customer</a:t>
            </a:r>
            <a:r>
              <a:rPr lang="pt-BR" dirty="0"/>
              <a:t> API</a:t>
            </a:r>
            <a:endParaRPr lang="pt-BR" dirty="0">
              <a:solidFill>
                <a:schemeClr val="tx1"/>
              </a:solidFill>
            </a:endParaRPr>
          </a:p>
          <a:p>
            <a:pPr lvl="1">
              <a:lnSpc>
                <a:spcPts val="4400"/>
              </a:lnSpc>
            </a:pPr>
            <a:r>
              <a:rPr lang="pt-BR" dirty="0">
                <a:solidFill>
                  <a:schemeClr val="tx1"/>
                </a:solidFill>
                <a:hlinkClick r:id="rId3"/>
              </a:rPr>
              <a:t>https://github.com/rafaelquines/customer-api</a:t>
            </a:r>
          </a:p>
          <a:p>
            <a:pPr lvl="1">
              <a:lnSpc>
                <a:spcPts val="4400"/>
              </a:lnSpc>
            </a:pPr>
            <a:r>
              <a:rPr lang="pt-BR" dirty="0">
                <a:solidFill>
                  <a:schemeClr val="tx1"/>
                </a:solidFill>
                <a:hlinkClick r:id="rId4"/>
              </a:rPr>
              <a:t>http://thfservices.totvs.com.br/customer</a:t>
            </a:r>
          </a:p>
          <a:p>
            <a:pPr>
              <a:lnSpc>
                <a:spcPts val="4400"/>
              </a:lnSpc>
            </a:pPr>
            <a:endParaRPr lang="pt-BR" dirty="0"/>
          </a:p>
          <a:p>
            <a:pPr>
              <a:lnSpc>
                <a:spcPts val="4400"/>
              </a:lnSpc>
            </a:pPr>
            <a:r>
              <a:rPr lang="pt-BR" dirty="0" err="1"/>
              <a:t>Ionic</a:t>
            </a:r>
            <a:r>
              <a:rPr lang="pt-BR" dirty="0"/>
              <a:t> App</a:t>
            </a:r>
          </a:p>
          <a:p>
            <a:pPr lvl="1">
              <a:lnSpc>
                <a:spcPts val="4400"/>
              </a:lnSpc>
            </a:pPr>
            <a:r>
              <a:rPr lang="pt-BR" dirty="0">
                <a:solidFill>
                  <a:schemeClr val="tx1"/>
                </a:solidFill>
                <a:hlinkClick r:id="rId5"/>
              </a:rPr>
              <a:t>https://github.com/rafaelquines/workshop-ionic2</a:t>
            </a:r>
          </a:p>
          <a:p>
            <a:pPr>
              <a:lnSpc>
                <a:spcPts val="4400"/>
              </a:lnSpc>
            </a:pPr>
            <a:endParaRPr lang="pt-BR" dirty="0"/>
          </a:p>
          <a:p>
            <a:pPr>
              <a:lnSpc>
                <a:spcPts val="4400"/>
              </a:lnSpc>
            </a:pPr>
            <a:endParaRPr lang="pt-BR" dirty="0"/>
          </a:p>
          <a:p>
            <a:pPr lvl="1">
              <a:lnSpc>
                <a:spcPts val="4400"/>
              </a:lnSpc>
            </a:pPr>
            <a:endParaRPr lang="pt-BR" dirty="0"/>
          </a:p>
          <a:p>
            <a:pPr lvl="1">
              <a:lnSpc>
                <a:spcPts val="4400"/>
              </a:lnSpc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7073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/>
              <a:t>OBRIGADO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pt-BR"/>
              <a:t>Tecnologia + Conhecimento são nosso DNA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dirty="0"/>
              <a:t>#SOMOS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 dirty="0"/>
              <a:t>TOTVERS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pt-BR" dirty="0"/>
              <a:t>O sucesso do cliente é o nosso sucesso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pt-BR"/>
              <a:t>Valorizamos gente boa que é boa gente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Rafael Quines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THF</a:t>
            </a:r>
            <a:endParaRPr lang="pt-BR" dirty="0">
              <a:solidFill>
                <a:srgbClr val="4A5C61"/>
              </a:solidFill>
              <a:latin typeface="Arial Narrow"/>
            </a:endParaRP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(51) 98132-1443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rafael.quines@totvs.com.br</a:t>
            </a:r>
            <a:endParaRPr lang="pt-BR" dirty="0">
              <a:solidFill>
                <a:srgbClr val="4A5C6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84852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/>
              <a:t>HOJE VAMOS FALAR SOBRE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 anchor="t"/>
          <a:lstStyle/>
          <a:p>
            <a:pPr lvl="0"/>
            <a:r>
              <a:rPr lang="en-US" dirty="0"/>
              <a:t>Node</a:t>
            </a:r>
          </a:p>
          <a:p>
            <a:pPr lvl="1"/>
            <a:r>
              <a:rPr lang="en-US" dirty="0"/>
              <a:t>NPM</a:t>
            </a:r>
          </a:p>
          <a:p>
            <a:r>
              <a:rPr lang="en-US" dirty="0"/>
              <a:t>Ionic v2</a:t>
            </a:r>
          </a:p>
          <a:p>
            <a:pPr lvl="1"/>
            <a:r>
              <a:rPr lang="en-US" b="0" dirty="0"/>
              <a:t>What is that?</a:t>
            </a:r>
          </a:p>
          <a:p>
            <a:pPr lvl="1"/>
            <a:r>
              <a:rPr lang="en-US" b="0" dirty="0"/>
              <a:t>TypeScript</a:t>
            </a:r>
          </a:p>
          <a:p>
            <a:pPr lvl="1"/>
            <a:r>
              <a:rPr lang="en-US" b="0" dirty="0"/>
              <a:t>Installation</a:t>
            </a:r>
          </a:p>
          <a:p>
            <a:pPr lvl="1"/>
            <a:r>
              <a:rPr lang="en-US" b="0" dirty="0"/>
              <a:t>CLI</a:t>
            </a:r>
          </a:p>
          <a:p>
            <a:pPr lvl="1"/>
            <a:r>
              <a:rPr lang="en-US" b="0" dirty="0"/>
              <a:t>Run x Emulate x Serve</a:t>
            </a:r>
          </a:p>
          <a:p>
            <a:pPr lvl="1"/>
            <a:r>
              <a:rPr lang="en-US" b="0" dirty="0"/>
              <a:t>Ionic View</a:t>
            </a:r>
          </a:p>
          <a:p>
            <a:pPr lvl="1"/>
            <a:r>
              <a:rPr lang="en-US" b="0" dirty="0"/>
              <a:t>Ionic Creator</a:t>
            </a:r>
          </a:p>
          <a:p>
            <a:pPr marL="342900" indent="-342900"/>
            <a:r>
              <a:rPr lang="en-US" dirty="0"/>
              <a:t>Ionic Conference App</a:t>
            </a:r>
          </a:p>
          <a:p>
            <a:r>
              <a:rPr lang="en-US" dirty="0"/>
              <a:t>Sample - Consuming REST API</a:t>
            </a:r>
          </a:p>
          <a:p>
            <a:pPr marL="457200" indent="-457200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Autofit/>
          </a:bodyPr>
          <a:lstStyle/>
          <a:p>
            <a:pPr lvl="0"/>
            <a:r>
              <a:rPr lang="en-US" dirty="0"/>
              <a:t>Node</a:t>
            </a:r>
            <a:endParaRPr lang="pt-BR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r>
              <a:rPr lang="pt-BR" dirty="0"/>
              <a:t>O que é:</a:t>
            </a:r>
          </a:p>
          <a:p>
            <a:pPr lvl="1">
              <a:lnSpc>
                <a:spcPts val="4400"/>
              </a:lnSpc>
            </a:pPr>
            <a:r>
              <a:rPr lang="pt-BR" b="1" dirty="0"/>
              <a:t>Interpretador </a:t>
            </a:r>
            <a:r>
              <a:rPr lang="pt-BR" b="1" dirty="0" err="1"/>
              <a:t>Javascript</a:t>
            </a:r>
          </a:p>
          <a:p>
            <a:pPr lvl="1">
              <a:lnSpc>
                <a:spcPts val="4400"/>
              </a:lnSpc>
            </a:pPr>
            <a:r>
              <a:rPr lang="pt-BR" b="1" dirty="0"/>
              <a:t>Google V8 </a:t>
            </a:r>
            <a:r>
              <a:rPr lang="pt-BR" b="1" dirty="0" err="1"/>
              <a:t>Javascript</a:t>
            </a:r>
            <a:r>
              <a:rPr lang="pt-BR" b="1" dirty="0"/>
              <a:t> </a:t>
            </a:r>
            <a:r>
              <a:rPr lang="pt-BR" b="1" dirty="0" err="1"/>
              <a:t>Engine</a:t>
            </a:r>
          </a:p>
          <a:p>
            <a:pPr lvl="1">
              <a:lnSpc>
                <a:spcPts val="4400"/>
              </a:lnSpc>
            </a:pPr>
            <a:r>
              <a:rPr lang="pt-BR" b="1" dirty="0"/>
              <a:t>Programação Orientada a Eventos</a:t>
            </a:r>
          </a:p>
          <a:p>
            <a:pPr lvl="1">
              <a:lnSpc>
                <a:spcPts val="4400"/>
              </a:lnSpc>
            </a:pPr>
            <a:r>
              <a:rPr lang="pt-BR" b="1" dirty="0" err="1"/>
              <a:t>Assincronicidade</a:t>
            </a:r>
          </a:p>
          <a:p>
            <a:pPr lvl="1">
              <a:lnSpc>
                <a:spcPts val="4400"/>
              </a:lnSpc>
            </a:pPr>
            <a:endParaRPr lang="pt-BR" b="1" dirty="0"/>
          </a:p>
          <a:p>
            <a:pPr>
              <a:lnSpc>
                <a:spcPts val="4400"/>
              </a:lnSpc>
            </a:pPr>
            <a:r>
              <a:rPr lang="pt-BR" dirty="0"/>
              <a:t>O que não é:</a:t>
            </a:r>
            <a:endParaRPr lang="pt-BR" dirty="0">
              <a:solidFill>
                <a:schemeClr val="tx1"/>
              </a:solidFill>
            </a:endParaRPr>
          </a:p>
          <a:p>
            <a:pPr lvl="1">
              <a:lnSpc>
                <a:spcPts val="4400"/>
              </a:lnSpc>
            </a:pPr>
            <a:r>
              <a:rPr lang="pt-BR" b="1" dirty="0"/>
              <a:t>Um servidor WEB (Apache, IIS)</a:t>
            </a:r>
          </a:p>
          <a:p>
            <a:pPr lvl="1">
              <a:lnSpc>
                <a:spcPts val="4400"/>
              </a:lnSpc>
            </a:pPr>
            <a:endParaRPr lang="pt-BR" b="1">
              <a:solidFill>
                <a:schemeClr val="tx1"/>
              </a:solidFill>
            </a:endParaRPr>
          </a:p>
          <a:p>
            <a:pPr lvl="1">
              <a:lnSpc>
                <a:spcPts val="4400"/>
              </a:lnSpc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803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Autofit/>
          </a:bodyPr>
          <a:lstStyle/>
          <a:p>
            <a:pPr lvl="0"/>
            <a:r>
              <a:rPr lang="en-US" dirty="0"/>
              <a:t>NPM</a:t>
            </a:r>
            <a:endParaRPr lang="pt-BR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r>
              <a:rPr lang="pt-BR" dirty="0"/>
              <a:t>Node </a:t>
            </a:r>
            <a:r>
              <a:rPr lang="pt-BR" dirty="0" err="1"/>
              <a:t>Package</a:t>
            </a:r>
            <a:r>
              <a:rPr lang="pt-BR" dirty="0"/>
              <a:t> Manager</a:t>
            </a:r>
          </a:p>
          <a:p>
            <a:pPr lvl="1">
              <a:lnSpc>
                <a:spcPts val="4400"/>
              </a:lnSpc>
            </a:pPr>
            <a:r>
              <a:rPr lang="pt-BR" b="1" dirty="0"/>
              <a:t>Informações do Módulo</a:t>
            </a:r>
          </a:p>
          <a:p>
            <a:pPr lvl="1">
              <a:lnSpc>
                <a:spcPts val="4400"/>
              </a:lnSpc>
            </a:pPr>
            <a:r>
              <a:rPr lang="pt-BR" b="1" dirty="0"/>
              <a:t>Gerencia dependências (</a:t>
            </a: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)</a:t>
            </a:r>
            <a:endParaRPr lang="pt-BR" b="1" dirty="0">
              <a:solidFill>
                <a:schemeClr val="tx1"/>
              </a:solidFill>
            </a:endParaRPr>
          </a:p>
          <a:p>
            <a:pPr lvl="1">
              <a:lnSpc>
                <a:spcPts val="4400"/>
              </a:lnSpc>
            </a:pPr>
            <a:r>
              <a:rPr lang="pt-BR" b="1" dirty="0" err="1"/>
              <a:t>package.json</a:t>
            </a:r>
            <a:endParaRPr lang="pt-BR" b="1" dirty="0"/>
          </a:p>
          <a:p>
            <a:pPr lvl="1">
              <a:lnSpc>
                <a:spcPts val="4400"/>
              </a:lnSpc>
            </a:pPr>
            <a:endParaRPr lang="pt-BR" b="1" dirty="0"/>
          </a:p>
          <a:p>
            <a:pPr lvl="1">
              <a:lnSpc>
                <a:spcPts val="4400"/>
              </a:lnSpc>
            </a:pPr>
            <a:endParaRPr lang="pt-BR" b="1" dirty="0"/>
          </a:p>
          <a:p>
            <a:pPr lvl="1">
              <a:lnSpc>
                <a:spcPts val="4400"/>
              </a:lnSpc>
            </a:pPr>
            <a:endParaRPr lang="pt-BR" b="1" dirty="0"/>
          </a:p>
          <a:p>
            <a:pPr lvl="1">
              <a:lnSpc>
                <a:spcPts val="4400"/>
              </a:lnSpc>
            </a:pPr>
            <a:endParaRPr lang="pt-BR" b="1">
              <a:solidFill>
                <a:srgbClr val="7D959B"/>
              </a:solidFill>
            </a:endParaRPr>
          </a:p>
          <a:p>
            <a:pPr lvl="1">
              <a:lnSpc>
                <a:spcPts val="4400"/>
              </a:lnSpc>
            </a:pPr>
            <a:endParaRPr lang="pt-BR" b="1" dirty="0"/>
          </a:p>
        </p:txBody>
      </p:sp>
      <p:pic>
        <p:nvPicPr>
          <p:cNvPr id="4" name="Imagem 4" descr="packageJson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812" y="4038600"/>
            <a:ext cx="5851092" cy="484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0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Autofit/>
          </a:bodyPr>
          <a:lstStyle/>
          <a:p>
            <a:pPr lvl="0"/>
            <a:r>
              <a:rPr lang="en-US" dirty="0"/>
              <a:t>Ionic Framework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r>
              <a:rPr lang="pt-BR" dirty="0"/>
              <a:t>Framework Mobile</a:t>
            </a:r>
          </a:p>
          <a:p>
            <a:pPr lvl="1">
              <a:lnSpc>
                <a:spcPts val="4400"/>
              </a:lnSpc>
            </a:pPr>
            <a:r>
              <a:rPr lang="pt-BR" dirty="0">
                <a:solidFill>
                  <a:schemeClr val="tx1"/>
                </a:solidFill>
                <a:hlinkClick r:id="rId3"/>
              </a:rPr>
              <a:t>https://ionicframework.com/</a:t>
            </a:r>
          </a:p>
          <a:p>
            <a:pPr lvl="1">
              <a:lnSpc>
                <a:spcPts val="4400"/>
              </a:lnSpc>
            </a:pPr>
            <a:r>
              <a:rPr lang="pt-BR" dirty="0">
                <a:solidFill>
                  <a:schemeClr val="tx1"/>
                </a:solidFill>
                <a:hlinkClick r:id="rId4"/>
              </a:rPr>
              <a:t>https://github.com/driftyco/ionic</a:t>
            </a:r>
          </a:p>
          <a:p>
            <a:pPr>
              <a:lnSpc>
                <a:spcPts val="4400"/>
              </a:lnSpc>
            </a:pPr>
            <a:r>
              <a:rPr lang="pt-BR" dirty="0"/>
              <a:t>Aplicações híbridas</a:t>
            </a:r>
          </a:p>
          <a:p>
            <a:pPr>
              <a:lnSpc>
                <a:spcPts val="4400"/>
              </a:lnSpc>
            </a:pPr>
            <a:r>
              <a:rPr lang="pt-BR" dirty="0" err="1"/>
              <a:t>WebView</a:t>
            </a:r>
            <a:endParaRPr lang="pt-BR" dirty="0"/>
          </a:p>
          <a:p>
            <a:pPr>
              <a:lnSpc>
                <a:spcPts val="4400"/>
              </a:lnSpc>
            </a:pPr>
            <a:r>
              <a:rPr lang="pt-BR" b="1" dirty="0" err="1"/>
              <a:t>Cordova</a:t>
            </a:r>
            <a:r>
              <a:rPr lang="pt-BR" b="1" dirty="0"/>
              <a:t> (recursos nativos)</a:t>
            </a:r>
          </a:p>
          <a:p>
            <a:pPr lvl="1">
              <a:lnSpc>
                <a:spcPts val="4400"/>
              </a:lnSpc>
            </a:pPr>
            <a:r>
              <a:rPr lang="pt-BR" dirty="0">
                <a:solidFill>
                  <a:schemeClr val="tx1"/>
                </a:solidFill>
                <a:hlinkClick r:id="rId5"/>
              </a:rPr>
              <a:t>https://cordova.apache.o</a:t>
            </a:r>
            <a:r>
              <a:rPr lang="pt-BR" dirty="0">
                <a:solidFill>
                  <a:schemeClr val="tx1"/>
                </a:solidFill>
                <a:hlinkClick r:id="rId6"/>
              </a:rPr>
              <a:t>rg</a:t>
            </a:r>
            <a:r>
              <a:rPr lang="pt-BR" b="0" dirty="0">
                <a:solidFill>
                  <a:schemeClr val="tx1"/>
                </a:solidFill>
                <a:hlinkClick r:id="rId6"/>
              </a:rPr>
              <a:t>/</a:t>
            </a:r>
          </a:p>
          <a:p>
            <a:pPr>
              <a:lnSpc>
                <a:spcPts val="4400"/>
              </a:lnSpc>
            </a:pPr>
            <a:r>
              <a:rPr lang="pt-BR" b="1" dirty="0" err="1"/>
              <a:t>AngularJS</a:t>
            </a:r>
            <a:r>
              <a:rPr lang="pt-BR" b="1" dirty="0"/>
              <a:t> (2 e 4)</a:t>
            </a:r>
          </a:p>
          <a:p>
            <a:pPr lvl="1">
              <a:lnSpc>
                <a:spcPts val="4400"/>
              </a:lnSpc>
            </a:pPr>
            <a:r>
              <a:rPr lang="pt-BR" dirty="0">
                <a:solidFill>
                  <a:schemeClr val="tx1"/>
                </a:solidFill>
                <a:hlinkClick r:id="rId7"/>
              </a:rPr>
              <a:t>https://angular.io/</a:t>
            </a:r>
          </a:p>
          <a:p>
            <a:pPr lvl="1">
              <a:lnSpc>
                <a:spcPts val="4400"/>
              </a:lnSpc>
            </a:pPr>
            <a:endParaRPr lang="pt-BR" b="1">
              <a:solidFill>
                <a:srgbClr val="7D959B"/>
              </a:solidFill>
            </a:endParaRPr>
          </a:p>
          <a:p>
            <a:pPr lvl="1">
              <a:lnSpc>
                <a:spcPts val="4400"/>
              </a:lnSpc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71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Autofit/>
          </a:bodyPr>
          <a:lstStyle/>
          <a:p>
            <a:pPr lvl="0"/>
            <a:r>
              <a:rPr lang="en-US" dirty="0"/>
              <a:t>TypeScript</a:t>
            </a:r>
            <a:endParaRPr lang="pt-BR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r>
              <a:rPr lang="pt-BR" dirty="0" err="1"/>
              <a:t>JavaScript</a:t>
            </a:r>
            <a:r>
              <a:rPr lang="pt-BR" dirty="0"/>
              <a:t> "corrigido"</a:t>
            </a:r>
          </a:p>
          <a:p>
            <a:pPr>
              <a:lnSpc>
                <a:spcPts val="4400"/>
              </a:lnSpc>
            </a:pPr>
            <a:endParaRPr lang="pt-BR" dirty="0"/>
          </a:p>
          <a:p>
            <a:pPr>
              <a:lnSpc>
                <a:spcPts val="4400"/>
              </a:lnSpc>
            </a:pPr>
            <a:r>
              <a:rPr lang="pt-BR" dirty="0"/>
              <a:t>Fortemente </a:t>
            </a:r>
            <a:r>
              <a:rPr lang="pt-BR" dirty="0" err="1"/>
              <a:t>tipado</a:t>
            </a:r>
          </a:p>
          <a:p>
            <a:pPr>
              <a:lnSpc>
                <a:spcPts val="4400"/>
              </a:lnSpc>
            </a:pPr>
            <a:endParaRPr lang="pt-BR" dirty="0"/>
          </a:p>
          <a:p>
            <a:pPr>
              <a:lnSpc>
                <a:spcPts val="4400"/>
              </a:lnSpc>
            </a:pPr>
            <a:r>
              <a:rPr lang="pt-BR" dirty="0"/>
              <a:t>Classes, interfaces, heranças, </a:t>
            </a:r>
            <a:r>
              <a:rPr lang="pt-BR" dirty="0" err="1"/>
              <a:t>generics</a:t>
            </a:r>
          </a:p>
          <a:p>
            <a:pPr>
              <a:lnSpc>
                <a:spcPts val="4400"/>
              </a:lnSpc>
            </a:pPr>
            <a:endParaRPr lang="pt-BR" dirty="0"/>
          </a:p>
          <a:p>
            <a:pPr>
              <a:lnSpc>
                <a:spcPts val="4400"/>
              </a:lnSpc>
            </a:pPr>
            <a:r>
              <a:rPr lang="pt-BR" dirty="0"/>
              <a:t>Compila pra JS</a:t>
            </a:r>
          </a:p>
          <a:p>
            <a:pPr>
              <a:lnSpc>
                <a:spcPts val="4400"/>
              </a:lnSpc>
            </a:pPr>
            <a:endParaRPr lang="pt-BR" dirty="0"/>
          </a:p>
          <a:p>
            <a:pPr>
              <a:lnSpc>
                <a:spcPts val="4400"/>
              </a:lnSpc>
            </a:pPr>
            <a:r>
              <a:rPr lang="pt-BR" dirty="0"/>
              <a:t>Qualquer browser, Node, SO</a:t>
            </a:r>
          </a:p>
          <a:p>
            <a:pPr lvl="1">
              <a:lnSpc>
                <a:spcPts val="4400"/>
              </a:lnSpc>
            </a:pPr>
            <a:endParaRPr lang="pt-BR" dirty="0"/>
          </a:p>
          <a:p>
            <a:pPr lvl="1">
              <a:lnSpc>
                <a:spcPts val="4400"/>
              </a:lnSpc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4681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Autofit/>
          </a:bodyPr>
          <a:lstStyle/>
          <a:p>
            <a:pPr lvl="0"/>
            <a:r>
              <a:rPr lang="en-US" dirty="0" err="1"/>
              <a:t>Instalação</a:t>
            </a:r>
            <a:endParaRPr lang="pt-BR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r>
              <a:rPr lang="pt-BR" dirty="0"/>
              <a:t>Node</a:t>
            </a:r>
          </a:p>
          <a:p>
            <a:pPr lvl="1">
              <a:lnSpc>
                <a:spcPts val="2900"/>
              </a:lnSpc>
            </a:pPr>
            <a:r>
              <a:rPr lang="pt-BR" dirty="0">
                <a:solidFill>
                  <a:schemeClr val="tx1"/>
                </a:solidFill>
                <a:hlinkClick r:id="rId3"/>
              </a:rPr>
              <a:t>https://nodejs.org/en/download/</a:t>
            </a:r>
          </a:p>
          <a:p>
            <a:pPr>
              <a:lnSpc>
                <a:spcPts val="4400"/>
              </a:lnSpc>
            </a:pPr>
            <a:endParaRPr lang="pt-BR" dirty="0"/>
          </a:p>
          <a:p>
            <a:pPr>
              <a:lnSpc>
                <a:spcPts val="4400"/>
              </a:lnSpc>
            </a:pPr>
            <a:r>
              <a:rPr lang="pt-BR" dirty="0" err="1"/>
              <a:t>Ionic</a:t>
            </a:r>
            <a:endParaRPr lang="pt-BR" dirty="0" err="1">
              <a:solidFill>
                <a:schemeClr val="tx1"/>
              </a:solidFill>
            </a:endParaRPr>
          </a:p>
          <a:p>
            <a:pPr lvl="1">
              <a:lnSpc>
                <a:spcPts val="4400"/>
              </a:lnSpc>
            </a:pPr>
            <a:r>
              <a:rPr lang="pt-BR" dirty="0" err="1">
                <a:solidFill>
                  <a:schemeClr val="tx1"/>
                </a:solidFill>
              </a:rPr>
              <a:t>npm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install</a:t>
            </a:r>
            <a:r>
              <a:rPr lang="pt-BR" dirty="0">
                <a:solidFill>
                  <a:schemeClr val="tx1"/>
                </a:solidFill>
              </a:rPr>
              <a:t> -g </a:t>
            </a:r>
            <a:r>
              <a:rPr lang="pt-BR" dirty="0" err="1">
                <a:solidFill>
                  <a:schemeClr val="tx1"/>
                </a:solidFill>
              </a:rPr>
              <a:t>cordova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ionic</a:t>
            </a:r>
          </a:p>
          <a:p>
            <a:pPr>
              <a:lnSpc>
                <a:spcPts val="4400"/>
              </a:lnSpc>
            </a:pPr>
            <a:endParaRPr lang="pt-BR" dirty="0"/>
          </a:p>
          <a:p>
            <a:pPr>
              <a:lnSpc>
                <a:spcPts val="4400"/>
              </a:lnSpc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>
              <a:solidFill>
                <a:schemeClr val="tx1"/>
              </a:solidFill>
            </a:endParaRPr>
          </a:p>
          <a:p>
            <a:pPr lvl="1">
              <a:lnSpc>
                <a:spcPts val="4400"/>
              </a:lnSpc>
            </a:pPr>
            <a:r>
              <a:rPr lang="pt-BR" dirty="0">
                <a:solidFill>
                  <a:schemeClr val="tx1"/>
                </a:solidFill>
                <a:hlinkClick r:id="rId4"/>
              </a:rPr>
              <a:t>https://code.visualstudio.com/Download</a:t>
            </a:r>
          </a:p>
          <a:p>
            <a:pPr lvl="1">
              <a:lnSpc>
                <a:spcPts val="4400"/>
              </a:lnSpc>
            </a:pPr>
            <a:endParaRPr lang="pt-BR" dirty="0"/>
          </a:p>
          <a:p>
            <a:pPr lvl="1">
              <a:lnSpc>
                <a:spcPts val="44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947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Autofit/>
          </a:bodyPr>
          <a:lstStyle/>
          <a:p>
            <a:pPr lvl="0"/>
            <a:r>
              <a:rPr lang="en-US" dirty="0"/>
              <a:t>Ionic CLI</a:t>
            </a:r>
            <a:endParaRPr lang="pt-BR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r>
              <a:rPr lang="pt-BR" dirty="0" err="1"/>
              <a:t>ionic</a:t>
            </a:r>
            <a:r>
              <a:rPr lang="pt-BR" dirty="0"/>
              <a:t> start </a:t>
            </a:r>
            <a:r>
              <a:rPr lang="pt-BR" dirty="0" err="1"/>
              <a:t>myApp</a:t>
            </a:r>
            <a:r>
              <a:rPr lang="pt-BR" dirty="0"/>
              <a:t> </a:t>
            </a:r>
            <a:r>
              <a:rPr lang="pt-BR" dirty="0" err="1"/>
              <a:t>blank</a:t>
            </a:r>
          </a:p>
          <a:p>
            <a:pPr>
              <a:lnSpc>
                <a:spcPts val="4400"/>
              </a:lnSpc>
            </a:pPr>
            <a:endParaRPr lang="pt-BR" dirty="0"/>
          </a:p>
          <a:p>
            <a:pPr>
              <a:lnSpc>
                <a:spcPts val="4400"/>
              </a:lnSpc>
            </a:pPr>
            <a:r>
              <a:rPr lang="pt-BR" dirty="0" err="1"/>
              <a:t>ionic</a:t>
            </a:r>
            <a:r>
              <a:rPr lang="pt-BR" dirty="0"/>
              <a:t> start </a:t>
            </a:r>
            <a:r>
              <a:rPr lang="pt-BR" dirty="0" err="1"/>
              <a:t>myApp</a:t>
            </a:r>
            <a:r>
              <a:rPr lang="pt-BR" dirty="0"/>
              <a:t> </a:t>
            </a:r>
            <a:r>
              <a:rPr lang="pt-BR" dirty="0" err="1"/>
              <a:t>tabs</a:t>
            </a:r>
          </a:p>
          <a:p>
            <a:pPr>
              <a:lnSpc>
                <a:spcPts val="4400"/>
              </a:lnSpc>
            </a:pPr>
            <a:endParaRPr lang="pt-BR" dirty="0"/>
          </a:p>
          <a:p>
            <a:pPr>
              <a:lnSpc>
                <a:spcPts val="4400"/>
              </a:lnSpc>
            </a:pPr>
            <a:r>
              <a:rPr lang="pt-BR" dirty="0" err="1"/>
              <a:t>ionic</a:t>
            </a:r>
            <a:r>
              <a:rPr lang="pt-BR" dirty="0"/>
              <a:t> start </a:t>
            </a:r>
            <a:r>
              <a:rPr lang="pt-BR" dirty="0" err="1"/>
              <a:t>myApp</a:t>
            </a:r>
            <a:r>
              <a:rPr lang="pt-BR" dirty="0"/>
              <a:t> </a:t>
            </a:r>
            <a:r>
              <a:rPr lang="pt-BR" dirty="0" err="1"/>
              <a:t>sidemenu</a:t>
            </a:r>
          </a:p>
          <a:p>
            <a:pPr>
              <a:lnSpc>
                <a:spcPts val="4400"/>
              </a:lnSpc>
            </a:pPr>
            <a:endParaRPr lang="pt-BR" dirty="0"/>
          </a:p>
          <a:p>
            <a:pPr>
              <a:lnSpc>
                <a:spcPts val="4400"/>
              </a:lnSpc>
            </a:pPr>
            <a:endParaRPr lang="pt-BR" dirty="0"/>
          </a:p>
          <a:p>
            <a:pPr lvl="1">
              <a:lnSpc>
                <a:spcPts val="4400"/>
              </a:lnSpc>
            </a:pPr>
            <a:endParaRPr lang="pt-BR" dirty="0"/>
          </a:p>
          <a:p>
            <a:pPr lvl="1">
              <a:lnSpc>
                <a:spcPts val="4400"/>
              </a:lnSpc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9575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Autofit/>
          </a:bodyPr>
          <a:lstStyle/>
          <a:p>
            <a:pPr lvl="0"/>
            <a:r>
              <a:rPr lang="en-US" dirty="0"/>
              <a:t>Components</a:t>
            </a:r>
            <a:endParaRPr lang="pt-BR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ts val="4400"/>
              </a:lnSpc>
            </a:pPr>
            <a:r>
              <a:rPr lang="pt-BR" b="0" dirty="0">
                <a:solidFill>
                  <a:schemeClr val="tx1"/>
                </a:solidFill>
                <a:hlinkClick r:id="rId3"/>
              </a:rPr>
              <a:t>http://ionicframework.com/docs/components/</a:t>
            </a:r>
            <a:endParaRPr lang="pt-BR" dirty="0">
              <a:solidFill>
                <a:schemeClr val="tx1"/>
              </a:solidFill>
              <a:hlinkClick r:id="rId3"/>
            </a:endParaRPr>
          </a:p>
          <a:p>
            <a:pPr>
              <a:lnSpc>
                <a:spcPts val="4400"/>
              </a:lnSpc>
            </a:pPr>
            <a:endParaRPr lang="pt-BR" b="0" dirty="0">
              <a:solidFill>
                <a:srgbClr val="7D959B"/>
              </a:solidFill>
            </a:endParaRPr>
          </a:p>
          <a:p>
            <a:pPr>
              <a:lnSpc>
                <a:spcPts val="4400"/>
              </a:lnSpc>
            </a:pPr>
            <a:r>
              <a:rPr lang="pt-BR" b="0" dirty="0">
                <a:solidFill>
                  <a:schemeClr val="tx1"/>
                </a:solidFill>
                <a:hlinkClick r:id="rId4"/>
              </a:rPr>
              <a:t>http://ionicframework.com/docs/native/</a:t>
            </a:r>
          </a:p>
          <a:p>
            <a:pPr>
              <a:lnSpc>
                <a:spcPts val="4400"/>
              </a:lnSpc>
            </a:pPr>
            <a:endParaRPr lang="pt-BR" b="0" dirty="0">
              <a:solidFill>
                <a:schemeClr val="tx1"/>
              </a:solidFill>
            </a:endParaRPr>
          </a:p>
          <a:p>
            <a:pPr>
              <a:lnSpc>
                <a:spcPts val="4400"/>
              </a:lnSpc>
            </a:pPr>
            <a:r>
              <a:rPr lang="pt-BR" b="0" dirty="0">
                <a:solidFill>
                  <a:schemeClr val="tx1"/>
                </a:solidFill>
                <a:hlinkClick r:id="rId5"/>
              </a:rPr>
              <a:t>http://ionicframework.com/docs/storage/</a:t>
            </a:r>
          </a:p>
          <a:p>
            <a:pPr>
              <a:lnSpc>
                <a:spcPts val="4400"/>
              </a:lnSpc>
            </a:pPr>
            <a:endParaRPr lang="pt-BR" b="0" dirty="0">
              <a:solidFill>
                <a:schemeClr val="tx1"/>
              </a:solidFill>
            </a:endParaRPr>
          </a:p>
          <a:p>
            <a:pPr>
              <a:lnSpc>
                <a:spcPts val="4400"/>
              </a:lnSpc>
            </a:pPr>
            <a:r>
              <a:rPr lang="pt-BR" b="0" dirty="0">
                <a:solidFill>
                  <a:schemeClr val="tx1"/>
                </a:solidFill>
                <a:hlinkClick r:id="rId6"/>
              </a:rPr>
              <a:t>http://ionicframework.com/docs/ionicons/</a:t>
            </a:r>
          </a:p>
          <a:p>
            <a:pPr>
              <a:lnSpc>
                <a:spcPts val="4400"/>
              </a:lnSpc>
            </a:pPr>
            <a:endParaRPr lang="pt-BR" b="0" dirty="0">
              <a:solidFill>
                <a:srgbClr val="7D959B"/>
              </a:solidFill>
            </a:endParaRPr>
          </a:p>
          <a:p>
            <a:pPr>
              <a:lnSpc>
                <a:spcPts val="4400"/>
              </a:lnSpc>
            </a:pPr>
            <a:endParaRPr lang="pt-BR" b="0" dirty="0">
              <a:solidFill>
                <a:srgbClr val="7D959B"/>
              </a:solidFill>
            </a:endParaRPr>
          </a:p>
          <a:p>
            <a:pPr>
              <a:lnSpc>
                <a:spcPts val="4400"/>
              </a:lnSpc>
            </a:pPr>
            <a:endParaRPr lang="pt-BR" dirty="0"/>
          </a:p>
          <a:p>
            <a:pPr>
              <a:lnSpc>
                <a:spcPts val="4400"/>
              </a:lnSpc>
            </a:pPr>
            <a:endParaRPr lang="pt-BR" dirty="0"/>
          </a:p>
          <a:p>
            <a:pPr lvl="1">
              <a:lnSpc>
                <a:spcPts val="4400"/>
              </a:lnSpc>
            </a:pPr>
            <a:endParaRPr lang="pt-BR" dirty="0"/>
          </a:p>
          <a:p>
            <a:pPr lvl="1">
              <a:lnSpc>
                <a:spcPts val="4400"/>
              </a:lnSpc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3188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 Slide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0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Conteúdo2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Conteúdo3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Vídeo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Encerramento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pa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bjetivos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eparata1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eparata2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Separata3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Separata4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onteúdo1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1429</TotalTime>
  <Words>836</Words>
  <Application>Microsoft Office PowerPoint</Application>
  <PresentationFormat>Personalizar</PresentationFormat>
  <Paragraphs>154</Paragraphs>
  <Slides>15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13</vt:i4>
      </vt:variant>
      <vt:variant>
        <vt:lpstr>Títulos de slides</vt:lpstr>
      </vt:variant>
      <vt:variant>
        <vt:i4>15</vt:i4>
      </vt:variant>
    </vt:vector>
  </HeadingPairs>
  <TitlesOfParts>
    <vt:vector size="28" baseType="lpstr">
      <vt:lpstr>Blank Slide</vt:lpstr>
      <vt:lpstr>Capa</vt:lpstr>
      <vt:lpstr>Objetivos</vt:lpstr>
      <vt:lpstr>Agenda</vt:lpstr>
      <vt:lpstr>Separata1</vt:lpstr>
      <vt:lpstr>Separata2</vt:lpstr>
      <vt:lpstr>Separata3</vt:lpstr>
      <vt:lpstr>Separata4</vt:lpstr>
      <vt:lpstr>Conteúdo1</vt:lpstr>
      <vt:lpstr>Conteúdo2</vt:lpstr>
      <vt:lpstr>Conteúdo3</vt:lpstr>
      <vt:lpstr>Vídeo</vt:lpstr>
      <vt:lpstr>Encerramento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Milena de Souza Sartorelli</cp:lastModifiedBy>
  <cp:revision>167</cp:revision>
  <cp:lastPrinted>2017-01-30T19:00:37Z</cp:lastPrinted>
  <dcterms:created xsi:type="dcterms:W3CDTF">2017-01-30T18:54:37Z</dcterms:created>
  <dcterms:modified xsi:type="dcterms:W3CDTF">2017-05-09T13:21:23Z</dcterms:modified>
</cp:coreProperties>
</file>