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kit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C878CE-B888-4B2E-B400-F488FAB2AF7C}">
  <a:tblStyle styleId="{D3C878CE-B888-4B2E-B400-F488FAB2AF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12T20:40:15.368">
    <p:pos x="6000" y="0"/>
    <p:text>who's there?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22cb5f798_3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2cb5f798_3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Nischal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4236f60c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236f60c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Nischal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6dfe087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dfe08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6dfe087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dfe087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Nischal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664aad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64aad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6dfe087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6dfe087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656aab4f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656aab4f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6dfe087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dfe087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6619d2b2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6619d2b2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6f18fde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f18fde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22cb5f798_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2cb5f798_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Vikash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6619d2b2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6619d2b2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6dfe087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dfe087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6ea2a392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ea2a392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6ea2a3929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ea2a3929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6ea2a3929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6ea2a3929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662f4f2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62f4f2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66350dc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6350dc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6dfe087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dfe087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662f4f2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62f4f2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66350dc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6350dc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22cb5f798_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2cb5f798_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vikash</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4236f60c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4236f60c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4236f60c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236f60c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22c8ac6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2c8ac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Vikash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22cb5f798_3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2cb5f798_3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22cb5f798_3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2cb5f798_3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Prakhar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22cb5f798_3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2cb5f798_3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4238e4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238e4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4236f60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236f60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2D3142"/>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570975" y="1383750"/>
            <a:ext cx="5976000" cy="2376000"/>
          </a:xfrm>
          <a:prstGeom prst="rect">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446600" y="1714900"/>
            <a:ext cx="6250800" cy="171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type="title"/>
          </p:nvPr>
        </p:nvSpPr>
        <p:spPr>
          <a:xfrm>
            <a:off x="1885050" y="1747975"/>
            <a:ext cx="5373900" cy="13506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Clr>
                <a:srgbClr val="F2D7EE"/>
              </a:buClr>
              <a:buSzPts val="3000"/>
              <a:buNone/>
              <a:defRPr b="1" sz="3000">
                <a:solidFill>
                  <a:srgbClr val="F2D7EE"/>
                </a:solidFill>
              </a:defRPr>
            </a:lvl1pPr>
            <a:lvl2pPr lvl="1" rtl="0" algn="ctr">
              <a:lnSpc>
                <a:spcPct val="100000"/>
              </a:lnSpc>
              <a:spcBef>
                <a:spcPts val="0"/>
              </a:spcBef>
              <a:spcAft>
                <a:spcPts val="0"/>
              </a:spcAft>
              <a:buClr>
                <a:srgbClr val="F2D7EE"/>
              </a:buClr>
              <a:buSzPts val="3000"/>
              <a:buNone/>
              <a:defRPr b="1" sz="3000">
                <a:solidFill>
                  <a:srgbClr val="F2D7EE"/>
                </a:solidFill>
              </a:defRPr>
            </a:lvl2pPr>
            <a:lvl3pPr lvl="2" rtl="0" algn="ctr">
              <a:lnSpc>
                <a:spcPct val="100000"/>
              </a:lnSpc>
              <a:spcBef>
                <a:spcPts val="0"/>
              </a:spcBef>
              <a:spcAft>
                <a:spcPts val="0"/>
              </a:spcAft>
              <a:buClr>
                <a:srgbClr val="F2D7EE"/>
              </a:buClr>
              <a:buSzPts val="3000"/>
              <a:buNone/>
              <a:defRPr b="1" sz="3000">
                <a:solidFill>
                  <a:srgbClr val="F2D7EE"/>
                </a:solidFill>
              </a:defRPr>
            </a:lvl3pPr>
            <a:lvl4pPr lvl="3" rtl="0" algn="ctr">
              <a:lnSpc>
                <a:spcPct val="100000"/>
              </a:lnSpc>
              <a:spcBef>
                <a:spcPts val="0"/>
              </a:spcBef>
              <a:spcAft>
                <a:spcPts val="0"/>
              </a:spcAft>
              <a:buClr>
                <a:srgbClr val="F2D7EE"/>
              </a:buClr>
              <a:buSzPts val="3000"/>
              <a:buNone/>
              <a:defRPr b="1" sz="3000">
                <a:solidFill>
                  <a:srgbClr val="F2D7EE"/>
                </a:solidFill>
              </a:defRPr>
            </a:lvl4pPr>
            <a:lvl5pPr lvl="4" rtl="0" algn="ctr">
              <a:lnSpc>
                <a:spcPct val="100000"/>
              </a:lnSpc>
              <a:spcBef>
                <a:spcPts val="0"/>
              </a:spcBef>
              <a:spcAft>
                <a:spcPts val="0"/>
              </a:spcAft>
              <a:buClr>
                <a:srgbClr val="F2D7EE"/>
              </a:buClr>
              <a:buSzPts val="3000"/>
              <a:buNone/>
              <a:defRPr b="1" sz="3000">
                <a:solidFill>
                  <a:srgbClr val="F2D7EE"/>
                </a:solidFill>
              </a:defRPr>
            </a:lvl5pPr>
            <a:lvl6pPr lvl="5" rtl="0" algn="ctr">
              <a:lnSpc>
                <a:spcPct val="100000"/>
              </a:lnSpc>
              <a:spcBef>
                <a:spcPts val="0"/>
              </a:spcBef>
              <a:spcAft>
                <a:spcPts val="0"/>
              </a:spcAft>
              <a:buClr>
                <a:srgbClr val="F2D7EE"/>
              </a:buClr>
              <a:buSzPts val="3000"/>
              <a:buNone/>
              <a:defRPr b="1" sz="3000">
                <a:solidFill>
                  <a:srgbClr val="F2D7EE"/>
                </a:solidFill>
              </a:defRPr>
            </a:lvl6pPr>
            <a:lvl7pPr lvl="6" rtl="0" algn="ctr">
              <a:lnSpc>
                <a:spcPct val="100000"/>
              </a:lnSpc>
              <a:spcBef>
                <a:spcPts val="0"/>
              </a:spcBef>
              <a:spcAft>
                <a:spcPts val="0"/>
              </a:spcAft>
              <a:buClr>
                <a:srgbClr val="F2D7EE"/>
              </a:buClr>
              <a:buSzPts val="3000"/>
              <a:buNone/>
              <a:defRPr b="1" sz="3000">
                <a:solidFill>
                  <a:srgbClr val="F2D7EE"/>
                </a:solidFill>
              </a:defRPr>
            </a:lvl7pPr>
            <a:lvl8pPr lvl="7" rtl="0" algn="ctr">
              <a:lnSpc>
                <a:spcPct val="100000"/>
              </a:lnSpc>
              <a:spcBef>
                <a:spcPts val="0"/>
              </a:spcBef>
              <a:spcAft>
                <a:spcPts val="0"/>
              </a:spcAft>
              <a:buClr>
                <a:srgbClr val="F2D7EE"/>
              </a:buClr>
              <a:buSzPts val="3000"/>
              <a:buNone/>
              <a:defRPr b="1" sz="3000">
                <a:solidFill>
                  <a:srgbClr val="F2D7EE"/>
                </a:solidFill>
              </a:defRPr>
            </a:lvl8pPr>
            <a:lvl9pPr lvl="8" rtl="0" algn="ctr">
              <a:lnSpc>
                <a:spcPct val="100000"/>
              </a:lnSpc>
              <a:spcBef>
                <a:spcPts val="0"/>
              </a:spcBef>
              <a:spcAft>
                <a:spcPts val="0"/>
              </a:spcAft>
              <a:buClr>
                <a:srgbClr val="F2D7EE"/>
              </a:buClr>
              <a:buSzPts val="3000"/>
              <a:buNone/>
              <a:defRPr b="1" sz="3000">
                <a:solidFill>
                  <a:srgbClr val="F2D7EE"/>
                </a:solidFill>
              </a:defRPr>
            </a:lvl9pPr>
          </a:lstStyle>
          <a:p/>
        </p:txBody>
      </p:sp>
      <p:sp>
        <p:nvSpPr>
          <p:cNvPr id="129" name="Google Shape;129;p13"/>
          <p:cNvSpPr txBox="1"/>
          <p:nvPr>
            <p:ph idx="1" type="subTitle"/>
          </p:nvPr>
        </p:nvSpPr>
        <p:spPr>
          <a:xfrm>
            <a:off x="2407350" y="3134525"/>
            <a:ext cx="4329300" cy="384000"/>
          </a:xfrm>
          <a:prstGeom prst="rect">
            <a:avLst/>
          </a:prstGeom>
          <a:noFill/>
        </p:spPr>
        <p:txBody>
          <a:bodyPr anchorCtr="0" anchor="t" bIns="91425" lIns="91425" spcFirstLastPara="1" rIns="91425" wrap="square" tIns="91425"/>
          <a:lstStyle>
            <a:lvl1pPr lvl="0" rtl="0" algn="ctr">
              <a:lnSpc>
                <a:spcPct val="100000"/>
              </a:lnSpc>
              <a:spcBef>
                <a:spcPts val="0"/>
              </a:spcBef>
              <a:spcAft>
                <a:spcPts val="0"/>
              </a:spcAft>
              <a:buClr>
                <a:srgbClr val="F2D7EE"/>
              </a:buClr>
              <a:buSzPts val="1200"/>
              <a:buNone/>
              <a:defRPr sz="1200">
                <a:solidFill>
                  <a:srgbClr val="F2D7EE"/>
                </a:solidFill>
              </a:defRPr>
            </a:lvl1pPr>
            <a:lvl2pPr lvl="1" rtl="0" algn="ctr">
              <a:lnSpc>
                <a:spcPct val="100000"/>
              </a:lnSpc>
              <a:spcBef>
                <a:spcPts val="0"/>
              </a:spcBef>
              <a:spcAft>
                <a:spcPts val="0"/>
              </a:spcAft>
              <a:buClr>
                <a:srgbClr val="F2D7EE"/>
              </a:buClr>
              <a:buSzPts val="1200"/>
              <a:buNone/>
              <a:defRPr sz="1200">
                <a:solidFill>
                  <a:srgbClr val="F2D7EE"/>
                </a:solidFill>
              </a:defRPr>
            </a:lvl2pPr>
            <a:lvl3pPr lvl="2" rtl="0" algn="ctr">
              <a:lnSpc>
                <a:spcPct val="100000"/>
              </a:lnSpc>
              <a:spcBef>
                <a:spcPts val="0"/>
              </a:spcBef>
              <a:spcAft>
                <a:spcPts val="0"/>
              </a:spcAft>
              <a:buClr>
                <a:srgbClr val="F2D7EE"/>
              </a:buClr>
              <a:buSzPts val="1200"/>
              <a:buNone/>
              <a:defRPr sz="1200">
                <a:solidFill>
                  <a:srgbClr val="F2D7EE"/>
                </a:solidFill>
              </a:defRPr>
            </a:lvl3pPr>
            <a:lvl4pPr lvl="3" rtl="0" algn="ctr">
              <a:lnSpc>
                <a:spcPct val="100000"/>
              </a:lnSpc>
              <a:spcBef>
                <a:spcPts val="0"/>
              </a:spcBef>
              <a:spcAft>
                <a:spcPts val="0"/>
              </a:spcAft>
              <a:buClr>
                <a:srgbClr val="F2D7EE"/>
              </a:buClr>
              <a:buSzPts val="1200"/>
              <a:buNone/>
              <a:defRPr sz="1200">
                <a:solidFill>
                  <a:srgbClr val="F2D7EE"/>
                </a:solidFill>
              </a:defRPr>
            </a:lvl4pPr>
            <a:lvl5pPr lvl="4" rtl="0" algn="ctr">
              <a:lnSpc>
                <a:spcPct val="100000"/>
              </a:lnSpc>
              <a:spcBef>
                <a:spcPts val="0"/>
              </a:spcBef>
              <a:spcAft>
                <a:spcPts val="0"/>
              </a:spcAft>
              <a:buClr>
                <a:srgbClr val="F2D7EE"/>
              </a:buClr>
              <a:buSzPts val="1200"/>
              <a:buNone/>
              <a:defRPr sz="1200">
                <a:solidFill>
                  <a:srgbClr val="F2D7EE"/>
                </a:solidFill>
              </a:defRPr>
            </a:lvl5pPr>
            <a:lvl6pPr lvl="5" rtl="0" algn="ctr">
              <a:lnSpc>
                <a:spcPct val="100000"/>
              </a:lnSpc>
              <a:spcBef>
                <a:spcPts val="0"/>
              </a:spcBef>
              <a:spcAft>
                <a:spcPts val="0"/>
              </a:spcAft>
              <a:buClr>
                <a:srgbClr val="F2D7EE"/>
              </a:buClr>
              <a:buSzPts val="1200"/>
              <a:buNone/>
              <a:defRPr sz="1200">
                <a:solidFill>
                  <a:srgbClr val="F2D7EE"/>
                </a:solidFill>
              </a:defRPr>
            </a:lvl6pPr>
            <a:lvl7pPr lvl="6" rtl="0" algn="ctr">
              <a:lnSpc>
                <a:spcPct val="100000"/>
              </a:lnSpc>
              <a:spcBef>
                <a:spcPts val="0"/>
              </a:spcBef>
              <a:spcAft>
                <a:spcPts val="0"/>
              </a:spcAft>
              <a:buClr>
                <a:srgbClr val="F2D7EE"/>
              </a:buClr>
              <a:buSzPts val="1200"/>
              <a:buNone/>
              <a:defRPr sz="1200">
                <a:solidFill>
                  <a:srgbClr val="F2D7EE"/>
                </a:solidFill>
              </a:defRPr>
            </a:lvl7pPr>
            <a:lvl8pPr lvl="7" rtl="0" algn="ctr">
              <a:lnSpc>
                <a:spcPct val="100000"/>
              </a:lnSpc>
              <a:spcBef>
                <a:spcPts val="0"/>
              </a:spcBef>
              <a:spcAft>
                <a:spcPts val="0"/>
              </a:spcAft>
              <a:buClr>
                <a:srgbClr val="F2D7EE"/>
              </a:buClr>
              <a:buSzPts val="1200"/>
              <a:buNone/>
              <a:defRPr sz="1200">
                <a:solidFill>
                  <a:srgbClr val="F2D7EE"/>
                </a:solidFill>
              </a:defRPr>
            </a:lvl8pPr>
            <a:lvl9pPr lvl="8" rtl="0" algn="ctr">
              <a:lnSpc>
                <a:spcPct val="100000"/>
              </a:lnSpc>
              <a:spcBef>
                <a:spcPts val="0"/>
              </a:spcBef>
              <a:spcAft>
                <a:spcPts val="0"/>
              </a:spcAft>
              <a:buClr>
                <a:srgbClr val="F2D7EE"/>
              </a:buClr>
              <a:buSzPts val="1200"/>
              <a:buNone/>
              <a:defRPr sz="1200">
                <a:solidFill>
                  <a:srgbClr val="F2D7EE"/>
                </a:solidFill>
              </a:defRPr>
            </a:lvl9pPr>
          </a:lstStyle>
          <a:p/>
        </p:txBody>
      </p:sp>
      <p:sp>
        <p:nvSpPr>
          <p:cNvPr id="130" name="Google Shape;130;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885050" y="1747975"/>
            <a:ext cx="5373900" cy="13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Seasonal Employment in Rural Areas</a:t>
            </a:r>
            <a:endParaRPr>
              <a:solidFill>
                <a:schemeClr val="dk2"/>
              </a:solidFill>
            </a:endParaRPr>
          </a:p>
          <a:p>
            <a:pPr indent="0" lvl="0" marL="0" rtl="0" algn="ctr">
              <a:spcBef>
                <a:spcPts val="0"/>
              </a:spcBef>
              <a:spcAft>
                <a:spcPts val="0"/>
              </a:spcAft>
              <a:buNone/>
            </a:pPr>
            <a:r>
              <a:rPr lang="en">
                <a:solidFill>
                  <a:schemeClr val="dk2"/>
                </a:solidFill>
              </a:rPr>
              <a:t>(SEiRA)</a:t>
            </a:r>
            <a:endParaRPr>
              <a:solidFill>
                <a:schemeClr val="dk2"/>
              </a:solidFill>
            </a:endParaRPr>
          </a:p>
        </p:txBody>
      </p:sp>
      <p:sp>
        <p:nvSpPr>
          <p:cNvPr id="136" name="Google Shape;136;p14"/>
          <p:cNvSpPr txBox="1"/>
          <p:nvPr>
            <p:ph idx="1" type="subTitle"/>
          </p:nvPr>
        </p:nvSpPr>
        <p:spPr>
          <a:xfrm>
            <a:off x="2407350" y="3134525"/>
            <a:ext cx="4329300" cy="38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 Project on Transfer and Management of Rural Technology</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395275"/>
            <a:ext cx="75057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Outcomes</a:t>
            </a:r>
            <a:endParaRPr/>
          </a:p>
        </p:txBody>
      </p:sp>
      <p:sp>
        <p:nvSpPr>
          <p:cNvPr id="189" name="Google Shape;189;p23"/>
          <p:cNvSpPr txBox="1"/>
          <p:nvPr>
            <p:ph idx="1" type="body"/>
          </p:nvPr>
        </p:nvSpPr>
        <p:spPr>
          <a:xfrm>
            <a:off x="819150" y="983575"/>
            <a:ext cx="7978800" cy="388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200">
                <a:highlight>
                  <a:srgbClr val="FFFFFF"/>
                </a:highlight>
              </a:rPr>
              <a:t>Rural women would be provided employment and hence would be empowered for self-reliance.</a:t>
            </a:r>
            <a:endParaRPr sz="2200">
              <a:highlight>
                <a:srgbClr val="FFFFFF"/>
              </a:highlight>
            </a:endParaRPr>
          </a:p>
          <a:p>
            <a:pPr indent="-381000" lvl="0" marL="457200" rtl="0" algn="l">
              <a:spcBef>
                <a:spcPts val="0"/>
              </a:spcBef>
              <a:spcAft>
                <a:spcPts val="0"/>
              </a:spcAft>
              <a:buSzPts val="2400"/>
              <a:buFont typeface="Arial"/>
              <a:buChar char="●"/>
            </a:pPr>
            <a:r>
              <a:rPr lang="en" sz="2200">
                <a:highlight>
                  <a:srgbClr val="FFFFFF"/>
                </a:highlight>
              </a:rPr>
              <a:t>Rural farmers would be provided easily accessible markets for their produce and better returns by eliminating role of middlemen.</a:t>
            </a:r>
            <a:endParaRPr sz="2400">
              <a:highlight>
                <a:srgbClr val="FFFFFF"/>
              </a:highlight>
              <a:latin typeface="Arial"/>
              <a:ea typeface="Arial"/>
              <a:cs typeface="Arial"/>
              <a:sym typeface="Arial"/>
            </a:endParaRPr>
          </a:p>
          <a:p>
            <a:pPr indent="-368300" lvl="0" marL="457200" rtl="0" algn="l">
              <a:spcBef>
                <a:spcPts val="0"/>
              </a:spcBef>
              <a:spcAft>
                <a:spcPts val="0"/>
              </a:spcAft>
              <a:buSzPts val="2200"/>
              <a:buChar char="●"/>
            </a:pPr>
            <a:r>
              <a:rPr lang="en" sz="2200">
                <a:highlight>
                  <a:srgbClr val="FFFFFF"/>
                </a:highlight>
              </a:rPr>
              <a:t>Farmers would be exposed to newer technologies of farming, storage and transportation due to a collaboration with students and also contractors who would do this in hopes of better returns and business expansion.</a:t>
            </a:r>
            <a:endParaRPr sz="2200">
              <a:highlight>
                <a:srgbClr val="FFFFFF"/>
              </a:highlight>
            </a:endParaRPr>
          </a:p>
          <a:p>
            <a:pPr indent="0" lvl="0" marL="0" rtl="0" algn="l">
              <a:spcBef>
                <a:spcPts val="1600"/>
              </a:spcBef>
              <a:spcAft>
                <a:spcPts val="1600"/>
              </a:spcAft>
              <a:buNone/>
            </a:pPr>
            <a:r>
              <a:t/>
            </a:r>
            <a:endParaRPr sz="2400">
              <a:solidFill>
                <a:srgbClr val="4B4F56"/>
              </a:solidFill>
              <a:highlight>
                <a:srgbClr val="F1F0F0"/>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439025"/>
            <a:ext cx="7505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Outcomes(Cont’d)</a:t>
            </a:r>
            <a:endParaRPr/>
          </a:p>
        </p:txBody>
      </p:sp>
      <p:sp>
        <p:nvSpPr>
          <p:cNvPr id="195" name="Google Shape;195;p24"/>
          <p:cNvSpPr txBox="1"/>
          <p:nvPr>
            <p:ph idx="1" type="body"/>
          </p:nvPr>
        </p:nvSpPr>
        <p:spPr>
          <a:xfrm>
            <a:off x="819150" y="1049975"/>
            <a:ext cx="7505700" cy="3535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highlight>
                  <a:srgbClr val="FFFFFF"/>
                </a:highlight>
              </a:rPr>
              <a:t>The consumers would get home grade food at cheaper (or same) rates, the quality of which would be ensured by:</a:t>
            </a:r>
            <a:endParaRPr sz="2200">
              <a:highlight>
                <a:srgbClr val="FFFFFF"/>
              </a:highlight>
            </a:endParaRPr>
          </a:p>
          <a:p>
            <a:pPr indent="-368300" lvl="1" marL="914400" rtl="0" algn="l">
              <a:spcBef>
                <a:spcPts val="0"/>
              </a:spcBef>
              <a:spcAft>
                <a:spcPts val="0"/>
              </a:spcAft>
              <a:buSzPts val="2200"/>
              <a:buChar char="○"/>
            </a:pPr>
            <a:r>
              <a:rPr lang="en" sz="2200">
                <a:highlight>
                  <a:srgbClr val="FFFFFF"/>
                </a:highlight>
              </a:rPr>
              <a:t>First, the cooks, i.e. the rural women.</a:t>
            </a:r>
            <a:endParaRPr sz="2200">
              <a:highlight>
                <a:srgbClr val="FFFFFF"/>
              </a:highlight>
            </a:endParaRPr>
          </a:p>
          <a:p>
            <a:pPr indent="-368300" lvl="1" marL="914400" rtl="0" algn="l">
              <a:spcBef>
                <a:spcPts val="0"/>
              </a:spcBef>
              <a:spcAft>
                <a:spcPts val="0"/>
              </a:spcAft>
              <a:buSzPts val="2200"/>
              <a:buChar char="○"/>
            </a:pPr>
            <a:r>
              <a:rPr lang="en" sz="2200">
                <a:highlight>
                  <a:srgbClr val="FFFFFF"/>
                </a:highlight>
              </a:rPr>
              <a:t>Second, the quality control group of the rural people.</a:t>
            </a:r>
            <a:endParaRPr sz="2200">
              <a:highlight>
                <a:srgbClr val="FFFFFF"/>
              </a:highlight>
            </a:endParaRPr>
          </a:p>
          <a:p>
            <a:pPr indent="-368300" lvl="1" marL="914400" rtl="0" algn="l">
              <a:spcBef>
                <a:spcPts val="0"/>
              </a:spcBef>
              <a:spcAft>
                <a:spcPts val="0"/>
              </a:spcAft>
              <a:buSzPts val="2200"/>
              <a:buChar char="○"/>
            </a:pPr>
            <a:r>
              <a:rPr lang="en" sz="2200">
                <a:highlight>
                  <a:srgbClr val="FFFFFF"/>
                </a:highlight>
              </a:rPr>
              <a:t>Third, contractor through internal feedback (a reduction in number of customers would indicate falling quality)</a:t>
            </a:r>
            <a:endParaRPr sz="2200">
              <a:highlight>
                <a:srgbClr val="FFFFFF"/>
              </a:highlight>
            </a:endParaRPr>
          </a:p>
          <a:p>
            <a:pPr indent="-368300" lvl="0" marL="457200" rtl="0" algn="l">
              <a:spcBef>
                <a:spcPts val="0"/>
              </a:spcBef>
              <a:spcAft>
                <a:spcPts val="0"/>
              </a:spcAft>
              <a:buSzPts val="2200"/>
              <a:buChar char="●"/>
            </a:pPr>
            <a:r>
              <a:rPr lang="en" sz="2200">
                <a:highlight>
                  <a:srgbClr val="FFFFFF"/>
                </a:highlight>
              </a:rPr>
              <a:t>Rural upliftment in terms of skill-set development and hence opening up long-term employment opportunities for the people. </a:t>
            </a:r>
            <a:endParaRPr sz="2200">
              <a:highlight>
                <a:srgbClr val="FFFFFF"/>
              </a:highlight>
            </a:endParaRPr>
          </a:p>
          <a:p>
            <a:pPr indent="0" lvl="0" marL="0" rtl="0" algn="l">
              <a:spcBef>
                <a:spcPts val="1600"/>
              </a:spcBef>
              <a:spcAft>
                <a:spcPts val="0"/>
              </a:spcAft>
              <a:buNone/>
            </a:pPr>
            <a:br>
              <a:rPr lang="en" sz="2200">
                <a:solidFill>
                  <a:srgbClr val="4B4F56"/>
                </a:solidFill>
                <a:highlight>
                  <a:srgbClr val="FFFFFF"/>
                </a:highlight>
              </a:rPr>
            </a:br>
            <a:endParaRPr sz="2200">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377775"/>
            <a:ext cx="75057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Groundwork – Expectations from Survey</a:t>
            </a:r>
            <a:endParaRPr/>
          </a:p>
        </p:txBody>
      </p:sp>
      <p:sp>
        <p:nvSpPr>
          <p:cNvPr id="201" name="Google Shape;201;p25"/>
          <p:cNvSpPr txBox="1"/>
          <p:nvPr>
            <p:ph idx="1" type="body"/>
          </p:nvPr>
        </p:nvSpPr>
        <p:spPr>
          <a:xfrm>
            <a:off x="819150" y="1010125"/>
            <a:ext cx="7505700" cy="3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233A44"/>
                </a:solidFill>
              </a:rPr>
              <a:t>Before surveying the Village Balrampur, we wanted to find out the following:</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Number of unemployed people in the Village.</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Percentage of women out of the unemployed people.</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The will of these women to work in groups.</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The will to work if they get paid for it.</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If their families are supportive of them to work.</a:t>
            </a:r>
            <a:endParaRPr sz="2200">
              <a:solidFill>
                <a:srgbClr val="233A44"/>
              </a:solidFill>
            </a:endParaRPr>
          </a:p>
          <a:p>
            <a:pPr indent="-368300" lvl="0" marL="457200" rtl="0" algn="l">
              <a:spcBef>
                <a:spcPts val="0"/>
              </a:spcBef>
              <a:spcAft>
                <a:spcPts val="0"/>
              </a:spcAft>
              <a:buClr>
                <a:srgbClr val="233A44"/>
              </a:buClr>
              <a:buSzPts val="2200"/>
              <a:buChar char="●"/>
            </a:pPr>
            <a:r>
              <a:rPr lang="en" sz="2200">
                <a:solidFill>
                  <a:srgbClr val="233A44"/>
                </a:solidFill>
              </a:rPr>
              <a:t>The image they perceive of themselves developing from the work</a:t>
            </a:r>
            <a:endParaRPr sz="2200">
              <a:solidFill>
                <a:srgbClr val="233A4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315425"/>
            <a:ext cx="75057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Groundwork – Village Survey</a:t>
            </a:r>
            <a:endParaRPr>
              <a:solidFill>
                <a:srgbClr val="AF7B51"/>
              </a:solidFill>
            </a:endParaRPr>
          </a:p>
        </p:txBody>
      </p:sp>
      <p:sp>
        <p:nvSpPr>
          <p:cNvPr id="207" name="Google Shape;207;p26"/>
          <p:cNvSpPr txBox="1"/>
          <p:nvPr>
            <p:ph idx="1" type="body"/>
          </p:nvPr>
        </p:nvSpPr>
        <p:spPr>
          <a:xfrm>
            <a:off x="819150" y="883400"/>
            <a:ext cx="7505700" cy="414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233A44"/>
                </a:solidFill>
              </a:rPr>
              <a:t>The Survey that was conducted in the Village comprised of interactive talk with the villagers and a set of general questions:</a:t>
            </a:r>
            <a:endParaRPr sz="2200">
              <a:solidFill>
                <a:srgbClr val="233A44"/>
              </a:solidFill>
            </a:endParaRPr>
          </a:p>
          <a:p>
            <a:pPr indent="-368300" lvl="0" marL="457200" rtl="0" algn="l">
              <a:lnSpc>
                <a:spcPct val="115000"/>
              </a:lnSpc>
              <a:spcBef>
                <a:spcPts val="0"/>
              </a:spcBef>
              <a:spcAft>
                <a:spcPts val="0"/>
              </a:spcAft>
              <a:buClr>
                <a:srgbClr val="233A44"/>
              </a:buClr>
              <a:buSzPts val="2200"/>
              <a:buChar char="●"/>
            </a:pPr>
            <a:r>
              <a:rPr lang="en" sz="2200">
                <a:solidFill>
                  <a:srgbClr val="233A44"/>
                </a:solidFill>
              </a:rPr>
              <a:t>Name of the women</a:t>
            </a:r>
            <a:endParaRPr sz="2200">
              <a:solidFill>
                <a:srgbClr val="233A44"/>
              </a:solidFill>
            </a:endParaRPr>
          </a:p>
          <a:p>
            <a:pPr indent="-368300" lvl="0" marL="457200" rtl="0" algn="l">
              <a:lnSpc>
                <a:spcPct val="115000"/>
              </a:lnSpc>
              <a:spcBef>
                <a:spcPts val="0"/>
              </a:spcBef>
              <a:spcAft>
                <a:spcPts val="0"/>
              </a:spcAft>
              <a:buClr>
                <a:srgbClr val="233A44"/>
              </a:buClr>
              <a:buSzPts val="2200"/>
              <a:buChar char="●"/>
            </a:pPr>
            <a:r>
              <a:rPr lang="en">
                <a:solidFill>
                  <a:srgbClr val="233A44"/>
                </a:solidFill>
              </a:rPr>
              <a:t> </a:t>
            </a:r>
            <a:r>
              <a:rPr lang="en" sz="2200">
                <a:solidFill>
                  <a:srgbClr val="233A44"/>
                </a:solidFill>
              </a:rPr>
              <a:t>Number of family members and the percentage unemployed.</a:t>
            </a:r>
            <a:endParaRPr sz="2200">
              <a:solidFill>
                <a:srgbClr val="233A44"/>
              </a:solidFill>
            </a:endParaRPr>
          </a:p>
          <a:p>
            <a:pPr indent="-368300" lvl="0" marL="457200" rtl="0" algn="l">
              <a:lnSpc>
                <a:spcPct val="115000"/>
              </a:lnSpc>
              <a:spcBef>
                <a:spcPts val="0"/>
              </a:spcBef>
              <a:spcAft>
                <a:spcPts val="0"/>
              </a:spcAft>
              <a:buClr>
                <a:srgbClr val="233A44"/>
              </a:buClr>
              <a:buSzPts val="2200"/>
              <a:buChar char="●"/>
            </a:pPr>
            <a:r>
              <a:rPr lang="en" sz="2200">
                <a:solidFill>
                  <a:srgbClr val="233A44"/>
                </a:solidFill>
              </a:rPr>
              <a:t>Employment state of women and their involvement in group service.</a:t>
            </a:r>
            <a:endParaRPr sz="2200">
              <a:solidFill>
                <a:srgbClr val="233A44"/>
              </a:solidFill>
            </a:endParaRPr>
          </a:p>
          <a:p>
            <a:pPr indent="-368300" lvl="0" marL="457200" rtl="0" algn="l">
              <a:lnSpc>
                <a:spcPct val="115000"/>
              </a:lnSpc>
              <a:spcBef>
                <a:spcPts val="0"/>
              </a:spcBef>
              <a:spcAft>
                <a:spcPts val="0"/>
              </a:spcAft>
              <a:buClr>
                <a:srgbClr val="233A44"/>
              </a:buClr>
              <a:buSzPts val="2200"/>
              <a:buChar char="●"/>
            </a:pPr>
            <a:r>
              <a:rPr lang="en" sz="2200">
                <a:solidFill>
                  <a:srgbClr val="233A44"/>
                </a:solidFill>
              </a:rPr>
              <a:t>Will to work in groups in order to make food for the students.</a:t>
            </a:r>
            <a:endParaRPr sz="2200">
              <a:solidFill>
                <a:srgbClr val="233A44"/>
              </a:solidFill>
            </a:endParaRPr>
          </a:p>
          <a:p>
            <a:pPr indent="-368300" lvl="0" marL="457200" rtl="0" algn="l">
              <a:lnSpc>
                <a:spcPct val="115000"/>
              </a:lnSpc>
              <a:spcBef>
                <a:spcPts val="0"/>
              </a:spcBef>
              <a:spcAft>
                <a:spcPts val="0"/>
              </a:spcAft>
              <a:buClr>
                <a:srgbClr val="233A44"/>
              </a:buClr>
              <a:buSzPts val="2200"/>
              <a:buChar char="●"/>
            </a:pPr>
            <a:r>
              <a:rPr lang="en">
                <a:solidFill>
                  <a:srgbClr val="233A44"/>
                </a:solidFill>
              </a:rPr>
              <a:t> </a:t>
            </a:r>
            <a:r>
              <a:rPr lang="en" sz="2200">
                <a:solidFill>
                  <a:srgbClr val="233A44"/>
                </a:solidFill>
              </a:rPr>
              <a:t>Hurdles and suggestions regarding the same.</a:t>
            </a:r>
            <a:endParaRPr sz="2200">
              <a:solidFill>
                <a:srgbClr val="233A44"/>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27"/>
          <p:cNvPicPr preferRelativeResize="0"/>
          <p:nvPr/>
        </p:nvPicPr>
        <p:blipFill>
          <a:blip r:embed="rId3">
            <a:alphaModFix/>
          </a:blip>
          <a:stretch>
            <a:fillRect/>
          </a:stretch>
        </p:blipFill>
        <p:spPr>
          <a:xfrm>
            <a:off x="819150" y="391900"/>
            <a:ext cx="7505699" cy="435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388400"/>
            <a:ext cx="75057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Groundwork</a:t>
            </a:r>
            <a:r>
              <a:rPr lang="en">
                <a:solidFill>
                  <a:srgbClr val="AF7B51"/>
                </a:solidFill>
              </a:rPr>
              <a:t> – Village Survey Results</a:t>
            </a:r>
            <a:endParaRPr/>
          </a:p>
        </p:txBody>
      </p:sp>
      <p:sp>
        <p:nvSpPr>
          <p:cNvPr id="220" name="Google Shape;220;p28"/>
          <p:cNvSpPr txBox="1"/>
          <p:nvPr>
            <p:ph idx="1" type="body"/>
          </p:nvPr>
        </p:nvSpPr>
        <p:spPr>
          <a:xfrm>
            <a:off x="766100" y="1046775"/>
            <a:ext cx="7505700" cy="284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233A44"/>
              </a:solidFill>
            </a:endParaRPr>
          </a:p>
          <a:p>
            <a:pPr indent="0" lvl="0" marL="0" rtl="0" algn="l">
              <a:lnSpc>
                <a:spcPct val="115000"/>
              </a:lnSpc>
              <a:spcBef>
                <a:spcPts val="0"/>
              </a:spcBef>
              <a:spcAft>
                <a:spcPts val="0"/>
              </a:spcAft>
              <a:buNone/>
            </a:pPr>
            <a:r>
              <a:t/>
            </a:r>
            <a:endParaRPr>
              <a:solidFill>
                <a:srgbClr val="233A44"/>
              </a:solidFill>
            </a:endParaRPr>
          </a:p>
          <a:p>
            <a:pPr indent="0" lvl="0" marL="0" rtl="0" algn="l">
              <a:spcBef>
                <a:spcPts val="0"/>
              </a:spcBef>
              <a:spcAft>
                <a:spcPts val="1600"/>
              </a:spcAft>
              <a:buNone/>
            </a:pPr>
            <a:r>
              <a:t/>
            </a:r>
            <a:endParaRPr/>
          </a:p>
        </p:txBody>
      </p:sp>
      <p:graphicFrame>
        <p:nvGraphicFramePr>
          <p:cNvPr id="221" name="Google Shape;221;p28"/>
          <p:cNvGraphicFramePr/>
          <p:nvPr/>
        </p:nvGraphicFramePr>
        <p:xfrm>
          <a:off x="690375" y="1213350"/>
          <a:ext cx="3000000" cy="3000000"/>
        </p:xfrm>
        <a:graphic>
          <a:graphicData uri="http://schemas.openxmlformats.org/drawingml/2006/table">
            <a:tbl>
              <a:tblPr>
                <a:noFill/>
                <a:tableStyleId>{D3C878CE-B888-4B2E-B400-F488FAB2AF7C}</a:tableStyleId>
              </a:tblPr>
              <a:tblGrid>
                <a:gridCol w="1876425"/>
                <a:gridCol w="1876425"/>
                <a:gridCol w="1876425"/>
                <a:gridCol w="1876425"/>
              </a:tblGrid>
              <a:tr h="441300">
                <a:tc>
                  <a:txBody>
                    <a:bodyPr>
                      <a:noAutofit/>
                    </a:bodyPr>
                    <a:lstStyle/>
                    <a:p>
                      <a:pPr indent="0" lvl="0" marL="0" rtl="0" algn="ctr">
                        <a:spcBef>
                          <a:spcPts val="0"/>
                        </a:spcBef>
                        <a:spcAft>
                          <a:spcPts val="0"/>
                        </a:spcAft>
                        <a:buNone/>
                      </a:pPr>
                      <a:r>
                        <a:rPr lang="en" sz="1100"/>
                        <a:t>Name of person</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 sz="1100"/>
                        <a:t>No. of people in the family</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 sz="1100"/>
                        <a:t>No. of family members employed</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noAutofit/>
                    </a:bodyPr>
                    <a:lstStyle/>
                    <a:p>
                      <a:pPr indent="0" lvl="0" marL="0" rtl="0" algn="ctr">
                        <a:spcBef>
                          <a:spcPts val="0"/>
                        </a:spcBef>
                        <a:spcAft>
                          <a:spcPts val="0"/>
                        </a:spcAft>
                        <a:buNone/>
                      </a:pPr>
                      <a:r>
                        <a:rPr lang="en" sz="1100"/>
                        <a:t>Response towards the program </a:t>
                      </a:r>
                      <a:endParaRPr sz="11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400100">
                <a:tc>
                  <a:txBody>
                    <a:bodyPr>
                      <a:noAutofit/>
                    </a:bodyPr>
                    <a:lstStyle/>
                    <a:p>
                      <a:pPr indent="0" lvl="0" marL="0" rtl="0" algn="l">
                        <a:spcBef>
                          <a:spcPts val="0"/>
                        </a:spcBef>
                        <a:spcAft>
                          <a:spcPts val="0"/>
                        </a:spcAft>
                        <a:buNone/>
                      </a:pPr>
                      <a:r>
                        <a:rPr lang="en" sz="1100"/>
                        <a:t>Sandhya Sen </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D9D9D9"/>
                    </a:solidFill>
                  </a:tcPr>
                </a:tc>
                <a:tc>
                  <a:txBody>
                    <a:bodyPr>
                      <a:noAutofit/>
                    </a:bodyPr>
                    <a:lstStyle/>
                    <a:p>
                      <a:pPr indent="0" lvl="0" marL="0" rtl="0" algn="ctr">
                        <a:spcBef>
                          <a:spcPts val="0"/>
                        </a:spcBef>
                        <a:spcAft>
                          <a:spcPts val="0"/>
                        </a:spcAft>
                        <a:buNone/>
                      </a:pPr>
                      <a:r>
                        <a:rPr lang="en" sz="1100"/>
                        <a:t>4</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D9D9D9"/>
                    </a:solidFill>
                  </a:tcPr>
                </a:tc>
                <a:tc>
                  <a:txBody>
                    <a:bodyPr>
                      <a:noAutofit/>
                    </a:bodyPr>
                    <a:lstStyle/>
                    <a:p>
                      <a:pPr indent="0" lvl="0" marL="0" rtl="0" algn="ctr">
                        <a:spcBef>
                          <a:spcPts val="0"/>
                        </a:spcBef>
                        <a:spcAft>
                          <a:spcPts val="0"/>
                        </a:spcAft>
                        <a:buNone/>
                      </a:pPr>
                      <a:r>
                        <a:rPr lang="en" sz="1100"/>
                        <a:t>2</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D9D9D9"/>
                    </a:solidFill>
                  </a:tcPr>
                </a:tc>
                <a:tc>
                  <a:txBody>
                    <a:bodyPr>
                      <a:noAutofit/>
                    </a:bodyPr>
                    <a:lstStyle/>
                    <a:p>
                      <a:pPr indent="0" lvl="0" marL="0" rtl="0" algn="ctr">
                        <a:spcBef>
                          <a:spcPts val="0"/>
                        </a:spcBef>
                        <a:spcAft>
                          <a:spcPts val="0"/>
                        </a:spcAft>
                        <a:buNone/>
                      </a:pPr>
                      <a:r>
                        <a:rPr lang="en" sz="1100"/>
                        <a:t>Not interested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D9D9D9"/>
                    </a:solidFill>
                  </a:tcPr>
                </a:tc>
              </a:tr>
              <a:tr h="400100">
                <a:tc>
                  <a:txBody>
                    <a:bodyPr>
                      <a:noAutofit/>
                    </a:bodyPr>
                    <a:lstStyle/>
                    <a:p>
                      <a:pPr indent="0" lvl="0" marL="0" rtl="0" algn="l">
                        <a:spcBef>
                          <a:spcPts val="0"/>
                        </a:spcBef>
                        <a:spcAft>
                          <a:spcPts val="0"/>
                        </a:spcAft>
                        <a:buNone/>
                      </a:pPr>
                      <a:r>
                        <a:rPr lang="en" sz="1100"/>
                        <a:t>Rupali Sutradhar</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3</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2</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Couldn’t decide</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r>
              <a:tr h="400100">
                <a:tc>
                  <a:txBody>
                    <a:bodyPr>
                      <a:noAutofit/>
                    </a:bodyPr>
                    <a:lstStyle/>
                    <a:p>
                      <a:pPr indent="0" lvl="0" marL="0" rtl="0" algn="l">
                        <a:spcBef>
                          <a:spcPts val="0"/>
                        </a:spcBef>
                        <a:spcAft>
                          <a:spcPts val="0"/>
                        </a:spcAft>
                        <a:buNone/>
                      </a:pPr>
                      <a:r>
                        <a:rPr lang="en" sz="1100"/>
                        <a:t>Chandra Sutradhar</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14</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5</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Interested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r>
              <a:tr h="400100">
                <a:tc>
                  <a:txBody>
                    <a:bodyPr>
                      <a:noAutofit/>
                    </a:bodyPr>
                    <a:lstStyle/>
                    <a:p>
                      <a:pPr indent="0" lvl="0" marL="0" rtl="0" algn="l">
                        <a:spcBef>
                          <a:spcPts val="0"/>
                        </a:spcBef>
                        <a:spcAft>
                          <a:spcPts val="0"/>
                        </a:spcAft>
                        <a:buNone/>
                      </a:pPr>
                      <a:r>
                        <a:rPr lang="en" sz="1100"/>
                        <a:t>Mousutra Das</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4</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1</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Interested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r>
              <a:tr h="400100">
                <a:tc>
                  <a:txBody>
                    <a:bodyPr>
                      <a:noAutofit/>
                    </a:bodyPr>
                    <a:lstStyle/>
                    <a:p>
                      <a:pPr indent="0" lvl="0" marL="0" rtl="0" algn="l">
                        <a:spcBef>
                          <a:spcPts val="0"/>
                        </a:spcBef>
                        <a:spcAft>
                          <a:spcPts val="0"/>
                        </a:spcAft>
                        <a:buNone/>
                      </a:pPr>
                      <a:r>
                        <a:rPr lang="en" sz="1100"/>
                        <a:t>Subhash Sen</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3</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1</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c>
                  <a:txBody>
                    <a:bodyPr>
                      <a:noAutofit/>
                    </a:bodyPr>
                    <a:lstStyle/>
                    <a:p>
                      <a:pPr indent="0" lvl="0" marL="0" rtl="0" algn="ctr">
                        <a:spcBef>
                          <a:spcPts val="0"/>
                        </a:spcBef>
                        <a:spcAft>
                          <a:spcPts val="0"/>
                        </a:spcAft>
                        <a:buNone/>
                      </a:pPr>
                      <a:r>
                        <a:rPr lang="en" sz="1100"/>
                        <a:t>Interested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D9D9D9"/>
                    </a:solidFill>
                  </a:tcPr>
                </a:tc>
              </a:tr>
              <a:tr h="475825">
                <a:tc>
                  <a:txBody>
                    <a:bodyPr>
                      <a:noAutofit/>
                    </a:bodyPr>
                    <a:lstStyle/>
                    <a:p>
                      <a:pPr indent="0" lvl="0" marL="0" rtl="0" algn="l">
                        <a:spcBef>
                          <a:spcPts val="0"/>
                        </a:spcBef>
                        <a:spcAft>
                          <a:spcPts val="0"/>
                        </a:spcAft>
                        <a:buNone/>
                      </a:pPr>
                      <a:r>
                        <a:rPr lang="en" sz="1100"/>
                        <a:t>Biswanath</a:t>
                      </a:r>
                      <a:r>
                        <a:rPr lang="en" sz="1100"/>
                        <a:t> Das</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100"/>
                        <a:t>2</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100"/>
                        <a:t>1</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100"/>
                        <a:t>Interested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464600"/>
            <a:ext cx="75057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Groundwork</a:t>
            </a:r>
            <a:r>
              <a:rPr lang="en">
                <a:solidFill>
                  <a:srgbClr val="AF7B51"/>
                </a:solidFill>
              </a:rPr>
              <a:t> – Village Survey Results</a:t>
            </a:r>
            <a:endParaRPr/>
          </a:p>
        </p:txBody>
      </p:sp>
      <p:pic>
        <p:nvPicPr>
          <p:cNvPr id="227" name="Google Shape;227;p29" title="Points scored"/>
          <p:cNvPicPr preferRelativeResize="0"/>
          <p:nvPr/>
        </p:nvPicPr>
        <p:blipFill>
          <a:blip r:embed="rId3">
            <a:alphaModFix/>
          </a:blip>
          <a:stretch>
            <a:fillRect/>
          </a:stretch>
        </p:blipFill>
        <p:spPr>
          <a:xfrm>
            <a:off x="1603613" y="1167800"/>
            <a:ext cx="5936766" cy="367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12825" y="374225"/>
            <a:ext cx="7505700" cy="6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Groundwork</a:t>
            </a:r>
            <a:r>
              <a:rPr lang="en">
                <a:solidFill>
                  <a:srgbClr val="AF7B51"/>
                </a:solidFill>
              </a:rPr>
              <a:t> – Student Survey Results</a:t>
            </a:r>
            <a:endParaRPr/>
          </a:p>
        </p:txBody>
      </p:sp>
      <p:sp>
        <p:nvSpPr>
          <p:cNvPr id="233" name="Google Shape;233;p30"/>
          <p:cNvSpPr txBox="1"/>
          <p:nvPr>
            <p:ph idx="1" type="body"/>
          </p:nvPr>
        </p:nvSpPr>
        <p:spPr>
          <a:xfrm>
            <a:off x="819150" y="917050"/>
            <a:ext cx="7505700" cy="3832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000">
                <a:solidFill>
                  <a:schemeClr val="lt1"/>
                </a:solidFill>
                <a:latin typeface="Nunito"/>
                <a:ea typeface="Nunito"/>
                <a:cs typeface="Nunito"/>
                <a:sym typeface="Nunito"/>
              </a:rPr>
              <a:t>Result 1:</a:t>
            </a:r>
            <a:endParaRPr/>
          </a:p>
        </p:txBody>
      </p:sp>
      <p:pic>
        <p:nvPicPr>
          <p:cNvPr descr="Forms response chart. Question title: Will you stay in the campus this summer? . Number of responses: 67 responses." id="234" name="Google Shape;234;p30"/>
          <p:cNvPicPr preferRelativeResize="0"/>
          <p:nvPr/>
        </p:nvPicPr>
        <p:blipFill>
          <a:blip r:embed="rId3">
            <a:alphaModFix/>
          </a:blip>
          <a:stretch>
            <a:fillRect/>
          </a:stretch>
        </p:blipFill>
        <p:spPr>
          <a:xfrm>
            <a:off x="1252788" y="1520575"/>
            <a:ext cx="6425775" cy="296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Forms response chart. Question title: Are you satisfied with the food quality provided by private messes during vacations?. Number of responses: 67 responses." id="239" name="Google Shape;239;p31"/>
          <p:cNvPicPr preferRelativeResize="0"/>
          <p:nvPr/>
        </p:nvPicPr>
        <p:blipFill>
          <a:blip r:embed="rId3">
            <a:alphaModFix/>
          </a:blip>
          <a:stretch>
            <a:fillRect/>
          </a:stretch>
        </p:blipFill>
        <p:spPr>
          <a:xfrm>
            <a:off x="1362550" y="1415250"/>
            <a:ext cx="6629400" cy="3314700"/>
          </a:xfrm>
          <a:prstGeom prst="rect">
            <a:avLst/>
          </a:prstGeom>
          <a:noFill/>
          <a:ln>
            <a:noFill/>
          </a:ln>
        </p:spPr>
      </p:pic>
      <p:sp>
        <p:nvSpPr>
          <p:cNvPr id="240" name="Google Shape;240;p31"/>
          <p:cNvSpPr txBox="1"/>
          <p:nvPr/>
        </p:nvSpPr>
        <p:spPr>
          <a:xfrm>
            <a:off x="3601800" y="706050"/>
            <a:ext cx="1940400" cy="10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Nunito"/>
                <a:ea typeface="Nunito"/>
                <a:cs typeface="Nunito"/>
                <a:sym typeface="Nunito"/>
              </a:rPr>
              <a:t>Result 2:</a:t>
            </a:r>
            <a:endParaRPr/>
          </a:p>
        </p:txBody>
      </p:sp>
      <p:sp>
        <p:nvSpPr>
          <p:cNvPr id="241" name="Google Shape;241;p31"/>
          <p:cNvSpPr txBox="1"/>
          <p:nvPr/>
        </p:nvSpPr>
        <p:spPr>
          <a:xfrm>
            <a:off x="660125" y="386800"/>
            <a:ext cx="78147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Groundwork - Student Survey Results</a:t>
            </a:r>
            <a:endParaRPr sz="3000">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descr="Forms response chart. Question title: How would you rate private mess facility provided during vacations?. Number of responses: 67 responses." id="246" name="Google Shape;246;p32"/>
          <p:cNvPicPr preferRelativeResize="0"/>
          <p:nvPr/>
        </p:nvPicPr>
        <p:blipFill>
          <a:blip r:embed="rId3">
            <a:alphaModFix/>
          </a:blip>
          <a:stretch>
            <a:fillRect/>
          </a:stretch>
        </p:blipFill>
        <p:spPr>
          <a:xfrm>
            <a:off x="1173175" y="1413350"/>
            <a:ext cx="6629400" cy="3438525"/>
          </a:xfrm>
          <a:prstGeom prst="rect">
            <a:avLst/>
          </a:prstGeom>
          <a:noFill/>
          <a:ln>
            <a:noFill/>
          </a:ln>
        </p:spPr>
      </p:pic>
      <p:sp>
        <p:nvSpPr>
          <p:cNvPr id="247" name="Google Shape;247;p32"/>
          <p:cNvSpPr txBox="1"/>
          <p:nvPr/>
        </p:nvSpPr>
        <p:spPr>
          <a:xfrm>
            <a:off x="3681600" y="854950"/>
            <a:ext cx="3000000" cy="78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Result 3:</a:t>
            </a:r>
            <a:endParaRPr/>
          </a:p>
        </p:txBody>
      </p:sp>
      <p:sp>
        <p:nvSpPr>
          <p:cNvPr id="248" name="Google Shape;248;p32"/>
          <p:cNvSpPr txBox="1"/>
          <p:nvPr/>
        </p:nvSpPr>
        <p:spPr>
          <a:xfrm>
            <a:off x="704850" y="397575"/>
            <a:ext cx="69453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Groundwork - Student Survey Result</a:t>
            </a:r>
            <a:endParaRPr sz="30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24325" y="442925"/>
            <a:ext cx="75057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2" name="Google Shape;142;p15"/>
          <p:cNvSpPr txBox="1"/>
          <p:nvPr>
            <p:ph idx="1" type="body"/>
          </p:nvPr>
        </p:nvSpPr>
        <p:spPr>
          <a:xfrm>
            <a:off x="819150" y="1220925"/>
            <a:ext cx="7505700" cy="32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Today’s scenario suggest a high rate of unemployment in the rural areas especially for women which, thus, is a very crucial roadblock to their development. The central idea behind the project is to be able to generate seasonal employment to the rural household, especially women and thus, not only uplift their status but also benefit the rural community in general.</a:t>
            </a:r>
            <a:endParaRPr sz="2400"/>
          </a:p>
          <a:p>
            <a:pPr indent="0" lvl="0" marL="0" rtl="0" algn="l">
              <a:spcBef>
                <a:spcPts val="1600"/>
              </a:spcBef>
              <a:spcAft>
                <a:spcPts val="1600"/>
              </a:spcAft>
              <a:buNone/>
            </a:pPr>
            <a:r>
              <a:rPr lang="en" sz="2400"/>
              <a:t>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Forms response chart. Question title: If instead of private mess workers, a group of rural women are given charge of mess duties, under proper surveillance(during upcoming summer vacation). Would you be interested in taking meal prepared by those women?. Number of responses: 67 responses." id="253" name="Google Shape;253;p33"/>
          <p:cNvPicPr preferRelativeResize="0"/>
          <p:nvPr/>
        </p:nvPicPr>
        <p:blipFill>
          <a:blip r:embed="rId3">
            <a:alphaModFix/>
          </a:blip>
          <a:stretch>
            <a:fillRect/>
          </a:stretch>
        </p:blipFill>
        <p:spPr>
          <a:xfrm>
            <a:off x="1371550" y="1371600"/>
            <a:ext cx="6629400" cy="3314700"/>
          </a:xfrm>
          <a:prstGeom prst="rect">
            <a:avLst/>
          </a:prstGeom>
          <a:noFill/>
          <a:ln>
            <a:noFill/>
          </a:ln>
        </p:spPr>
      </p:pic>
      <p:sp>
        <p:nvSpPr>
          <p:cNvPr id="254" name="Google Shape;254;p33"/>
          <p:cNvSpPr txBox="1"/>
          <p:nvPr/>
        </p:nvSpPr>
        <p:spPr>
          <a:xfrm>
            <a:off x="3712725" y="960525"/>
            <a:ext cx="2286000" cy="5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Result 4:</a:t>
            </a:r>
            <a:endParaRPr/>
          </a:p>
        </p:txBody>
      </p:sp>
      <p:sp>
        <p:nvSpPr>
          <p:cNvPr id="255" name="Google Shape;255;p33"/>
          <p:cNvSpPr txBox="1"/>
          <p:nvPr/>
        </p:nvSpPr>
        <p:spPr>
          <a:xfrm>
            <a:off x="665925" y="358625"/>
            <a:ext cx="71064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Groundwork - Student Survey Result</a:t>
            </a:r>
            <a:endParaRPr sz="30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819150" y="146200"/>
            <a:ext cx="7505700" cy="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Working Model</a:t>
            </a:r>
            <a:endParaRPr/>
          </a:p>
        </p:txBody>
      </p:sp>
      <p:sp>
        <p:nvSpPr>
          <p:cNvPr id="261" name="Google Shape;261;p34"/>
          <p:cNvSpPr txBox="1"/>
          <p:nvPr>
            <p:ph idx="1" type="body"/>
          </p:nvPr>
        </p:nvSpPr>
        <p:spPr>
          <a:xfrm>
            <a:off x="819150" y="557100"/>
            <a:ext cx="7505700" cy="40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Based on the methodology and the survey results that we received, we devised the following:</a:t>
            </a:r>
            <a:endParaRPr sz="1800"/>
          </a:p>
          <a:p>
            <a:pPr indent="-342900" lvl="0" marL="457200" rtl="0" algn="l">
              <a:lnSpc>
                <a:spcPct val="100000"/>
              </a:lnSpc>
              <a:spcBef>
                <a:spcPts val="0"/>
              </a:spcBef>
              <a:spcAft>
                <a:spcPts val="0"/>
              </a:spcAft>
              <a:buSzPts val="1800"/>
              <a:buChar char="●"/>
            </a:pPr>
            <a:r>
              <a:rPr lang="en" sz="1800"/>
              <a:t>Contractors would hire workers from among the rural women who are willing for community service from their homes, instead of the professional workers.</a:t>
            </a:r>
            <a:endParaRPr sz="1800"/>
          </a:p>
          <a:p>
            <a:pPr indent="-342900" lvl="0" marL="457200" rtl="0" algn="l">
              <a:lnSpc>
                <a:spcPct val="100000"/>
              </a:lnSpc>
              <a:spcBef>
                <a:spcPts val="0"/>
              </a:spcBef>
              <a:spcAft>
                <a:spcPts val="0"/>
              </a:spcAft>
              <a:buSzPts val="1800"/>
              <a:buChar char="●"/>
            </a:pPr>
            <a:r>
              <a:rPr lang="en" sz="1800"/>
              <a:t>The tangible capital, including the utensils and other logistics and transportation, would be provided by the contractor as before.</a:t>
            </a:r>
            <a:endParaRPr sz="1800"/>
          </a:p>
          <a:p>
            <a:pPr indent="-342900" lvl="1" marL="914400" rtl="0" algn="l">
              <a:lnSpc>
                <a:spcPct val="100000"/>
              </a:lnSpc>
              <a:spcBef>
                <a:spcPts val="0"/>
              </a:spcBef>
              <a:spcAft>
                <a:spcPts val="0"/>
              </a:spcAft>
              <a:buSzPts val="1800"/>
              <a:buChar char="○"/>
            </a:pPr>
            <a:r>
              <a:rPr lang="en" sz="1800"/>
              <a:t>Transportation would be facilitated through the specialised vehicles designed to safeguard perishable food.</a:t>
            </a:r>
            <a:endParaRPr sz="1800"/>
          </a:p>
          <a:p>
            <a:pPr indent="-342900" lvl="1" marL="914400" rtl="0" algn="l">
              <a:lnSpc>
                <a:spcPct val="100000"/>
              </a:lnSpc>
              <a:spcBef>
                <a:spcPts val="0"/>
              </a:spcBef>
              <a:spcAft>
                <a:spcPts val="0"/>
              </a:spcAft>
              <a:buSzPts val="1800"/>
              <a:buChar char="○"/>
            </a:pPr>
            <a:r>
              <a:rPr lang="en" sz="1800"/>
              <a:t>Utensils and logistics would be provided by the contractor as before.</a:t>
            </a:r>
            <a:endParaRPr sz="1800"/>
          </a:p>
          <a:p>
            <a:pPr indent="-342900" lvl="0" marL="457200" rtl="0" algn="l">
              <a:lnSpc>
                <a:spcPct val="100000"/>
              </a:lnSpc>
              <a:spcBef>
                <a:spcPts val="0"/>
              </a:spcBef>
              <a:spcAft>
                <a:spcPts val="0"/>
              </a:spcAft>
              <a:buSzPts val="1800"/>
              <a:buChar char="●"/>
            </a:pPr>
            <a:r>
              <a:rPr lang="en" sz="1800"/>
              <a:t>The experienced women of the community of women would direct and supervise the work of the community.</a:t>
            </a:r>
            <a:endParaRPr sz="1800"/>
          </a:p>
          <a:p>
            <a:pPr indent="-342900" lvl="0" marL="457200" rtl="0" algn="l">
              <a:lnSpc>
                <a:spcPct val="100000"/>
              </a:lnSpc>
              <a:spcBef>
                <a:spcPts val="0"/>
              </a:spcBef>
              <a:spcAft>
                <a:spcPts val="0"/>
              </a:spcAft>
              <a:buSzPts val="1800"/>
              <a:buChar char="●"/>
            </a:pPr>
            <a:r>
              <a:rPr lang="en" sz="1800"/>
              <a:t>The male unemployed members of the family or the village would ensure the transport and other logistic management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6975" y="167200"/>
            <a:ext cx="7505700" cy="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Model(cont’d)</a:t>
            </a:r>
            <a:endParaRPr/>
          </a:p>
        </p:txBody>
      </p:sp>
      <p:sp>
        <p:nvSpPr>
          <p:cNvPr id="267" name="Google Shape;267;p35"/>
          <p:cNvSpPr txBox="1"/>
          <p:nvPr>
            <p:ph idx="1" type="body"/>
          </p:nvPr>
        </p:nvSpPr>
        <p:spPr>
          <a:xfrm>
            <a:off x="712550" y="637925"/>
            <a:ext cx="7890000" cy="421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quality and quantity would be ensured based on a 3-tier system:</a:t>
            </a:r>
            <a:endParaRPr sz="1800"/>
          </a:p>
          <a:p>
            <a:pPr indent="-342900" lvl="1" marL="914400" rtl="0" algn="just">
              <a:spcBef>
                <a:spcPts val="0"/>
              </a:spcBef>
              <a:spcAft>
                <a:spcPts val="0"/>
              </a:spcAft>
              <a:buSzPts val="1800"/>
              <a:buChar char="○"/>
            </a:pPr>
            <a:r>
              <a:rPr lang="en" sz="1800"/>
              <a:t>A student who would be staying back would be responsible to ensure the quality of food. (He is not needed to visit the village everyday)</a:t>
            </a:r>
            <a:endParaRPr sz="1800"/>
          </a:p>
          <a:p>
            <a:pPr indent="-342900" lvl="1" marL="914400" rtl="0" algn="just">
              <a:spcBef>
                <a:spcPts val="0"/>
              </a:spcBef>
              <a:spcAft>
                <a:spcPts val="0"/>
              </a:spcAft>
              <a:buSzPts val="1800"/>
              <a:buChar char="○"/>
            </a:pPr>
            <a:r>
              <a:rPr lang="en" sz="1800"/>
              <a:t>The contractor would be responsible to ensure visit to the village regularly while transportation of food and thus ensure quality &amp; quantity.</a:t>
            </a:r>
            <a:endParaRPr sz="1800"/>
          </a:p>
          <a:p>
            <a:pPr indent="-342900" lvl="1" marL="914400" rtl="0" algn="just">
              <a:spcBef>
                <a:spcPts val="0"/>
              </a:spcBef>
              <a:spcAft>
                <a:spcPts val="0"/>
              </a:spcAft>
              <a:buSzPts val="1800"/>
              <a:buChar char="○"/>
            </a:pPr>
            <a:r>
              <a:rPr lang="en" sz="1800"/>
              <a:t>The rural women in association with the panchayat would nominate a women representative for every session so as to keep an internal check on the quality of food.</a:t>
            </a:r>
            <a:endParaRPr sz="1800"/>
          </a:p>
          <a:p>
            <a:pPr indent="-342900" lvl="0" marL="457200" rtl="0" algn="just">
              <a:spcBef>
                <a:spcPts val="0"/>
              </a:spcBef>
              <a:spcAft>
                <a:spcPts val="0"/>
              </a:spcAft>
              <a:buSzPts val="1800"/>
              <a:buChar char="●"/>
            </a:pPr>
            <a:r>
              <a:rPr lang="en" sz="1800"/>
              <a:t>A dwindling number and increasing complaints of the customers for the mess would also indicate falling quality resulting in falling profit for the contractor and hence would ensure the proper working of the mess.(</a:t>
            </a:r>
            <a:r>
              <a:rPr b="1" lang="en" sz="1800"/>
              <a:t>Internal feedback</a:t>
            </a:r>
            <a:r>
              <a:rPr lang="en" sz="1800"/>
              <a:t>)</a:t>
            </a:r>
            <a:endParaRPr sz="1800"/>
          </a:p>
          <a:p>
            <a:pPr indent="-342900" lvl="0" marL="457200" rtl="0" algn="just">
              <a:spcBef>
                <a:spcPts val="0"/>
              </a:spcBef>
              <a:spcAft>
                <a:spcPts val="0"/>
              </a:spcAft>
              <a:buSzPts val="1800"/>
              <a:buChar char="●"/>
            </a:pPr>
            <a:r>
              <a:rPr lang="en" sz="1800"/>
              <a:t>The ration of raw materials for the food would be stored in special silos in the village as maintained and managed by the 3-tier committee.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265825"/>
            <a:ext cx="7505700" cy="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Model</a:t>
            </a:r>
            <a:endParaRPr/>
          </a:p>
        </p:txBody>
      </p:sp>
      <p:sp>
        <p:nvSpPr>
          <p:cNvPr id="273" name="Google Shape;273;p36"/>
          <p:cNvSpPr txBox="1"/>
          <p:nvPr>
            <p:ph idx="1" type="body"/>
          </p:nvPr>
        </p:nvSpPr>
        <p:spPr>
          <a:xfrm>
            <a:off x="819150" y="823825"/>
            <a:ext cx="7505700" cy="39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following would be the revenue, expenditure and income for the system:</a:t>
            </a:r>
            <a:endParaRPr sz="1800"/>
          </a:p>
          <a:p>
            <a:pPr indent="-342900" lvl="0" marL="457200" rtl="0" algn="l">
              <a:spcBef>
                <a:spcPts val="0"/>
              </a:spcBef>
              <a:spcAft>
                <a:spcPts val="0"/>
              </a:spcAft>
              <a:buSzPts val="1800"/>
              <a:buChar char="●"/>
            </a:pPr>
            <a:r>
              <a:rPr lang="en" sz="1800"/>
              <a:t>Initial capital would be arranged by the contractor as he does now.</a:t>
            </a:r>
            <a:endParaRPr sz="1800"/>
          </a:p>
          <a:p>
            <a:pPr indent="-342900" lvl="0" marL="457200" rtl="0" algn="l">
              <a:spcBef>
                <a:spcPts val="0"/>
              </a:spcBef>
              <a:spcAft>
                <a:spcPts val="0"/>
              </a:spcAft>
              <a:buSzPts val="1800"/>
              <a:buChar char="●"/>
            </a:pPr>
            <a:r>
              <a:rPr lang="en" sz="1800"/>
              <a:t>According to the talk with Mr. Ashim Das, a Vacation Mess contractor, the following is the expenditure expected:</a:t>
            </a:r>
            <a:endParaRPr sz="1800"/>
          </a:p>
          <a:p>
            <a:pPr indent="-342900" lvl="1" marL="914400" rtl="0" algn="l">
              <a:spcBef>
                <a:spcPts val="0"/>
              </a:spcBef>
              <a:spcAft>
                <a:spcPts val="0"/>
              </a:spcAft>
              <a:buSzPts val="1800"/>
              <a:buChar char="○"/>
            </a:pPr>
            <a:r>
              <a:rPr lang="en" sz="1800"/>
              <a:t>Worker:</a:t>
            </a:r>
            <a:endParaRPr sz="1800"/>
          </a:p>
          <a:p>
            <a:pPr indent="-342900" lvl="2" marL="1371600" rtl="0" algn="l">
              <a:spcBef>
                <a:spcPts val="0"/>
              </a:spcBef>
              <a:spcAft>
                <a:spcPts val="0"/>
              </a:spcAft>
              <a:buSzPts val="1800"/>
              <a:buChar char="■"/>
            </a:pPr>
            <a:r>
              <a:rPr lang="en" sz="1800"/>
              <a:t>Existing worker: INR 309 per head per day.</a:t>
            </a:r>
            <a:endParaRPr sz="1800"/>
          </a:p>
          <a:p>
            <a:pPr indent="-342900" lvl="2" marL="1371600" rtl="0" algn="l">
              <a:spcBef>
                <a:spcPts val="0"/>
              </a:spcBef>
              <a:spcAft>
                <a:spcPts val="0"/>
              </a:spcAft>
              <a:buSzPts val="1800"/>
              <a:buChar char="■"/>
            </a:pPr>
            <a:r>
              <a:rPr lang="en" sz="1800"/>
              <a:t>Rural women(Estimated): INR 150 per head per day.</a:t>
            </a:r>
            <a:endParaRPr sz="1800"/>
          </a:p>
          <a:p>
            <a:pPr indent="-342900" lvl="1" marL="914400" rtl="0" algn="l">
              <a:spcBef>
                <a:spcPts val="0"/>
              </a:spcBef>
              <a:spcAft>
                <a:spcPts val="0"/>
              </a:spcAft>
              <a:buSzPts val="1800"/>
              <a:buChar char="○"/>
            </a:pPr>
            <a:r>
              <a:rPr lang="en" sz="1800"/>
              <a:t>Transport: INR 3 per kilogram per day(Considering 50 kg food transport worth INR 150 per day).</a:t>
            </a:r>
            <a:endParaRPr sz="1800"/>
          </a:p>
          <a:p>
            <a:pPr indent="-342900" lvl="1" marL="914400" rtl="0" algn="l">
              <a:spcBef>
                <a:spcPts val="0"/>
              </a:spcBef>
              <a:spcAft>
                <a:spcPts val="0"/>
              </a:spcAft>
              <a:buSzPts val="1800"/>
              <a:buChar char="○"/>
            </a:pPr>
            <a:r>
              <a:rPr lang="en" sz="1800"/>
              <a:t>Storage: Initial capital required.</a:t>
            </a:r>
            <a:endParaRPr sz="1800"/>
          </a:p>
          <a:p>
            <a:pPr indent="-342900" lvl="1" marL="914400" rtl="0" algn="l">
              <a:spcBef>
                <a:spcPts val="0"/>
              </a:spcBef>
              <a:spcAft>
                <a:spcPts val="0"/>
              </a:spcAft>
              <a:buSzPts val="1800"/>
              <a:buChar char="○"/>
            </a:pPr>
            <a:r>
              <a:rPr lang="en" sz="1800"/>
              <a:t>Raw Material: As existing earlier based on market price(seasonal).</a:t>
            </a:r>
            <a:endParaRPr sz="1800"/>
          </a:p>
          <a:p>
            <a:pPr indent="-342900" lvl="0" marL="457200" rtl="0" algn="l">
              <a:spcBef>
                <a:spcPts val="0"/>
              </a:spcBef>
              <a:spcAft>
                <a:spcPts val="0"/>
              </a:spcAft>
              <a:buSzPts val="1800"/>
              <a:buChar char="●"/>
            </a:pPr>
            <a:r>
              <a:rPr lang="en" sz="1800"/>
              <a:t>This data has been compiled using the analysis of worst case.</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819150" y="358850"/>
            <a:ext cx="75057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Model(cont’d)</a:t>
            </a:r>
            <a:endParaRPr/>
          </a:p>
        </p:txBody>
      </p:sp>
      <p:sp>
        <p:nvSpPr>
          <p:cNvPr id="279" name="Google Shape;279;p37"/>
          <p:cNvSpPr txBox="1"/>
          <p:nvPr>
            <p:ph idx="1" type="body"/>
          </p:nvPr>
        </p:nvSpPr>
        <p:spPr>
          <a:xfrm>
            <a:off x="819150" y="930350"/>
            <a:ext cx="7505700" cy="393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cost </a:t>
            </a:r>
            <a:r>
              <a:rPr lang="en" sz="1800"/>
              <a:t>incurred</a:t>
            </a:r>
            <a:r>
              <a:rPr lang="en" sz="1800"/>
              <a:t> by the contractor would be, at maximum, the cost he was paying earlier, along with the development of the society due to employment generation for the rural people.</a:t>
            </a:r>
            <a:endParaRPr sz="1800"/>
          </a:p>
          <a:p>
            <a:pPr indent="-342900" lvl="0" marL="457200" rtl="0" algn="l">
              <a:spcBef>
                <a:spcPts val="0"/>
              </a:spcBef>
              <a:spcAft>
                <a:spcPts val="0"/>
              </a:spcAft>
              <a:buSzPts val="1800"/>
              <a:buChar char="●"/>
            </a:pPr>
            <a:r>
              <a:rPr lang="en" sz="1800"/>
              <a:t>Rural women would be earning for the work they were previously doing for free.</a:t>
            </a:r>
            <a:endParaRPr sz="1800"/>
          </a:p>
          <a:p>
            <a:pPr indent="-342900" lvl="0" marL="457200" rtl="0" algn="l">
              <a:spcBef>
                <a:spcPts val="0"/>
              </a:spcBef>
              <a:spcAft>
                <a:spcPts val="0"/>
              </a:spcAft>
              <a:buSzPts val="1800"/>
              <a:buChar char="●"/>
            </a:pPr>
            <a:r>
              <a:rPr lang="en" sz="1800"/>
              <a:t>The incentive of pay would ensure greater participation and hence increased variety and specialisation on the food items.</a:t>
            </a:r>
            <a:endParaRPr sz="1800"/>
          </a:p>
          <a:p>
            <a:pPr indent="-342900" lvl="0" marL="457200" rtl="0" algn="l">
              <a:spcBef>
                <a:spcPts val="0"/>
              </a:spcBef>
              <a:spcAft>
                <a:spcPts val="0"/>
              </a:spcAft>
              <a:buSzPts val="1800"/>
              <a:buChar char="●"/>
            </a:pPr>
            <a:r>
              <a:rPr lang="en" sz="1800"/>
              <a:t>This would increase the chances of development of a community cooperative group of villagers that would be setting up their own industry(In the lines of AMUL, Lijjat Papad, etc.)</a:t>
            </a:r>
            <a:endParaRPr sz="1800"/>
          </a:p>
          <a:p>
            <a:pPr indent="-342900" lvl="0" marL="457200" rtl="0" algn="l">
              <a:spcBef>
                <a:spcPts val="0"/>
              </a:spcBef>
              <a:spcAft>
                <a:spcPts val="0"/>
              </a:spcAft>
              <a:buSzPts val="1800"/>
              <a:buChar char="●"/>
            </a:pPr>
            <a:r>
              <a:rPr lang="en" sz="1800"/>
              <a:t>The confidence of the rural in themselves would gradually increase and this would lead to their development.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819150" y="425300"/>
            <a:ext cx="75057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Technology</a:t>
            </a:r>
            <a:endParaRPr/>
          </a:p>
        </p:txBody>
      </p:sp>
      <p:sp>
        <p:nvSpPr>
          <p:cNvPr id="285" name="Google Shape;285;p38"/>
          <p:cNvSpPr txBox="1"/>
          <p:nvPr>
            <p:ph idx="1" type="body"/>
          </p:nvPr>
        </p:nvSpPr>
        <p:spPr>
          <a:xfrm>
            <a:off x="819150" y="980900"/>
            <a:ext cx="7505700" cy="31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model has two basic technological requirements for the facilitation of quality food to reach the customers:</a:t>
            </a:r>
            <a:endParaRPr sz="1800"/>
          </a:p>
          <a:p>
            <a:pPr indent="-342900" lvl="0" marL="457200" rtl="0" algn="l">
              <a:spcBef>
                <a:spcPts val="0"/>
              </a:spcBef>
              <a:spcAft>
                <a:spcPts val="0"/>
              </a:spcAft>
              <a:buSzPts val="1800"/>
              <a:buChar char="●"/>
            </a:pPr>
            <a:r>
              <a:rPr lang="en" sz="1800"/>
              <a:t>Transportation: The prepared food would have to be transported from the village to the mess. The village is expected to be at a radius of 6 km from the mess and hence would take approx. 10 minutes to reach the mess at 35 kmph as is feasible considering rural roads. Specialised trucks/vans having insulation of insulations of jute(locally abundant) and thermocol would be designed and the technology for their design would be transferred to the rural village and hence would add to the skill of the people in making such containers.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819150" y="464600"/>
            <a:ext cx="7505700" cy="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Technology</a:t>
            </a:r>
            <a:endParaRPr/>
          </a:p>
          <a:p>
            <a:pPr indent="0" lvl="0" marL="0" rtl="0" algn="l">
              <a:spcBef>
                <a:spcPts val="0"/>
              </a:spcBef>
              <a:spcAft>
                <a:spcPts val="0"/>
              </a:spcAft>
              <a:buNone/>
            </a:pPr>
            <a:r>
              <a:t/>
            </a:r>
            <a:endParaRPr/>
          </a:p>
        </p:txBody>
      </p:sp>
      <p:sp>
        <p:nvSpPr>
          <p:cNvPr id="291" name="Google Shape;291;p39"/>
          <p:cNvSpPr txBox="1"/>
          <p:nvPr>
            <p:ph idx="1" type="body"/>
          </p:nvPr>
        </p:nvSpPr>
        <p:spPr>
          <a:xfrm>
            <a:off x="819150" y="895400"/>
            <a:ext cx="7505700" cy="33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Storage: The ration for the preparation of food would be centrally allocated to the community and stored in special earthen silos constructed with layerings of jute(to regulate temperature of the silo) as was being done in the rural areas of the early 1900s. This safety of the raw materials procured in the silos would be ensured by the insulated water-proofing provided to the silos.</a:t>
            </a:r>
            <a:endParaRPr sz="1800"/>
          </a:p>
          <a:p>
            <a:pPr indent="0" lvl="0" marL="0" rtl="0" algn="l">
              <a:spcBef>
                <a:spcPts val="0"/>
              </a:spcBef>
              <a:spcAft>
                <a:spcPts val="1600"/>
              </a:spcAft>
              <a:buNone/>
            </a:pPr>
            <a:r>
              <a:rPr lang="en" sz="1800"/>
              <a:t>Moreover, regarding the quality of prepared food and the feedback of customers so as to regulate the functioning of the mess is very important too and would be ensured via a </a:t>
            </a:r>
            <a:r>
              <a:rPr b="1" lang="en" sz="1800"/>
              <a:t>Mobile Application</a:t>
            </a:r>
            <a:r>
              <a:rPr lang="en" sz="1800"/>
              <a:t> wherein the user can rate the food and give feedbacks about it, order as to what their preferences are based on which the menu would be prepared in later stages of the model being implemented.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819150" y="457500"/>
            <a:ext cx="7505700" cy="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F7B51"/>
                </a:solidFill>
              </a:rPr>
              <a:t>Conclusion</a:t>
            </a:r>
            <a:endParaRPr/>
          </a:p>
        </p:txBody>
      </p:sp>
      <p:sp>
        <p:nvSpPr>
          <p:cNvPr id="297" name="Google Shape;297;p40"/>
          <p:cNvSpPr txBox="1"/>
          <p:nvPr>
            <p:ph idx="1" type="body"/>
          </p:nvPr>
        </p:nvSpPr>
        <p:spPr>
          <a:xfrm>
            <a:off x="819150" y="1143000"/>
            <a:ext cx="7505700" cy="362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lang="en" sz="1800"/>
              <a:t>As our project aims to infuse working spirit among rural women and also a notion of cooking skills as an asset rather than their liability, to make them self-dependent. We got our first boost about realizing this project after conducting the survey in the village, where surprisingly we found the majority of women welcoming our initiative and agreeing to cooperate.</a:t>
            </a:r>
            <a:endParaRPr sz="1800"/>
          </a:p>
          <a:p>
            <a:pPr indent="0" lvl="0" marL="0" rtl="0" algn="just">
              <a:spcBef>
                <a:spcPts val="1600"/>
              </a:spcBef>
              <a:spcAft>
                <a:spcPts val="0"/>
              </a:spcAft>
              <a:buNone/>
            </a:pPr>
            <a:r>
              <a:rPr lang="en" sz="1800"/>
              <a:t>But we had to estimate the consumer's(which in this case is the student community on campus) interest to proceed further. Here again, as the survey showed earlier explains, we were supported by the majority as they seemed like fed up with the services of private messes. We have also received some very encouraging suggestions which we have discussed upon.</a:t>
            </a:r>
            <a:endParaRPr sz="1800"/>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819150" y="451875"/>
            <a:ext cx="75057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Conclusion(cont’d)</a:t>
            </a:r>
            <a:endParaRPr/>
          </a:p>
        </p:txBody>
      </p:sp>
      <p:sp>
        <p:nvSpPr>
          <p:cNvPr id="303" name="Google Shape;303;p41"/>
          <p:cNvSpPr txBox="1"/>
          <p:nvPr>
            <p:ph idx="1" type="body"/>
          </p:nvPr>
        </p:nvSpPr>
        <p:spPr>
          <a:xfrm>
            <a:off x="819150" y="1209450"/>
            <a:ext cx="7505700" cy="322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Now as we are getting both demand and supply for our project with such a great support from both side, all we need is a little cooperation from the administration, to successfully implement this as the perfect win-win situation.</a:t>
            </a:r>
            <a:endParaRPr sz="1800"/>
          </a:p>
          <a:p>
            <a:pPr indent="0" lvl="0" marL="0" rtl="0" algn="just">
              <a:spcBef>
                <a:spcPts val="1600"/>
              </a:spcBef>
              <a:spcAft>
                <a:spcPts val="1600"/>
              </a:spcAft>
              <a:buNone/>
            </a:pPr>
            <a:r>
              <a:rPr lang="en" sz="1800"/>
              <a:t>We have also envisioned to expand the program in future to get the supply for all types of food products (e.g. papad, pickle, etc.) if we are successful in the initial phase of the implementation. Also, we have planned to provide avenues for the rural women having a particular skill and conduct vocational training for the interested women, in later future.</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307" name="Shape 307"/>
        <p:cNvGrpSpPr/>
        <p:nvPr/>
      </p:nvGrpSpPr>
      <p:grpSpPr>
        <a:xfrm>
          <a:off x="0" y="0"/>
          <a:ext cx="0" cy="0"/>
          <a:chOff x="0" y="0"/>
          <a:chExt cx="0" cy="0"/>
        </a:xfrm>
      </p:grpSpPr>
      <p:sp>
        <p:nvSpPr>
          <p:cNvPr id="308" name="Google Shape;308;p42"/>
          <p:cNvSpPr txBox="1"/>
          <p:nvPr>
            <p:ph idx="1" type="body"/>
          </p:nvPr>
        </p:nvSpPr>
        <p:spPr>
          <a:xfrm>
            <a:off x="937625" y="4335950"/>
            <a:ext cx="7415100" cy="43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Field Visit to Balrampur Village </a:t>
            </a:r>
            <a:endParaRPr sz="1800"/>
          </a:p>
        </p:txBody>
      </p:sp>
      <p:pic>
        <p:nvPicPr>
          <p:cNvPr id="309" name="Google Shape;309;p42"/>
          <p:cNvPicPr preferRelativeResize="0"/>
          <p:nvPr/>
        </p:nvPicPr>
        <p:blipFill>
          <a:blip r:embed="rId3">
            <a:alphaModFix/>
          </a:blip>
          <a:stretch>
            <a:fillRect/>
          </a:stretch>
        </p:blipFill>
        <p:spPr>
          <a:xfrm>
            <a:off x="1219200" y="381000"/>
            <a:ext cx="6853565" cy="385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610475" y="675400"/>
            <a:ext cx="77793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The plan is to constitute a group of rural women and provide them with the work of preparing food for which they will be paid accordingly. As they were previously unpaid for their skill, they would feel self-reliant and motivated.</a:t>
            </a:r>
            <a:endParaRPr sz="2400"/>
          </a:p>
          <a:p>
            <a:pPr indent="0" lvl="0" marL="0" rtl="0" algn="l">
              <a:spcBef>
                <a:spcPts val="1600"/>
              </a:spcBef>
              <a:spcAft>
                <a:spcPts val="1600"/>
              </a:spcAft>
              <a:buNone/>
            </a:pPr>
            <a:r>
              <a:rPr lang="en" sz="2400"/>
              <a:t>		This plan also aims at direct utilisation of the rural produce, e.g. rice, vegetables, fruits, etc., for this occupation of women without the involvement of middlemen and thus, benefit the farmers in terms of better returns.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481450" y="265275"/>
            <a:ext cx="7798200" cy="4631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A Proposal by Group 8</a:t>
            </a:r>
            <a:endParaRPr>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Ankit Gupta(16MI33004)</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Netrambaka Akhil(16MI10018)</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Prakhar Tripathi(16MI33011)</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Raj Kumar Singh(16MI33012)</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Udit Agarwal(16MI31015)</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Nishchal Bagele(16MI10020)</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Sheet Kushal(16MI10031)</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Vishal Chaudhary(16MI31018)</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Deepanshu Sinha(16MI3PE02)</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Vikash Mishra(16MI3PE03)</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Arava Arun Kumar(16MI31002)</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Priyanshu Ghosh(16MI10022)</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Raushan(16MI10024)</a:t>
            </a:r>
            <a:endParaRPr sz="1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lang="en" sz="1600">
                <a:solidFill>
                  <a:schemeClr val="dk2"/>
                </a:solidFill>
                <a:latin typeface="Calibri"/>
                <a:ea typeface="Calibri"/>
                <a:cs typeface="Calibri"/>
                <a:sym typeface="Calibri"/>
              </a:rPr>
              <a:t>Sai Kishore Reddy(16MI33010)</a:t>
            </a:r>
            <a:endParaRPr sz="1600">
              <a:solidFill>
                <a:schemeClr val="dk2"/>
              </a:solidFill>
              <a:latin typeface="Calibri"/>
              <a:ea typeface="Calibri"/>
              <a:cs typeface="Calibri"/>
              <a:sym typeface="Calibri"/>
            </a:endParaRPr>
          </a:p>
          <a:p>
            <a:pPr indent="0" lvl="0" marL="0" rtl="0" algn="ctr">
              <a:spcBef>
                <a:spcPts val="0"/>
              </a:spcBef>
              <a:spcAft>
                <a:spcPts val="0"/>
              </a:spcAft>
              <a:buNone/>
            </a:pPr>
            <a:r>
              <a:t/>
            </a:r>
            <a:endParaRPr b="1"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4"/>
          <p:cNvSpPr txBox="1"/>
          <p:nvPr>
            <p:ph idx="1" type="body"/>
          </p:nvPr>
        </p:nvSpPr>
        <p:spPr>
          <a:xfrm>
            <a:off x="219300" y="1604050"/>
            <a:ext cx="8217900" cy="1385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1600"/>
              </a:spcAft>
              <a:buNone/>
            </a:pPr>
            <a:r>
              <a:rPr lang="en" sz="4800">
                <a:solidFill>
                  <a:schemeClr val="lt1"/>
                </a:solidFill>
              </a:rPr>
              <a:t>THANK YOU</a:t>
            </a:r>
            <a:endParaRPr sz="4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47950"/>
            <a:ext cx="7505700" cy="7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53" name="Google Shape;153;p17"/>
          <p:cNvSpPr txBox="1"/>
          <p:nvPr>
            <p:ph idx="1" type="body"/>
          </p:nvPr>
        </p:nvSpPr>
        <p:spPr>
          <a:xfrm>
            <a:off x="699450" y="1073450"/>
            <a:ext cx="7745100" cy="362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Empowerment comes from Employment.</a:t>
            </a:r>
            <a:endParaRPr sz="2200"/>
          </a:p>
          <a:p>
            <a:pPr indent="-368300" lvl="0" marL="457200" rtl="0" algn="l">
              <a:spcBef>
                <a:spcPts val="0"/>
              </a:spcBef>
              <a:spcAft>
                <a:spcPts val="0"/>
              </a:spcAft>
              <a:buSzPts val="2200"/>
              <a:buChar char="●"/>
            </a:pPr>
            <a:r>
              <a:rPr lang="en" sz="2200"/>
              <a:t>Women possess skill set which can be developed and utilised.</a:t>
            </a:r>
            <a:endParaRPr sz="2200"/>
          </a:p>
          <a:p>
            <a:pPr indent="-368300" lvl="0" marL="457200" rtl="0" algn="l">
              <a:spcBef>
                <a:spcPts val="0"/>
              </a:spcBef>
              <a:spcAft>
                <a:spcPts val="0"/>
              </a:spcAft>
              <a:buSzPts val="2200"/>
              <a:buChar char="●"/>
            </a:pPr>
            <a:r>
              <a:rPr lang="en" sz="2200"/>
              <a:t>Rural producers deserve better returns for their produce.</a:t>
            </a:r>
            <a:endParaRPr sz="2200"/>
          </a:p>
          <a:p>
            <a:pPr indent="-368300" lvl="0" marL="457200" rtl="0" algn="l">
              <a:spcBef>
                <a:spcPts val="0"/>
              </a:spcBef>
              <a:spcAft>
                <a:spcPts val="0"/>
              </a:spcAft>
              <a:buSzPts val="2200"/>
              <a:buChar char="●"/>
            </a:pPr>
            <a:r>
              <a:rPr lang="en" sz="2200"/>
              <a:t>There is a need of better storage facilities for rural produce to increase its shelf-life which would ensure increased returns for rural household. </a:t>
            </a:r>
            <a:endParaRPr sz="2200"/>
          </a:p>
          <a:p>
            <a:pPr indent="-368300" lvl="0" marL="457200" rtl="0" algn="l">
              <a:spcBef>
                <a:spcPts val="0"/>
              </a:spcBef>
              <a:spcAft>
                <a:spcPts val="0"/>
              </a:spcAft>
              <a:buSzPts val="2200"/>
              <a:buChar char="●"/>
            </a:pPr>
            <a:r>
              <a:rPr lang="en" sz="2200"/>
              <a:t>Rural upliftment is necessary in order to progress towards a better India, since a major portion of India resides in the rural areas.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90100" y="490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a:t>
            </a:r>
            <a:endParaRPr/>
          </a:p>
        </p:txBody>
      </p:sp>
      <p:sp>
        <p:nvSpPr>
          <p:cNvPr id="159" name="Google Shape;159;p18"/>
          <p:cNvSpPr txBox="1"/>
          <p:nvPr>
            <p:ph idx="1" type="body"/>
          </p:nvPr>
        </p:nvSpPr>
        <p:spPr>
          <a:xfrm>
            <a:off x="561100" y="1164975"/>
            <a:ext cx="7763700" cy="329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One of central problems in the rural areas is the </a:t>
            </a:r>
            <a:r>
              <a:rPr lang="en" sz="2200">
                <a:solidFill>
                  <a:srgbClr val="222222"/>
                </a:solidFill>
                <a:highlight>
                  <a:srgbClr val="FFFFFF"/>
                </a:highlight>
              </a:rPr>
              <a:t>extortionate</a:t>
            </a:r>
            <a:r>
              <a:rPr lang="en" sz="2200">
                <a:solidFill>
                  <a:srgbClr val="222222"/>
                </a:solidFill>
                <a:highlight>
                  <a:srgbClr val="FFFFFF"/>
                </a:highlight>
                <a:latin typeface="Arial"/>
                <a:ea typeface="Arial"/>
                <a:cs typeface="Arial"/>
                <a:sym typeface="Arial"/>
              </a:rPr>
              <a:t> </a:t>
            </a:r>
            <a:r>
              <a:rPr lang="en" sz="2200"/>
              <a:t>unemployment rates, especially for women</a:t>
            </a:r>
            <a:r>
              <a:rPr lang="en" sz="1800"/>
              <a:t>(24.26% of rural women in 2001 to 12.9% in 2011).</a:t>
            </a:r>
            <a:endParaRPr sz="1800"/>
          </a:p>
          <a:p>
            <a:pPr indent="-368300" lvl="0" marL="457200" rtl="0" algn="l">
              <a:spcBef>
                <a:spcPts val="0"/>
              </a:spcBef>
              <a:spcAft>
                <a:spcPts val="0"/>
              </a:spcAft>
              <a:buSzPts val="2200"/>
              <a:buChar char="●"/>
            </a:pPr>
            <a:r>
              <a:rPr lang="en" sz="2200"/>
              <a:t>The farm produce, e.g. rice, vegetables, etc., in rural areas often fall prey to middlemen who charge the farmers highly for the same.</a:t>
            </a:r>
            <a:endParaRPr sz="2200"/>
          </a:p>
          <a:p>
            <a:pPr indent="-368300" lvl="0" marL="457200" rtl="0" algn="l">
              <a:spcBef>
                <a:spcPts val="0"/>
              </a:spcBef>
              <a:spcAft>
                <a:spcPts val="0"/>
              </a:spcAft>
              <a:buSzPts val="2200"/>
              <a:buChar char="●"/>
            </a:pPr>
            <a:r>
              <a:rPr lang="en" sz="2200"/>
              <a:t>Due to shortage of demand for the produce in the rural areas, the farmers have to travel to distant markets, raising their expenditure.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662400" y="516775"/>
            <a:ext cx="7819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65" name="Google Shape;165;p19"/>
          <p:cNvSpPr txBox="1"/>
          <p:nvPr>
            <p:ph idx="1" type="body"/>
          </p:nvPr>
        </p:nvSpPr>
        <p:spPr>
          <a:xfrm>
            <a:off x="662400" y="1175475"/>
            <a:ext cx="7819200" cy="365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Creating  job opportunities for women in rural areas.</a:t>
            </a:r>
            <a:endParaRPr sz="2200"/>
          </a:p>
          <a:p>
            <a:pPr indent="-368300" lvl="0" marL="457200" rtl="0" algn="l">
              <a:spcBef>
                <a:spcPts val="0"/>
              </a:spcBef>
              <a:spcAft>
                <a:spcPts val="0"/>
              </a:spcAft>
              <a:buSzPts val="2200"/>
              <a:buAutoNum type="arabicPeriod"/>
            </a:pPr>
            <a:r>
              <a:rPr lang="en" sz="2200"/>
              <a:t>Eradicating role of middleman in rural areas.</a:t>
            </a:r>
            <a:endParaRPr sz="2200"/>
          </a:p>
          <a:p>
            <a:pPr indent="-368300" lvl="0" marL="457200" rtl="0" algn="l">
              <a:spcBef>
                <a:spcPts val="0"/>
              </a:spcBef>
              <a:spcAft>
                <a:spcPts val="0"/>
              </a:spcAft>
              <a:buSzPts val="2200"/>
              <a:buAutoNum type="arabicPeriod"/>
            </a:pPr>
            <a:r>
              <a:rPr lang="en" sz="2200"/>
              <a:t>Enhancing standard  of living of rural community.</a:t>
            </a:r>
            <a:endParaRPr sz="2200"/>
          </a:p>
          <a:p>
            <a:pPr indent="-368300" lvl="0" marL="457200" rtl="0" algn="l">
              <a:spcBef>
                <a:spcPts val="0"/>
              </a:spcBef>
              <a:spcAft>
                <a:spcPts val="0"/>
              </a:spcAft>
              <a:buSzPts val="2200"/>
              <a:buAutoNum type="arabicPeriod"/>
            </a:pPr>
            <a:r>
              <a:rPr lang="en" sz="2200"/>
              <a:t>Providing quality food at relatively cheaper cost.</a:t>
            </a:r>
            <a:endParaRPr sz="2200"/>
          </a:p>
          <a:p>
            <a:pPr indent="0" lvl="0" marL="0" rtl="0" algn="l">
              <a:spcBef>
                <a:spcPts val="1600"/>
              </a:spcBef>
              <a:spcAft>
                <a:spcPts val="0"/>
              </a:spcAft>
              <a:buNone/>
            </a:pPr>
            <a:r>
              <a:rPr lang="en" sz="2200"/>
              <a:t>We propose to have a Vacation Mess System, wherein during the vacations, when the general mess closes down, the food would be cooked by the rural women in the local villages and be brought to the private mess for distribution, the mess being managed by the contractor.</a:t>
            </a:r>
            <a:endParaRPr sz="2200"/>
          </a:p>
          <a:p>
            <a:pPr indent="0" lvl="0" marL="0" rtl="0" algn="l">
              <a:spcBef>
                <a:spcPts val="1600"/>
              </a:spcBef>
              <a:spcAft>
                <a:spcPts val="1600"/>
              </a:spcAft>
              <a:buNone/>
            </a:pPr>
            <a:br>
              <a:rPr lang="en" sz="2400"/>
            </a:b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474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1" name="Google Shape;171;p20"/>
          <p:cNvSpPr txBox="1"/>
          <p:nvPr>
            <p:ph idx="1" type="body"/>
          </p:nvPr>
        </p:nvSpPr>
        <p:spPr>
          <a:xfrm>
            <a:off x="819150" y="1097225"/>
            <a:ext cx="7505700" cy="323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Firstly, two surveys has to be conducted</a:t>
            </a:r>
            <a:endParaRPr sz="1800"/>
          </a:p>
          <a:p>
            <a:pPr indent="-342900" lvl="1" marL="914400" rtl="0" algn="l">
              <a:spcBef>
                <a:spcPts val="0"/>
              </a:spcBef>
              <a:spcAft>
                <a:spcPts val="0"/>
              </a:spcAft>
              <a:buSzPts val="1800"/>
              <a:buChar char="○"/>
            </a:pPr>
            <a:r>
              <a:rPr lang="en" sz="1800"/>
              <a:t>For the rural areas to be able to estimate the capacities and interests of the rural people, both men and women for the program.</a:t>
            </a:r>
            <a:endParaRPr sz="1800"/>
          </a:p>
          <a:p>
            <a:pPr indent="-342900" lvl="1" marL="914400" rtl="0" algn="l">
              <a:spcBef>
                <a:spcPts val="0"/>
              </a:spcBef>
              <a:spcAft>
                <a:spcPts val="0"/>
              </a:spcAft>
              <a:buSzPts val="1800"/>
              <a:buChar char="○"/>
            </a:pPr>
            <a:r>
              <a:rPr lang="en" sz="1800"/>
              <a:t>For the students to know if they would support the program.</a:t>
            </a:r>
            <a:endParaRPr sz="1800"/>
          </a:p>
          <a:p>
            <a:pPr indent="-342900" lvl="0" marL="457200" rtl="0" algn="l">
              <a:spcBef>
                <a:spcPts val="0"/>
              </a:spcBef>
              <a:spcAft>
                <a:spcPts val="0"/>
              </a:spcAft>
              <a:buSzPts val="1800"/>
              <a:buChar char="●"/>
            </a:pPr>
            <a:r>
              <a:rPr lang="en" sz="1800"/>
              <a:t>Contractors would be contacted and convinced to procure food from the rural areas instead of their hired workers based on the following logic:</a:t>
            </a:r>
            <a:endParaRPr sz="1800"/>
          </a:p>
          <a:p>
            <a:pPr indent="-342900" lvl="1" marL="914400" rtl="0" algn="l">
              <a:spcBef>
                <a:spcPts val="0"/>
              </a:spcBef>
              <a:spcAft>
                <a:spcPts val="0"/>
              </a:spcAft>
              <a:buSzPts val="1800"/>
              <a:buChar char="○"/>
            </a:pPr>
            <a:r>
              <a:rPr lang="en" sz="1800"/>
              <a:t>Regular employees tend to demand more than unemployed people as they would be happy for whatever they would get.</a:t>
            </a:r>
            <a:endParaRPr sz="1800"/>
          </a:p>
          <a:p>
            <a:pPr indent="-342900" lvl="1" marL="914400" rtl="0" algn="l">
              <a:spcBef>
                <a:spcPts val="0"/>
              </a:spcBef>
              <a:spcAft>
                <a:spcPts val="0"/>
              </a:spcAft>
              <a:buSzPts val="1800"/>
              <a:buChar char="○"/>
            </a:pPr>
            <a:r>
              <a:rPr lang="en" sz="1800"/>
              <a:t>More number of rural workers would mean expansion of food production and hence better return in business.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726100" y="356425"/>
            <a:ext cx="7505700" cy="6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Methodology(Cont’d)</a:t>
            </a:r>
            <a:endParaRPr/>
          </a:p>
          <a:p>
            <a:pPr indent="0" lvl="0" marL="0" rtl="0" algn="l">
              <a:spcBef>
                <a:spcPts val="0"/>
              </a:spcBef>
              <a:spcAft>
                <a:spcPts val="0"/>
              </a:spcAft>
              <a:buNone/>
            </a:pPr>
            <a:r>
              <a:t/>
            </a:r>
            <a:endParaRPr/>
          </a:p>
        </p:txBody>
      </p:sp>
      <p:sp>
        <p:nvSpPr>
          <p:cNvPr id="177" name="Google Shape;177;p21"/>
          <p:cNvSpPr txBox="1"/>
          <p:nvPr>
            <p:ph idx="1" type="body"/>
          </p:nvPr>
        </p:nvSpPr>
        <p:spPr>
          <a:xfrm>
            <a:off x="819150" y="1044625"/>
            <a:ext cx="7671300" cy="372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group of rural women would be constituted from those who are interested at first. They would work for the season and earn wages.</a:t>
            </a:r>
            <a:endParaRPr sz="1800"/>
          </a:p>
          <a:p>
            <a:pPr indent="-342900" lvl="1" marL="914400" rtl="0" algn="l">
              <a:spcBef>
                <a:spcPts val="0"/>
              </a:spcBef>
              <a:spcAft>
                <a:spcPts val="0"/>
              </a:spcAft>
              <a:buSzPts val="1800"/>
              <a:buChar char="○"/>
            </a:pPr>
            <a:r>
              <a:rPr lang="en" sz="1800"/>
              <a:t>This would encourage more people to participate and hence increase the strength.</a:t>
            </a:r>
            <a:endParaRPr sz="1800"/>
          </a:p>
          <a:p>
            <a:pPr indent="-342900" lvl="1" marL="914400" rtl="0" algn="l">
              <a:spcBef>
                <a:spcPts val="0"/>
              </a:spcBef>
              <a:spcAft>
                <a:spcPts val="0"/>
              </a:spcAft>
              <a:buSzPts val="1800"/>
              <a:buChar char="○"/>
            </a:pPr>
            <a:r>
              <a:rPr lang="en" sz="1800"/>
              <a:t>There would be an individual/group of rural people as suggested from among themselves or by the contractor, who would be in-charge of ensuring quality, </a:t>
            </a:r>
            <a:r>
              <a:rPr lang="en" sz="1800"/>
              <a:t>hygiene</a:t>
            </a:r>
            <a:r>
              <a:rPr lang="en" sz="1800"/>
              <a:t> and taste of the food. The member of this group would be continuously changing to ensure low </a:t>
            </a:r>
            <a:r>
              <a:rPr lang="en" sz="1800"/>
              <a:t>biases</a:t>
            </a:r>
            <a:r>
              <a:rPr lang="en" sz="1800"/>
              <a:t>.</a:t>
            </a:r>
            <a:endParaRPr sz="1800"/>
          </a:p>
          <a:p>
            <a:pPr indent="-342900" lvl="0" marL="457200" rtl="0" algn="l">
              <a:spcBef>
                <a:spcPts val="0"/>
              </a:spcBef>
              <a:spcAft>
                <a:spcPts val="0"/>
              </a:spcAft>
              <a:buSzPts val="1800"/>
              <a:buChar char="●"/>
            </a:pPr>
            <a:r>
              <a:rPr lang="en" sz="1800"/>
              <a:t>The grains and other items for preparing the food would be procured directly from the local farmers, eliminating the role of middlemen and hence increasing the returns to the rural households.</a:t>
            </a:r>
            <a:endParaRPr sz="1800"/>
          </a:p>
          <a:p>
            <a:pPr indent="0" lvl="0" marL="0" rtl="0" algn="l">
              <a:spcBef>
                <a:spcPts val="1600"/>
              </a:spcBef>
              <a:spcAft>
                <a:spcPts val="16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305675"/>
            <a:ext cx="75057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Methodology(Cont’d)</a:t>
            </a:r>
            <a:endParaRPr/>
          </a:p>
        </p:txBody>
      </p:sp>
      <p:sp>
        <p:nvSpPr>
          <p:cNvPr id="183" name="Google Shape;183;p22"/>
          <p:cNvSpPr txBox="1"/>
          <p:nvPr>
            <p:ph idx="1" type="body"/>
          </p:nvPr>
        </p:nvSpPr>
        <p:spPr>
          <a:xfrm>
            <a:off x="819150" y="1033625"/>
            <a:ext cx="7505700" cy="381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farm produce procured would be stored in the specialised silos which would be designed keeping in mind their cost and effectiveness.</a:t>
            </a:r>
            <a:endParaRPr sz="1800"/>
          </a:p>
          <a:p>
            <a:pPr indent="-342900" lvl="0" marL="457200" rtl="0" algn="l">
              <a:spcBef>
                <a:spcPts val="0"/>
              </a:spcBef>
              <a:spcAft>
                <a:spcPts val="0"/>
              </a:spcAft>
              <a:buSzPts val="1800"/>
              <a:buChar char="●"/>
            </a:pPr>
            <a:r>
              <a:rPr lang="en" sz="1800"/>
              <a:t>The duty of transporting the cooked food would be of the contractor (he can also get it ensured by the local rural people). The transport facility would be cost-optimised and special arrangements would be made to protect the food from spoilage.</a:t>
            </a:r>
            <a:endParaRPr sz="1800"/>
          </a:p>
          <a:p>
            <a:pPr indent="-342900" lvl="0" marL="457200" rtl="0" algn="l">
              <a:spcBef>
                <a:spcPts val="0"/>
              </a:spcBef>
              <a:spcAft>
                <a:spcPts val="0"/>
              </a:spcAft>
              <a:buSzPts val="1800"/>
              <a:buChar char="●"/>
            </a:pPr>
            <a:r>
              <a:rPr lang="en" sz="1800"/>
              <a:t>The transported food would be kept in the mess and distributed via buffet system, as happens currently.</a:t>
            </a:r>
            <a:endParaRPr sz="1800"/>
          </a:p>
          <a:p>
            <a:pPr indent="-342900" lvl="0" marL="457200" rtl="0" algn="l">
              <a:spcBef>
                <a:spcPts val="0"/>
              </a:spcBef>
              <a:spcAft>
                <a:spcPts val="0"/>
              </a:spcAft>
              <a:buSzPts val="1800"/>
              <a:buChar char="●"/>
            </a:pPr>
            <a:r>
              <a:rPr lang="en" sz="1800"/>
              <a:t>In long term, the developed cooking skills of the rural women and the increased farm produce can be put to use for providing permanent  self-sustaining employment to them, e.g. on the lines of AMUL, Lijjat Papad, etc.</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