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6" r:id="rId4"/>
    <p:sldId id="274" r:id="rId5"/>
    <p:sldId id="275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70" r:id="rId16"/>
    <p:sldId id="257" r:id="rId17"/>
    <p:sldId id="271" r:id="rId18"/>
    <p:sldId id="258" r:id="rId19"/>
    <p:sldId id="261" r:id="rId20"/>
    <p:sldId id="259" r:id="rId21"/>
    <p:sldId id="260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30F8-2D4A-498E-01E1-93BDB95F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76480-07D3-DDCC-8E0D-0037316DE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34E09-5CB8-AB9E-4D80-980B6487A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A436-BB56-409A-869D-10C0A1A224C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0C206-0D42-EE99-B063-A88F975F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EE4AD-CD5E-9636-B5BA-2D3A3F69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6CF4-6215-43DE-BB40-6CA5A677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3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843A-7EFD-D017-F4DF-D1C6CE71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DA43C-B077-92FF-F42D-9AD39D10B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AADF9-7424-EA42-29F3-D0CAE019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A436-BB56-409A-869D-10C0A1A224C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7BD02-A9F0-9F32-D4F8-F0128EEE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051E4-D0E4-4AE3-C64B-C4361961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6CF4-6215-43DE-BB40-6CA5A677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5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84FD5-1E67-A31E-8A8A-250E57BDB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D8B9F-6A31-D0DD-5CCF-48CA35849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46B98-1AFD-1AB5-E639-2A550676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A436-BB56-409A-869D-10C0A1A224C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EDE9F-B39D-4A4F-7058-DCA5ED8F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741BC-A5F1-B382-2D65-1E0C0A34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6CF4-6215-43DE-BB40-6CA5A677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9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E994-7944-C06E-80AB-56D0CC8A1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E5679-4986-E9F6-591F-F876A1E69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05FC0-5BC7-EF96-7DF8-936BCF8E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A436-BB56-409A-869D-10C0A1A224C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51850-8F88-BC90-6109-E410DD531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FF62C-2C7D-DCFA-4B33-D08AC0018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6CF4-6215-43DE-BB40-6CA5A677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7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5CB25-FD06-EC02-417E-3C11D58A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33778-F0EF-B6CB-EDD4-383E219A5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5B4DB-3FCB-2B93-3655-B640FABBE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A436-BB56-409A-869D-10C0A1A224C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DF404-1C43-0E90-9E9C-049EA9AA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A001F-9947-0958-5D81-A61A3ED3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6CF4-6215-43DE-BB40-6CA5A677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7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E58A-AACC-3FA8-2263-54AEAD68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145E4-342A-FC99-2DF5-D82150818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6C1FA-7803-35C1-2E8E-0E508F7F8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1EFEA-86AC-3903-35AD-11ABE4726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A436-BB56-409A-869D-10C0A1A224C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78280-A489-5BE8-50B9-B34D05E2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659F1-D3BC-F323-C3D3-90CE9F52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6CF4-6215-43DE-BB40-6CA5A677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0074-E5F5-D8C6-0766-243A8F7FA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1B21A-2E2C-B863-6ACE-45835E22C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059EA-8B75-B6A3-0474-350F3E13B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A80CCA-8633-7261-53EB-4373D8414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F420D5-AFDC-F58C-1A57-5ADA2295F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B2D4DB-73EF-AB15-1446-28A41001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A436-BB56-409A-869D-10C0A1A224C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D689B3-4ED5-8180-BF22-4E21F3EAC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695924-9D95-4872-A677-8AEB867E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6CF4-6215-43DE-BB40-6CA5A677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1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D27E-A8A6-88D3-9C11-490459F1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9FA016-3E4A-817C-FF7B-FF9E62C2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A436-BB56-409A-869D-10C0A1A224C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ACE23-9558-FB2C-EAAF-C9AA832C3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F9EA6-BC23-3F64-9961-FA94FC0E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6CF4-6215-43DE-BB40-6CA5A677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2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883EB-919E-CE27-39A5-40F90A00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A436-BB56-409A-869D-10C0A1A224C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A7797-B175-0538-D271-45815AE7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19A48-D461-35CF-B9C2-4B0C05B3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6CF4-6215-43DE-BB40-6CA5A677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5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70915-768C-0AE4-4402-E36059745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FD0B7-84A1-9FCB-515B-5224C5E3A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7219F-E6E6-E4CF-1F0D-B1D0EA151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F9DF6-A0B6-29EC-244C-092071A5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A436-BB56-409A-869D-10C0A1A224C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FE4C3-FD28-69F7-D9CF-1CC60EB2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CBC4C-59E6-B79C-9ACC-7EBE292C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6CF4-6215-43DE-BB40-6CA5A677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1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5F4F-3097-D511-2E03-62C689332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F93B4B-D114-CF35-6A09-7809D66CE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EF55A-95AA-7234-314C-F351E7B81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5AB0F-6865-223D-8BD6-7116E9D0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A436-BB56-409A-869D-10C0A1A224C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9C555-E655-1E9A-6D45-BC30C199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DAF44-D329-18F9-923C-4CBF1657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26CF4-6215-43DE-BB40-6CA5A677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5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3390B-0685-8C28-00FA-370984BB5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77F1D-65A3-3E54-272D-9A2A66A7E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F132-4E70-B38A-1C6D-18113433E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3A436-BB56-409A-869D-10C0A1A224C2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D6607-622A-7A67-24AA-E42B332B8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853B6-532F-C291-6726-ECC1349A8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26CF4-6215-43DE-BB40-6CA5A677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0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4F8C-B58B-0D04-EF2B-6524D1941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err="1">
                <a:cs typeface="2  Baran" panose="00000400000000000000" pitchFamily="2" charset="-78"/>
              </a:rPr>
              <a:t>FardaACS</a:t>
            </a:r>
            <a:endParaRPr lang="en-US" sz="7200" b="1" dirty="0">
              <a:cs typeface="2  Bara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85D92-E703-0AFF-3B2D-D1628CD3F5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a-IR" dirty="0">
                <a:latin typeface="+mj-lt"/>
                <a:ea typeface="+mj-ea"/>
                <a:cs typeface="2  Baran" panose="00000400000000000000" pitchFamily="2" charset="-78"/>
              </a:rPr>
              <a:t>شرکت پیشگامان اعتماد دیجیتال ایرانیان</a:t>
            </a:r>
          </a:p>
          <a:p>
            <a:r>
              <a:rPr lang="en-US" dirty="0">
                <a:latin typeface="+mj-lt"/>
                <a:ea typeface="+mj-ea"/>
                <a:cs typeface="2  Baran" panose="00000400000000000000" pitchFamily="2" charset="-78"/>
              </a:rPr>
              <a:t>https://iran-sign.ir</a:t>
            </a:r>
          </a:p>
        </p:txBody>
      </p:sp>
    </p:spTree>
    <p:extLst>
      <p:ext uri="{BB962C8B-B14F-4D97-AF65-F5344CB8AC3E}">
        <p14:creationId xmlns:p14="http://schemas.microsoft.com/office/powerpoint/2010/main" val="364818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FE62-4242-3A63-1403-E757D493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191"/>
            <a:ext cx="10515600" cy="1325563"/>
          </a:xfrm>
        </p:spPr>
        <p:txBody>
          <a:bodyPr/>
          <a:lstStyle/>
          <a:p>
            <a:pPr algn="r" rtl="1"/>
            <a:r>
              <a:rPr lang="fa-IR" dirty="0">
                <a:cs typeface="2  Baran" panose="00000400000000000000" pitchFamily="2" charset="-78"/>
              </a:rPr>
              <a:t>مانیتورینگ شاخصهای حیاتی </a:t>
            </a:r>
            <a:endParaRPr lang="en-US" dirty="0">
              <a:cs typeface="2  Bara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6DC2C-D7CD-297D-E28D-2C41EAB95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438" y="2299652"/>
            <a:ext cx="6778362" cy="280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83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FE62-4242-3A63-1403-E757D493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cs typeface="2  Baran" panose="00000400000000000000" pitchFamily="2" charset="-78"/>
              </a:rPr>
              <a:t>ONT</a:t>
            </a:r>
            <a:r>
              <a:rPr lang="fa-IR" dirty="0">
                <a:cs typeface="2  Baran" panose="00000400000000000000" pitchFamily="2" charset="-78"/>
              </a:rPr>
              <a:t> های بررسی شده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59338-B75B-205E-C9B5-1A8DE1E13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a-IR" dirty="0">
                <a:cs typeface="2  Baran" panose="00000400000000000000" pitchFamily="2" charset="-78"/>
              </a:rPr>
              <a:t>دو مدل </a:t>
            </a:r>
            <a:r>
              <a:rPr lang="fa-IR" dirty="0" err="1">
                <a:cs typeface="2  Baran" panose="00000400000000000000" pitchFamily="2" charset="-78"/>
              </a:rPr>
              <a:t>هواوی</a:t>
            </a:r>
            <a:r>
              <a:rPr lang="fa-IR" dirty="0">
                <a:cs typeface="2  Baran" panose="00000400000000000000" pitchFamily="2" charset="-78"/>
              </a:rPr>
              <a:t>(موفق)</a:t>
            </a: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a-IR" dirty="0">
                <a:cs typeface="2  Baran" panose="00000400000000000000" pitchFamily="2" charset="-78"/>
              </a:rPr>
              <a:t>دو مدل </a:t>
            </a:r>
            <a:r>
              <a:rPr lang="fa-IR" dirty="0" err="1">
                <a:cs typeface="2  Baran" panose="00000400000000000000" pitchFamily="2" charset="-78"/>
              </a:rPr>
              <a:t>التکس</a:t>
            </a:r>
            <a:r>
              <a:rPr lang="fa-IR" dirty="0">
                <a:cs typeface="2  Baran" panose="00000400000000000000" pitchFamily="2" charset="-78"/>
              </a:rPr>
              <a:t>(موفق)</a:t>
            </a: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a-IR" dirty="0">
                <a:cs typeface="2  Baran" panose="00000400000000000000" pitchFamily="2" charset="-78"/>
              </a:rPr>
              <a:t>یک مدل </a:t>
            </a:r>
            <a:r>
              <a:rPr lang="fa-IR" dirty="0" err="1">
                <a:cs typeface="2  Baran" panose="00000400000000000000" pitchFamily="2" charset="-78"/>
              </a:rPr>
              <a:t>یوتل</a:t>
            </a:r>
            <a:r>
              <a:rPr lang="fa-IR" dirty="0">
                <a:cs typeface="2  Baran" panose="00000400000000000000" pitchFamily="2" charset="-78"/>
              </a:rPr>
              <a:t>(موفق همراه به </a:t>
            </a:r>
            <a:r>
              <a:rPr lang="fa-IR">
                <a:cs typeface="2  Baran" panose="00000400000000000000" pitchFamily="2" charset="-78"/>
              </a:rPr>
              <a:t>چند نکته)</a:t>
            </a:r>
            <a:endParaRPr lang="en-US" dirty="0">
              <a:cs typeface="2  Baran" panose="00000400000000000000" pitchFamily="2" charset="-78"/>
            </a:endParaRPr>
          </a:p>
          <a:p>
            <a:pPr algn="r" rtl="1"/>
            <a:endParaRPr lang="en-US" dirty="0">
              <a:cs typeface="2  Ba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078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FE62-4242-3A63-1403-E757D493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dirty="0">
                <a:cs typeface="2  Baran" panose="00000400000000000000" pitchFamily="2" charset="-78"/>
              </a:rPr>
              <a:t>سناریوهای تست شده در مرکز فرد اسد</a:t>
            </a:r>
            <a:r>
              <a:rPr lang="fa-IR" dirty="0">
                <a:cs typeface="2  Baran" panose="00000400000000000000" pitchFamily="2" charset="-78"/>
              </a:rPr>
              <a:t>ی</a:t>
            </a:r>
            <a:r>
              <a:rPr lang="ar-SA" dirty="0">
                <a:cs typeface="2  Baran" panose="00000400000000000000" pitchFamily="2" charset="-78"/>
              </a:rPr>
              <a:t> در 4 ماهه اخیر</a:t>
            </a:r>
            <a:r>
              <a:rPr lang="fa-IR" dirty="0">
                <a:cs typeface="2  Baran" panose="00000400000000000000" pitchFamily="2" charset="-78"/>
              </a:rPr>
              <a:t>: </a:t>
            </a:r>
            <a:r>
              <a:rPr lang="fa-IR" dirty="0" err="1">
                <a:cs typeface="2  Baran" panose="00000400000000000000" pitchFamily="2" charset="-78"/>
              </a:rPr>
              <a:t>سناریوهای</a:t>
            </a:r>
            <a:r>
              <a:rPr lang="fa-IR" dirty="0">
                <a:cs typeface="2  Baran" panose="00000400000000000000" pitchFamily="2" charset="-78"/>
              </a:rPr>
              <a:t> ساده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59338-B75B-205E-C9B5-1A8DE1E13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164"/>
            <a:ext cx="10515600" cy="5434835"/>
          </a:xfrm>
        </p:spPr>
        <p:txBody>
          <a:bodyPr>
            <a:normAutofit fontScale="85000" lnSpcReduction="20000"/>
          </a:bodyPr>
          <a:lstStyle/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a-I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ارتباط با مودم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a-I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خواندن مقادیر </a:t>
            </a:r>
            <a:r>
              <a:rPr lang="fa-IR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پارامترها</a:t>
            </a:r>
            <a:r>
              <a:rPr lang="fa-I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از مودم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a-I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نوشتن مقادیر </a:t>
            </a:r>
            <a:r>
              <a:rPr lang="fa-IR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پارامترها</a:t>
            </a:r>
            <a:r>
              <a:rPr lang="fa-I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بر روی مودم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a-IR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ریبوت</a:t>
            </a:r>
            <a:r>
              <a:rPr lang="fa-I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مودم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a-IR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ریست</a:t>
            </a:r>
            <a:r>
              <a:rPr lang="fa-I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</a:t>
            </a:r>
            <a:r>
              <a:rPr lang="fa-IR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فکتوری</a:t>
            </a:r>
            <a:r>
              <a:rPr lang="fa-I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مودم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a-IR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آپدیت</a:t>
            </a:r>
            <a:r>
              <a:rPr lang="fa-I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نرم افزار مودم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a-I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تعریف </a:t>
            </a:r>
            <a:r>
              <a:rPr lang="fa-IR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سناریو</a:t>
            </a:r>
            <a:r>
              <a:rPr lang="fa-I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های ساده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fa-I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تعریف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WANDevice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fa-I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تعریف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WANConnectionDevice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fa-I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تعریف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WANIPConnection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fa-I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تعریف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AddressingType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: DHCP or Static IP 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fa-I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تعریف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VLAN 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fa-I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تعریف 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Services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fa-I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تعریف 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VoiceService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fa-I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تعریف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VoiceProfile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fa-I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تعریف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SIP.OutboundProxy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fa-I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تعریف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SIP.ProxyServer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fa-I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تعریف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SIP.AuthPassword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fa-I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تعریف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SIP.AuthUserName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fa-I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تعریف 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SIP.URI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buNone/>
            </a:pPr>
            <a:endParaRPr lang="en-US" dirty="0">
              <a:cs typeface="2  Ba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95427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FE62-4242-3A63-1403-E757D493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dirty="0">
                <a:cs typeface="2  Baran" panose="00000400000000000000" pitchFamily="2" charset="-78"/>
              </a:rPr>
              <a:t>سناریوهای تست شده در مرکز فرد اسد</a:t>
            </a:r>
            <a:r>
              <a:rPr lang="fa-IR" dirty="0">
                <a:cs typeface="2  Baran" panose="00000400000000000000" pitchFamily="2" charset="-78"/>
              </a:rPr>
              <a:t>ی</a:t>
            </a:r>
            <a:r>
              <a:rPr lang="ar-SA" dirty="0">
                <a:cs typeface="2  Baran" panose="00000400000000000000" pitchFamily="2" charset="-78"/>
              </a:rPr>
              <a:t> در 4 ماهه اخیر</a:t>
            </a:r>
            <a:r>
              <a:rPr lang="fa-IR" dirty="0">
                <a:cs typeface="2  Baran" panose="00000400000000000000" pitchFamily="2" charset="-78"/>
              </a:rPr>
              <a:t>: </a:t>
            </a:r>
            <a:r>
              <a:rPr lang="fa-IR" dirty="0" err="1">
                <a:cs typeface="2  Baran" panose="00000400000000000000" pitchFamily="2" charset="-78"/>
              </a:rPr>
              <a:t>سناریوهای</a:t>
            </a:r>
            <a:r>
              <a:rPr lang="fa-IR" dirty="0">
                <a:cs typeface="2  Baran" panose="00000400000000000000" pitchFamily="2" charset="-78"/>
              </a:rPr>
              <a:t> پیچیده و ترکیبی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59338-B75B-205E-C9B5-1A8DE1E13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925"/>
            <a:ext cx="10515600" cy="5036074"/>
          </a:xfrm>
        </p:spPr>
        <p:txBody>
          <a:bodyPr>
            <a:normAutofit/>
          </a:bodyPr>
          <a:lstStyle/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fa-IR" sz="1800" kern="100" dirty="0" err="1"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سناریو</a:t>
            </a:r>
            <a:r>
              <a:rPr lang="fa-IR" sz="1800" kern="100" dirty="0"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اول</a:t>
            </a: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2  Badr" panose="00000400000000000000" pitchFamily="2" charset="-78"/>
            </a:endParaRPr>
          </a:p>
          <a:p>
            <a:pPr marL="1200150" lvl="2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fa-IR" sz="1400" kern="100" dirty="0"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تعریف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WanDevice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</a:t>
            </a:r>
            <a:r>
              <a:rPr lang="fa-IR" sz="1400" kern="100" dirty="0"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جدید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2  Badr" panose="00000400000000000000" pitchFamily="2" charset="-78"/>
            </a:endParaRPr>
          </a:p>
          <a:p>
            <a:pPr marL="1200150" lvl="2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fa-I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تعریف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W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anIPConnection</a:t>
            </a:r>
            <a:r>
              <a:rPr lang="fa-I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</a:t>
            </a:r>
            <a:r>
              <a:rPr lang="fa-IR" sz="1400" kern="100" dirty="0"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جدید </a:t>
            </a:r>
            <a:r>
              <a:rPr lang="fa-IR" sz="1400" kern="100" dirty="0" err="1"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زیرمجموعه</a:t>
            </a:r>
            <a:r>
              <a:rPr lang="fa-IR" sz="1400" kern="100" dirty="0"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WanDevice</a:t>
            </a:r>
            <a:r>
              <a:rPr lang="fa-IR" sz="1400" kern="100" dirty="0"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مرحله قبل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200150" lvl="2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fa-I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تنظیم 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VLAN</a:t>
            </a:r>
            <a:r>
              <a:rPr lang="fa-I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و بقیه </a:t>
            </a:r>
            <a:r>
              <a:rPr lang="fa-IR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پارمترهای</a:t>
            </a:r>
            <a:r>
              <a:rPr lang="fa-I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مرتبط با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W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anIPConnection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200150" lvl="2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fa-I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تعریف 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SIP 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P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rofile</a:t>
            </a:r>
            <a:r>
              <a:rPr lang="fa-I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بر روی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W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anIPConnection</a:t>
            </a:r>
            <a:r>
              <a:rPr lang="fa-I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تعریف شده مرحله قبل</a:t>
            </a:r>
          </a:p>
          <a:p>
            <a:pPr marL="1657350" lvl="3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fa-IR" sz="1200" kern="100" dirty="0"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تعریف </a:t>
            </a:r>
            <a:r>
              <a:rPr lang="en-US" sz="1200" kern="100" dirty="0"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SIP Proxy IP and Port, username, password, directory number 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fa-I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سناریو</a:t>
            </a:r>
            <a:r>
              <a:rPr lang="fa-I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دوم</a:t>
            </a:r>
          </a:p>
          <a:p>
            <a:pPr marL="1200150" lvl="2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fa-IR" sz="1400" kern="100" dirty="0"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تعریف 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WIFI</a:t>
            </a:r>
            <a:r>
              <a:rPr lang="fa-IR" sz="1400" kern="100" dirty="0"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جدید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2  Badr" panose="00000400000000000000" pitchFamily="2" charset="-78"/>
            </a:endParaRPr>
          </a:p>
          <a:p>
            <a:pPr marL="1200150" lvl="2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fa-I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تغییر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SSID</a:t>
            </a:r>
            <a:r>
              <a:rPr lang="fa-I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، 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WIFI</a:t>
            </a:r>
            <a:r>
              <a:rPr lang="fa-I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مودم که در مرحله قبل تعریف شد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200150" lvl="2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fa-I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تغییر رمز 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WIFI</a:t>
            </a:r>
            <a:r>
              <a:rPr lang="fa-I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مودم ادامه مرحله قبل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2  Badr" panose="00000400000000000000" pitchFamily="2" charset="-78"/>
            </a:endParaRPr>
          </a:p>
          <a:p>
            <a:pPr marL="74295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fa-IR" sz="1800" kern="100" dirty="0"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خودکار کردن </a:t>
            </a:r>
            <a:r>
              <a:rPr lang="fa-IR" sz="1800" kern="100" dirty="0" err="1"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دوسناریوی</a:t>
            </a:r>
            <a:r>
              <a:rPr lang="fa-IR" sz="1800" kern="100" dirty="0"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ترکیبی قبل(به محض </a:t>
            </a:r>
            <a:r>
              <a:rPr lang="fa-IR" sz="1800" kern="100" dirty="0" err="1"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ریست</a:t>
            </a:r>
            <a:r>
              <a:rPr lang="fa-IR" sz="1800" kern="100" dirty="0"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ONT</a:t>
            </a:r>
            <a:r>
              <a:rPr lang="fa-IR" sz="1800" kern="100" dirty="0"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یا اتصال 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ONT</a:t>
            </a:r>
            <a:r>
              <a:rPr lang="fa-IR" sz="1800" kern="100" dirty="0"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جدید، در اولین اتصال تمام </a:t>
            </a:r>
            <a:r>
              <a:rPr lang="fa-IR" sz="1800" kern="100" dirty="0" err="1"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کانفیگ</a:t>
            </a:r>
            <a:r>
              <a:rPr lang="fa-IR" sz="1800" kern="100" dirty="0"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های </a:t>
            </a:r>
            <a:r>
              <a:rPr lang="fa-IR" sz="1800" kern="100" dirty="0" err="1"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سناریو</a:t>
            </a:r>
            <a:r>
              <a:rPr lang="fa-IR" sz="1800" kern="100" dirty="0"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1 و 2 بر روی آن انجام می شد)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803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FE62-4242-3A63-1403-E757D493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dirty="0">
                <a:cs typeface="2  Baran" panose="00000400000000000000" pitchFamily="2" charset="-78"/>
              </a:rPr>
              <a:t>نکات مربوط به </a:t>
            </a:r>
            <a:r>
              <a:rPr lang="fa-IR" dirty="0" err="1">
                <a:cs typeface="2  Baran" panose="00000400000000000000" pitchFamily="2" charset="-78"/>
              </a:rPr>
              <a:t>یوتل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59338-B75B-205E-C9B5-1A8DE1E13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925"/>
            <a:ext cx="10515600" cy="5036074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a-I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مدل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utel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G242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newface</a:t>
            </a:r>
            <a:endParaRPr lang="fa-I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2  Badr" panose="00000400000000000000" pitchFamily="2" charset="-78"/>
            </a:endParaRPr>
          </a:p>
          <a:p>
            <a:pPr marL="34290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a-IR" sz="1800" kern="100" dirty="0">
                <a:latin typeface="Aptos" panose="020B0004020202020204" pitchFamily="34" charset="0"/>
                <a:cs typeface="2  Badr" panose="00000400000000000000" pitchFamily="2" charset="-78"/>
              </a:rPr>
              <a:t>مشکلی در ارتباط با پروتکل </a:t>
            </a:r>
            <a:r>
              <a:rPr lang="en-US" sz="1800" kern="100" dirty="0">
                <a:latin typeface="Aptos" panose="020B0004020202020204" pitchFamily="34" charset="0"/>
                <a:cs typeface="2  Badr" panose="00000400000000000000" pitchFamily="2" charset="-78"/>
              </a:rPr>
              <a:t>OMCI</a:t>
            </a:r>
            <a:r>
              <a:rPr lang="fa-IR" sz="1800" kern="100" dirty="0">
                <a:latin typeface="Aptos" panose="020B0004020202020204" pitchFamily="34" charset="0"/>
                <a:cs typeface="2  Badr" panose="00000400000000000000" pitchFamily="2" charset="-78"/>
              </a:rPr>
              <a:t> وجود ندارد</a:t>
            </a:r>
            <a:endParaRPr lang="en-US" sz="1800" kern="100" dirty="0">
              <a:latin typeface="Aptos" panose="020B0004020202020204" pitchFamily="34" charset="0"/>
              <a:cs typeface="2  Badr" panose="00000400000000000000" pitchFamily="2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Firmware</a:t>
            </a:r>
            <a:r>
              <a:rPr lang="fa-I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برای مخابرات تغییر داده شده است.(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MOD</a:t>
            </a:r>
            <a:r>
              <a:rPr lang="fa-I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یا همان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modified</a:t>
            </a:r>
            <a:r>
              <a:rPr lang="fa-I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OLT</a:t>
            </a:r>
            <a:r>
              <a:rPr lang="fa-I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و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NMS</a:t>
            </a:r>
            <a:r>
              <a:rPr lang="fa-I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</a:t>
            </a:r>
            <a:r>
              <a:rPr lang="fa-I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هواوی</a:t>
            </a:r>
            <a:r>
              <a:rPr lang="fa-I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، آن را بلاک نکرده، </a:t>
            </a:r>
            <a:r>
              <a:rPr lang="fa-IR" sz="1800" kern="100" dirty="0">
                <a:latin typeface="Aptos" panose="020B0004020202020204" pitchFamily="34" charset="0"/>
                <a:cs typeface="2  Badr" panose="00000400000000000000" pitchFamily="2" charset="-78"/>
              </a:rPr>
              <a:t>بلکه خود </a:t>
            </a:r>
            <a:r>
              <a:rPr lang="en-US" sz="1800" kern="100" dirty="0">
                <a:latin typeface="Aptos" panose="020B0004020202020204" pitchFamily="34" charset="0"/>
                <a:cs typeface="2  Badr" panose="00000400000000000000" pitchFamily="2" charset="-78"/>
              </a:rPr>
              <a:t>Firmware  </a:t>
            </a:r>
            <a:r>
              <a:rPr lang="fa-IR" sz="1800" kern="100" dirty="0" err="1">
                <a:latin typeface="Aptos" panose="020B0004020202020204" pitchFamily="34" charset="0"/>
                <a:cs typeface="2  Badr" panose="00000400000000000000" pitchFamily="2" charset="-78"/>
              </a:rPr>
              <a:t>یوتل</a:t>
            </a:r>
            <a:r>
              <a:rPr lang="fa-IR" sz="1800" kern="100" dirty="0">
                <a:latin typeface="Aptos" panose="020B0004020202020204" pitchFamily="34" charset="0"/>
                <a:cs typeface="2  Badr" panose="00000400000000000000" pitchFamily="2" charset="-78"/>
              </a:rPr>
              <a:t> </a:t>
            </a:r>
            <a:r>
              <a:rPr lang="fa-IR" sz="1800" kern="100" dirty="0" err="1">
                <a:latin typeface="Aptos" panose="020B0004020202020204" pitchFamily="34" charset="0"/>
                <a:cs typeface="2  Badr" panose="00000400000000000000" pitchFamily="2" charset="-78"/>
              </a:rPr>
              <a:t>تغییرداده</a:t>
            </a:r>
            <a:r>
              <a:rPr lang="fa-IR" sz="1800" kern="100" dirty="0">
                <a:latin typeface="Aptos" panose="020B0004020202020204" pitchFamily="34" charset="0"/>
                <a:cs typeface="2  Badr" panose="00000400000000000000" pitchFamily="2" charset="-78"/>
              </a:rPr>
              <a:t> شده، تا بعضی دستورات ارسالی </a:t>
            </a:r>
            <a:r>
              <a:rPr lang="en-US" sz="1800" kern="100" dirty="0">
                <a:latin typeface="Aptos" panose="020B0004020202020204" pitchFamily="34" charset="0"/>
                <a:cs typeface="2  Badr" panose="00000400000000000000" pitchFamily="2" charset="-78"/>
              </a:rPr>
              <a:t>NMS</a:t>
            </a:r>
            <a:r>
              <a:rPr lang="fa-IR" sz="1800" kern="100" dirty="0">
                <a:latin typeface="Aptos" panose="020B0004020202020204" pitchFamily="34" charset="0"/>
                <a:cs typeface="2  Badr" panose="00000400000000000000" pitchFamily="2" charset="-78"/>
              </a:rPr>
              <a:t> و </a:t>
            </a:r>
            <a:r>
              <a:rPr lang="en-US" sz="1800" kern="100" dirty="0">
                <a:latin typeface="Aptos" panose="020B0004020202020204" pitchFamily="34" charset="0"/>
                <a:cs typeface="2  Badr" panose="00000400000000000000" pitchFamily="2" charset="-78"/>
              </a:rPr>
              <a:t>OLT</a:t>
            </a:r>
            <a:r>
              <a:rPr lang="fa-IR" sz="1800" kern="100" dirty="0">
                <a:latin typeface="Aptos" panose="020B0004020202020204" pitchFamily="34" charset="0"/>
                <a:cs typeface="2  Badr" panose="00000400000000000000" pitchFamily="2" charset="-78"/>
              </a:rPr>
              <a:t> را نادیده </a:t>
            </a:r>
            <a:r>
              <a:rPr lang="fa-I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بگیرد.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a-I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اینطور به نظر می رسد که قبلا در طی قراردادی این مودم ها با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Firmware</a:t>
            </a:r>
            <a:r>
              <a:rPr lang="fa-I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تغییر داده شده در اختیار مخابرات قرار گرفته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a-I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به طور مثال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IP</a:t>
            </a:r>
            <a:r>
              <a:rPr lang="fa-I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</a:t>
            </a:r>
            <a:r>
              <a:rPr lang="fa-I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تنظیمات</a:t>
            </a:r>
            <a:r>
              <a:rPr lang="fa-I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ACS</a:t>
            </a:r>
            <a:r>
              <a:rPr lang="fa-I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به 46.100.45.230 تنظیم شده و به هیچ عنوان قابل تغییر نیست. این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IP</a:t>
            </a:r>
            <a:r>
              <a:rPr lang="fa-I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متعلق به مخابرات تهران است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a-I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شرکت </a:t>
            </a:r>
            <a:r>
              <a:rPr lang="fa-I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یوتل</a:t>
            </a:r>
            <a:r>
              <a:rPr lang="fa-I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،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Firmware</a:t>
            </a:r>
            <a:r>
              <a:rPr lang="fa-I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را برای دانلود در سایت خود </a:t>
            </a:r>
            <a:r>
              <a:rPr lang="fa-I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نذاشته</a:t>
            </a:r>
            <a:r>
              <a:rPr lang="fa-I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و با هر درخواست مشتری درخواست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remote desktop</a:t>
            </a:r>
            <a:r>
              <a:rPr lang="fa-I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میکند. اگر مودم تغییر داده شده متعلق به مخابرات باشد،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Firmware</a:t>
            </a:r>
            <a:r>
              <a:rPr lang="fa-I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اصلی را در اختیار قرار </a:t>
            </a:r>
            <a:r>
              <a:rPr lang="fa-I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نمی</a:t>
            </a:r>
            <a:r>
              <a:rPr lang="fa-I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دهد. در نتیجه محدودیتها برداشته </a:t>
            </a:r>
            <a:r>
              <a:rPr lang="fa-I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نمی</a:t>
            </a:r>
            <a:r>
              <a:rPr lang="fa-I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شود.(شاید به این خاطر که این فروخته شده و پولش دریافت شده و برای کار جدید مشترک جدید یک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ONT</a:t>
            </a:r>
            <a:r>
              <a:rPr lang="fa-I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دیگر بخرد و در نتیجه یک فروش جدید)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a-I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در نتیجه با 2 مودم </a:t>
            </a:r>
            <a:r>
              <a:rPr lang="fa-I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یوتل</a:t>
            </a:r>
            <a:r>
              <a:rPr lang="fa-I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تست شده در مخابرات که دوستان تهیه و در اختیار قرار دادند، به عمد بعضی پروتکلها و </a:t>
            </a:r>
            <a:r>
              <a:rPr lang="fa-I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عملکردها</a:t>
            </a:r>
            <a:r>
              <a:rPr lang="fa-I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غیرفعال شده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a-I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با وجود تمام موارد بالا، موفق شدیم که به صورت دستی تغییرات موقت در مودم ایجاد کنیم و در سمت سرور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FardaACS</a:t>
            </a:r>
            <a:r>
              <a:rPr lang="fa-I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با آن ارتباط برقرار کردیم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a-I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با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ONT</a:t>
            </a:r>
            <a:r>
              <a:rPr lang="fa-I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</a:t>
            </a:r>
            <a:r>
              <a:rPr lang="fa-I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یوتل</a:t>
            </a:r>
            <a:r>
              <a:rPr lang="fa-I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موجود در بازار این مشکلات وجود ندارد</a:t>
            </a: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a-IR" sz="1800" kern="100" dirty="0">
                <a:latin typeface="Aptos" panose="020B0004020202020204" pitchFamily="34" charset="0"/>
                <a:cs typeface="2  Badr" panose="00000400000000000000" pitchFamily="2" charset="-78"/>
              </a:rPr>
              <a:t>مدیر فنی شرکت </a:t>
            </a:r>
            <a:r>
              <a:rPr lang="fa-IR" sz="1800" kern="100" dirty="0" err="1">
                <a:latin typeface="Aptos" panose="020B0004020202020204" pitchFamily="34" charset="0"/>
                <a:cs typeface="2  Badr" panose="00000400000000000000" pitchFamily="2" charset="-78"/>
              </a:rPr>
              <a:t>یوتل</a:t>
            </a:r>
            <a:r>
              <a:rPr lang="fa-IR" sz="1800" kern="100" dirty="0">
                <a:latin typeface="Aptos" panose="020B0004020202020204" pitchFamily="34" charset="0"/>
                <a:cs typeface="2  Badr" panose="00000400000000000000" pitchFamily="2" charset="-78"/>
              </a:rPr>
              <a:t> امروز(16 اردیبهشت) تماس گرفت و ضمن تایید موارد فوق گفت که این </a:t>
            </a:r>
            <a:r>
              <a:rPr lang="fa-IR" sz="1800" kern="100" dirty="0" err="1">
                <a:latin typeface="Aptos" panose="020B0004020202020204" pitchFamily="34" charset="0"/>
                <a:cs typeface="2  Badr" panose="00000400000000000000" pitchFamily="2" charset="-78"/>
              </a:rPr>
              <a:t>مودمها</a:t>
            </a:r>
            <a:r>
              <a:rPr lang="fa-IR" sz="1800" kern="100" dirty="0">
                <a:latin typeface="Aptos" panose="020B0004020202020204" pitchFamily="34" charset="0"/>
                <a:cs typeface="2  Badr" panose="00000400000000000000" pitchFamily="2" charset="-78"/>
              </a:rPr>
              <a:t> از طریق واسط به مخابرات تهران فروخته شده و این موارد جزو درخواستهای مخابرات بوده</a:t>
            </a: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a-IR" sz="1800" kern="100" dirty="0">
                <a:latin typeface="Aptos" panose="020B0004020202020204" pitchFamily="34" charset="0"/>
                <a:cs typeface="2  Badr" panose="00000400000000000000" pitchFamily="2" charset="-78"/>
              </a:rPr>
              <a:t>در صورت تمایل به برگشت </a:t>
            </a:r>
            <a:r>
              <a:rPr lang="en-US" sz="1800" kern="100" dirty="0">
                <a:latin typeface="Aptos" panose="020B0004020202020204" pitchFamily="34" charset="0"/>
                <a:cs typeface="2  Badr" panose="00000400000000000000" pitchFamily="2" charset="-78"/>
              </a:rPr>
              <a:t>Firmware</a:t>
            </a:r>
            <a:r>
              <a:rPr lang="fa-IR" sz="1800" kern="100" dirty="0">
                <a:latin typeface="Aptos" panose="020B0004020202020204" pitchFamily="34" charset="0"/>
                <a:cs typeface="2  Badr" panose="00000400000000000000" pitchFamily="2" charset="-78"/>
              </a:rPr>
              <a:t> ، مخابرات از طریق همان شرکتها نامه ارسال کند و ما </a:t>
            </a:r>
            <a:r>
              <a:rPr lang="en-US" sz="1800" kern="100" dirty="0">
                <a:latin typeface="Aptos" panose="020B0004020202020204" pitchFamily="34" charset="0"/>
                <a:cs typeface="2  Badr" panose="00000400000000000000" pitchFamily="2" charset="-78"/>
              </a:rPr>
              <a:t>Firmware</a:t>
            </a:r>
            <a:r>
              <a:rPr lang="fa-IR" sz="1800" kern="100" dirty="0">
                <a:latin typeface="Aptos" panose="020B0004020202020204" pitchFamily="34" charset="0"/>
                <a:cs typeface="2  Badr" panose="00000400000000000000" pitchFamily="2" charset="-78"/>
              </a:rPr>
              <a:t> استاندارد را در اختیار مخابرات قرار می دهیم</a:t>
            </a:r>
            <a:endParaRPr lang="en-US" sz="1800" kern="100" dirty="0">
              <a:latin typeface="Aptos" panose="020B0004020202020204" pitchFamily="34" charset="0"/>
              <a:cs typeface="2  Bad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46653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DB62-0F10-70FC-789E-1D8355F8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پروتکلها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65D9-86C1-BBC0-D12F-045E671DE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TR069</a:t>
            </a:r>
          </a:p>
          <a:p>
            <a:pPr algn="r" rtl="1"/>
            <a:r>
              <a:rPr lang="en-US" dirty="0"/>
              <a:t>TR111</a:t>
            </a:r>
          </a:p>
          <a:p>
            <a:pPr algn="r" rtl="1"/>
            <a:r>
              <a:rPr lang="en-US" dirty="0"/>
              <a:t>STUN</a:t>
            </a:r>
          </a:p>
          <a:p>
            <a:pPr algn="r" rtl="1"/>
            <a:r>
              <a:rPr lang="en-US" dirty="0"/>
              <a:t>ICE</a:t>
            </a:r>
          </a:p>
          <a:p>
            <a:pPr algn="r" rtl="1"/>
            <a:r>
              <a:rPr lang="en-US" dirty="0"/>
              <a:t>HTTP/HTTPS</a:t>
            </a:r>
          </a:p>
          <a:p>
            <a:pPr algn="r" rtl="1"/>
            <a:r>
              <a:rPr lang="en-US" dirty="0"/>
              <a:t>TELNET</a:t>
            </a:r>
          </a:p>
        </p:txBody>
      </p:sp>
    </p:spTree>
    <p:extLst>
      <p:ext uri="{BB962C8B-B14F-4D97-AF65-F5344CB8AC3E}">
        <p14:creationId xmlns:p14="http://schemas.microsoft.com/office/powerpoint/2010/main" val="4078672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06F23-1464-2E09-072C-5294E2432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معماری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59A05-B311-5CBB-5FC9-61DE1DE8F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A3E5C-4FAD-B091-A33A-20ECED0EB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248" y="0"/>
            <a:ext cx="37227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46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A05E2-95AA-F5BC-3635-3B6AABF8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سلسله مراتب تعریف </a:t>
            </a:r>
            <a:r>
              <a:rPr lang="en-US" dirty="0"/>
              <a:t>CPE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66D00-C946-5E19-DE76-A7C3BAFFC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Device type</a:t>
            </a:r>
          </a:p>
          <a:p>
            <a:pPr lvl="1" algn="r" rtl="1"/>
            <a:r>
              <a:rPr lang="en-US" dirty="0"/>
              <a:t>Device profile</a:t>
            </a:r>
          </a:p>
          <a:p>
            <a:pPr lvl="2" algn="r" rtl="1"/>
            <a:r>
              <a:rPr lang="en-US" dirty="0"/>
              <a:t>Device ID 1</a:t>
            </a:r>
          </a:p>
          <a:p>
            <a:pPr lvl="2" algn="r" rtl="1"/>
            <a:r>
              <a:rPr lang="en-US" dirty="0"/>
              <a:t>Device ID 2</a:t>
            </a:r>
          </a:p>
          <a:p>
            <a:pPr lvl="2" algn="r" rt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37451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C30E-E06B-E8C4-2D13-1DF44A58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ورود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A2F05-25E8-A59A-D160-7EC855A58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F3489-1CD3-4C50-8F82-D4DE41CBF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3938"/>
            <a:ext cx="8951495" cy="52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3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D9B4-ACBD-0C76-1444-D35B97A48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صفحه اول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63E63-99BA-BDBF-C913-6186D7998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CD7C46-E385-8BF3-4990-108EED2EE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19" y="1714320"/>
            <a:ext cx="7770719" cy="508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2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FE62-4242-3A63-1403-E757D493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2  Baran" panose="00000400000000000000" pitchFamily="2" charset="-78"/>
              </a:rPr>
              <a:t>وظایف </a:t>
            </a:r>
            <a:r>
              <a:rPr lang="en-US" dirty="0">
                <a:cs typeface="2  Baran" panose="00000400000000000000" pitchFamily="2" charset="-78"/>
              </a:rPr>
              <a:t>ACS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59338-B75B-205E-C9B5-1A8DE1E13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2000" dirty="0" err="1">
                <a:cs typeface="2  Baran" panose="00000400000000000000" pitchFamily="2" charset="-78"/>
              </a:rPr>
              <a:t>پروویژن</a:t>
            </a:r>
            <a:r>
              <a:rPr lang="fa-IR" sz="2000" dirty="0">
                <a:cs typeface="2  Baran" panose="00000400000000000000" pitchFamily="2" charset="-78"/>
              </a:rPr>
              <a:t> </a:t>
            </a:r>
            <a:r>
              <a:rPr lang="fa-IR" sz="2000" dirty="0" err="1">
                <a:cs typeface="2  Baran" panose="00000400000000000000" pitchFamily="2" charset="-78"/>
              </a:rPr>
              <a:t>پارامترها</a:t>
            </a:r>
            <a:r>
              <a:rPr lang="fa-IR" sz="2000" dirty="0">
                <a:cs typeface="2  Baran" panose="00000400000000000000" pitchFamily="2" charset="-78"/>
              </a:rPr>
              <a:t> بر روی </a:t>
            </a:r>
            <a:r>
              <a:rPr lang="en-US" sz="2000" dirty="0">
                <a:cs typeface="2  Baran" panose="00000400000000000000" pitchFamily="2" charset="-78"/>
              </a:rPr>
              <a:t>CPE</a:t>
            </a:r>
          </a:p>
          <a:p>
            <a:pPr algn="r" rtl="1"/>
            <a:r>
              <a:rPr lang="fa-IR" sz="2000" dirty="0">
                <a:cs typeface="2  Baran" panose="00000400000000000000" pitchFamily="2" charset="-78"/>
              </a:rPr>
              <a:t>خواندن </a:t>
            </a:r>
            <a:r>
              <a:rPr lang="fa-IR" sz="2000" dirty="0" err="1">
                <a:cs typeface="2  Baran" panose="00000400000000000000" pitchFamily="2" charset="-78"/>
              </a:rPr>
              <a:t>پارامترها</a:t>
            </a:r>
            <a:r>
              <a:rPr lang="fa-IR" sz="2000" dirty="0">
                <a:cs typeface="2  Baran" panose="00000400000000000000" pitchFamily="2" charset="-78"/>
              </a:rPr>
              <a:t> از </a:t>
            </a:r>
            <a:r>
              <a:rPr lang="en-US" sz="2000" dirty="0">
                <a:cs typeface="2  Baran" panose="00000400000000000000" pitchFamily="2" charset="-78"/>
              </a:rPr>
              <a:t>CPE</a:t>
            </a:r>
          </a:p>
          <a:p>
            <a:pPr algn="r" rtl="1"/>
            <a:r>
              <a:rPr lang="fa-IR" sz="2000" dirty="0">
                <a:cs typeface="2  Baran" panose="00000400000000000000" pitchFamily="2" charset="-78"/>
              </a:rPr>
              <a:t>نگهداری داده های </a:t>
            </a:r>
            <a:r>
              <a:rPr lang="en-US" sz="2000" dirty="0">
                <a:cs typeface="2  Baran" panose="00000400000000000000" pitchFamily="2" charset="-78"/>
              </a:rPr>
              <a:t>CPE</a:t>
            </a:r>
            <a:r>
              <a:rPr lang="fa-IR" sz="2000" dirty="0">
                <a:cs typeface="2  Baran" panose="00000400000000000000" pitchFamily="2" charset="-78"/>
              </a:rPr>
              <a:t> ها در پایگاه داده</a:t>
            </a:r>
          </a:p>
          <a:p>
            <a:pPr algn="r" rtl="1"/>
            <a:r>
              <a:rPr lang="en-US" sz="2000" dirty="0">
                <a:cs typeface="2  Baran" panose="00000400000000000000" pitchFamily="2" charset="-78"/>
              </a:rPr>
              <a:t>Update firmware, software, configuration on CPE</a:t>
            </a:r>
          </a:p>
        </p:txBody>
      </p:sp>
    </p:spTree>
    <p:extLst>
      <p:ext uri="{BB962C8B-B14F-4D97-AF65-F5344CB8AC3E}">
        <p14:creationId xmlns:p14="http://schemas.microsoft.com/office/powerpoint/2010/main" val="3571049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8578-8FC0-BCAF-6EF0-19650D9A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مدیریت کاربران و دسترسی ها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01097-6A8E-56C1-075A-039B74E9F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4080E-66DF-8AD6-BBEF-8A2368F95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606324"/>
            <a:ext cx="11132457" cy="472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82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9EA5-4E2B-D9B5-7BE0-6FCCC67B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مانیتورینگ زیر </a:t>
            </a:r>
            <a:r>
              <a:rPr lang="fa-IR" dirty="0" err="1"/>
              <a:t>سیتم</a:t>
            </a:r>
            <a:r>
              <a:rPr lang="fa-IR" dirty="0"/>
              <a:t> ها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41A9C-2979-DF0E-4B3C-3AC4D75F6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FEAA0-F6AE-BB94-FBA8-12B20B1B0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8845"/>
            <a:ext cx="10945299" cy="352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77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2313F-59B4-1690-9F8D-8539D065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تعریف </a:t>
            </a:r>
            <a:r>
              <a:rPr lang="en-US" dirty="0"/>
              <a:t>unit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3B21-C012-C675-2455-F9EAB3B38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FB11F1-C2E3-C52E-CFC0-3FD5FCDE7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7915"/>
            <a:ext cx="7407693" cy="59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87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50AD-340A-3740-85ED-2CB4F001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/>
              <a:t>آپلود</a:t>
            </a:r>
            <a:r>
              <a:rPr lang="fa-IR" dirty="0"/>
              <a:t> </a:t>
            </a:r>
            <a:r>
              <a:rPr lang="en-US" dirty="0" err="1"/>
              <a:t>software,firmware</a:t>
            </a:r>
            <a:r>
              <a:rPr lang="en-US" dirty="0"/>
              <a:t>,…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5AF42-229D-70A4-1F0F-A782FCB42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A05E2F-E56F-2D0F-A18D-3C2B6210D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2194"/>
            <a:ext cx="10326532" cy="511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62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DDD7-9BD7-E83B-42E4-E3BEC0D0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تقسیم بندی مناطق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4F978-62DC-ABBD-4931-BC02933AF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27014B-CDA1-64EB-6225-F87BA4F5E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0898"/>
            <a:ext cx="7184571" cy="599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5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A5FE-F1B5-9F4F-6B74-80C31F0A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سلسله مراتب مناطق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3017A-4BC7-2B59-58B1-20B6E83A3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EC6E4-93A8-49DC-1340-1E843A9A2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1133"/>
            <a:ext cx="9941522" cy="498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4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95186-D8C2-2CE0-6ABD-68A5BB4C8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تعریف </a:t>
            </a:r>
            <a:r>
              <a:rPr lang="fa-IR" dirty="0" err="1"/>
              <a:t>تریگر</a:t>
            </a:r>
            <a:r>
              <a:rPr lang="fa-IR" dirty="0"/>
              <a:t> بر روی </a:t>
            </a:r>
            <a:r>
              <a:rPr lang="en-US" dirty="0"/>
              <a:t>CPE</a:t>
            </a:r>
            <a:r>
              <a:rPr lang="fa-IR" dirty="0"/>
              <a:t> </a:t>
            </a:r>
            <a:r>
              <a:rPr lang="fa-IR" dirty="0" err="1"/>
              <a:t>مشترکین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EE29C-E77E-F27F-7B4E-E603B0080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76B39C-87F5-7639-C352-D63E504AA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1172180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99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D06A3-9459-73E9-8EDC-D611BA1F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صفحه خلاصه وضعیت </a:t>
            </a:r>
            <a:r>
              <a:rPr lang="en-US" dirty="0"/>
              <a:t>CPE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46970-DB49-A832-D925-5615D2BFC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5C2962-1816-19B0-FEAB-5C7C3D4E1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7537"/>
            <a:ext cx="8360229" cy="545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12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2140-71E6-CCBA-BCA9-5EEE7492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/>
              <a:t>لاگ</a:t>
            </a:r>
            <a:r>
              <a:rPr lang="fa-IR" dirty="0"/>
              <a:t> </a:t>
            </a:r>
            <a:r>
              <a:rPr lang="en-US" dirty="0"/>
              <a:t>CPE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2B6AC-DA22-4A7D-BD5E-E8D5AB6EF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5BC92-590C-B89D-8D4E-61E504A4E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5878"/>
            <a:ext cx="8380854" cy="532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40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C6EC-415A-97EA-0730-00F611C4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صفحه مدیریت </a:t>
            </a:r>
            <a:r>
              <a:rPr lang="en-US" dirty="0"/>
              <a:t>CPE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7FAB2-B637-ACDD-83DB-A97364D1B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7F31F-1D60-6E4B-2E43-6F9F629F9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0638"/>
            <a:ext cx="7768962" cy="518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39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FE62-4242-3A63-1403-E757D493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err="1">
                <a:cs typeface="2  Baran" panose="00000400000000000000" pitchFamily="2" charset="-78"/>
              </a:rPr>
              <a:t>FardaACS</a:t>
            </a:r>
            <a:endParaRPr lang="en-US" dirty="0">
              <a:cs typeface="2  Bara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71136E-5979-AFC9-C5EF-5AD0D71A2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15" y="1760048"/>
            <a:ext cx="9027122" cy="396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84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8080-F36F-EDDE-AE2B-EB019218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320" y="2572060"/>
            <a:ext cx="10515600" cy="1325563"/>
          </a:xfrm>
        </p:spPr>
        <p:txBody>
          <a:bodyPr/>
          <a:lstStyle/>
          <a:p>
            <a:pPr algn="ctr"/>
            <a:r>
              <a:rPr lang="fa-IR" dirty="0">
                <a:cs typeface="2  Baran" panose="00000400000000000000" pitchFamily="2" charset="-78"/>
              </a:rPr>
              <a:t>با تشکر فراوان</a:t>
            </a:r>
            <a:endParaRPr lang="en-US" dirty="0">
              <a:cs typeface="2  Ba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0084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FE62-4242-3A63-1403-E757D493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err="1">
                <a:cs typeface="2  Baran" panose="00000400000000000000" pitchFamily="2" charset="-78"/>
              </a:rPr>
              <a:t>FardaACS</a:t>
            </a:r>
            <a:endParaRPr lang="en-US" dirty="0">
              <a:cs typeface="2  Bara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59338-B75B-205E-C9B5-1A8DE1E13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000" dirty="0">
                <a:cs typeface="2  Baran" panose="00000400000000000000" pitchFamily="2" charset="-78"/>
              </a:rPr>
              <a:t>ابزاری جهت مدیریت خودکار </a:t>
            </a:r>
            <a:r>
              <a:rPr lang="fa-IR" sz="2000" dirty="0" err="1">
                <a:cs typeface="2  Baran" panose="00000400000000000000" pitchFamily="2" charset="-78"/>
              </a:rPr>
              <a:t>مودمها</a:t>
            </a:r>
            <a:r>
              <a:rPr lang="fa-IR" sz="2000" dirty="0">
                <a:cs typeface="2  Baran" panose="00000400000000000000" pitchFamily="2" charset="-78"/>
              </a:rPr>
              <a:t>، </a:t>
            </a:r>
            <a:r>
              <a:rPr lang="en-US" sz="2000" dirty="0">
                <a:cs typeface="2  Baran" panose="00000400000000000000" pitchFamily="2" charset="-78"/>
              </a:rPr>
              <a:t>ONT</a:t>
            </a:r>
            <a:r>
              <a:rPr lang="fa-IR" sz="2000" dirty="0">
                <a:cs typeface="2  Baran" panose="00000400000000000000" pitchFamily="2" charset="-78"/>
              </a:rPr>
              <a:t> ها می باشد</a:t>
            </a:r>
          </a:p>
          <a:p>
            <a:pPr algn="r" rtl="1"/>
            <a:r>
              <a:rPr lang="fa-IR" sz="2000" dirty="0">
                <a:cs typeface="2  Baran" panose="00000400000000000000" pitchFamily="2" charset="-78"/>
              </a:rPr>
              <a:t>در محیط شبیه سازی با </a:t>
            </a:r>
            <a:r>
              <a:rPr lang="fa-IR" sz="2000" dirty="0" err="1">
                <a:cs typeface="2  Baran" panose="00000400000000000000" pitchFamily="2" charset="-78"/>
              </a:rPr>
              <a:t>سیمولاتورها</a:t>
            </a:r>
            <a:r>
              <a:rPr lang="fa-IR" sz="2000" dirty="0">
                <a:cs typeface="2  Baran" panose="00000400000000000000" pitchFamily="2" charset="-78"/>
              </a:rPr>
              <a:t> تا 2 میلیون مودم را با یک سرور مدیریت کرده است</a:t>
            </a:r>
            <a:endParaRPr lang="en-US" sz="2000" dirty="0">
              <a:cs typeface="2  Baran" panose="00000400000000000000" pitchFamily="2" charset="-78"/>
            </a:endParaRPr>
          </a:p>
          <a:p>
            <a:pPr algn="r" rtl="1"/>
            <a:r>
              <a:rPr lang="fa-IR" sz="2000" dirty="0">
                <a:cs typeface="2  Baran" panose="00000400000000000000" pitchFamily="2" charset="-78"/>
              </a:rPr>
              <a:t>امکان جداسازی </a:t>
            </a:r>
            <a:r>
              <a:rPr lang="en-US" sz="2000" dirty="0">
                <a:cs typeface="2  Baran" panose="00000400000000000000" pitchFamily="2" charset="-78"/>
              </a:rPr>
              <a:t>North Band</a:t>
            </a:r>
            <a:r>
              <a:rPr lang="fa-IR" sz="2000" dirty="0">
                <a:cs typeface="2  Baran" panose="00000400000000000000" pitchFamily="2" charset="-78"/>
              </a:rPr>
              <a:t> و </a:t>
            </a:r>
            <a:r>
              <a:rPr lang="en-US" sz="2000" dirty="0">
                <a:cs typeface="2  Baran" panose="00000400000000000000" pitchFamily="2" charset="-78"/>
              </a:rPr>
              <a:t>South Band</a:t>
            </a:r>
            <a:r>
              <a:rPr lang="fa-IR" sz="2000" dirty="0">
                <a:cs typeface="2  Baran" panose="00000400000000000000" pitchFamily="2" charset="-78"/>
              </a:rPr>
              <a:t> و </a:t>
            </a:r>
            <a:r>
              <a:rPr lang="en-US" sz="2000" dirty="0">
                <a:cs typeface="2  Baran" panose="00000400000000000000" pitchFamily="2" charset="-78"/>
              </a:rPr>
              <a:t>File Server</a:t>
            </a:r>
            <a:r>
              <a:rPr lang="fa-IR" sz="2000" dirty="0">
                <a:cs typeface="2  Baran" panose="00000400000000000000" pitchFamily="2" charset="-78"/>
              </a:rPr>
              <a:t> بر روی سرورهای مختلف، تا فشار کاری یکی از آنها اثر منفی بر عملکرد دیگر </a:t>
            </a:r>
            <a:r>
              <a:rPr lang="fa-IR" sz="2000" dirty="0" err="1">
                <a:cs typeface="2  Baran" panose="00000400000000000000" pitchFamily="2" charset="-78"/>
              </a:rPr>
              <a:t>عملکردها</a:t>
            </a:r>
            <a:r>
              <a:rPr lang="fa-IR" sz="2000" dirty="0">
                <a:cs typeface="2  Baran" panose="00000400000000000000" pitchFamily="2" charset="-78"/>
              </a:rPr>
              <a:t> نداشته باشد</a:t>
            </a:r>
          </a:p>
          <a:p>
            <a:pPr algn="r" rtl="1"/>
            <a:r>
              <a:rPr lang="fa-IR" sz="2000" dirty="0">
                <a:cs typeface="2  Baran" panose="00000400000000000000" pitchFamily="2" charset="-78"/>
              </a:rPr>
              <a:t>دارای </a:t>
            </a:r>
            <a:r>
              <a:rPr lang="fa-IR" sz="2000" dirty="0" err="1">
                <a:cs typeface="2  Baran" panose="00000400000000000000" pitchFamily="2" charset="-78"/>
              </a:rPr>
              <a:t>پلن</a:t>
            </a:r>
            <a:r>
              <a:rPr lang="fa-IR" sz="2000" dirty="0">
                <a:cs typeface="2  Baran" panose="00000400000000000000" pitchFamily="2" charset="-78"/>
              </a:rPr>
              <a:t> مقیاس پذیری می باشد که در صورت درخواست بیشتر، تعدیل کننده بار(</a:t>
            </a:r>
            <a:r>
              <a:rPr lang="en-US" sz="2000" dirty="0">
                <a:cs typeface="2  Baran" panose="00000400000000000000" pitchFamily="2" charset="-78"/>
              </a:rPr>
              <a:t>Load Balancer</a:t>
            </a:r>
            <a:r>
              <a:rPr lang="fa-IR" sz="2000" dirty="0">
                <a:cs typeface="2  Baran" panose="00000400000000000000" pitchFamily="2" charset="-78"/>
              </a:rPr>
              <a:t>) را بر روی آن فعال نمود </a:t>
            </a:r>
          </a:p>
          <a:p>
            <a:pPr algn="r" rtl="1"/>
            <a:r>
              <a:rPr lang="fa-IR" sz="2000" dirty="0">
                <a:cs typeface="2  Baran" panose="00000400000000000000" pitchFamily="2" charset="-78"/>
              </a:rPr>
              <a:t>دارای طرح </a:t>
            </a:r>
            <a:r>
              <a:rPr lang="en-US" sz="2000" dirty="0">
                <a:cs typeface="2  Baran" panose="00000400000000000000" pitchFamily="2" charset="-78"/>
              </a:rPr>
              <a:t>Fail-Over</a:t>
            </a:r>
            <a:r>
              <a:rPr lang="fa-IR" sz="2000" dirty="0">
                <a:cs typeface="2  Baran" panose="00000400000000000000" pitchFamily="2" charset="-78"/>
              </a:rPr>
              <a:t> میباشد تا در صورت ایجاد مشکل بر روی یکی از </a:t>
            </a:r>
            <a:r>
              <a:rPr lang="fa-IR" sz="2000" dirty="0" err="1">
                <a:cs typeface="2  Baran" panose="00000400000000000000" pitchFamily="2" charset="-78"/>
              </a:rPr>
              <a:t>سرورها</a:t>
            </a:r>
            <a:r>
              <a:rPr lang="fa-IR" sz="2000" dirty="0">
                <a:cs typeface="2  Baran" panose="00000400000000000000" pitchFamily="2" charset="-78"/>
              </a:rPr>
              <a:t>، سرورهای دیگر به صورت خودکار جایگزین و در مدار قرار گیرند</a:t>
            </a:r>
          </a:p>
          <a:p>
            <a:pPr algn="r" rtl="1"/>
            <a:r>
              <a:rPr lang="fa-IR" sz="2000" dirty="0">
                <a:cs typeface="2  Baran" panose="00000400000000000000" pitchFamily="2" charset="-78"/>
              </a:rPr>
              <a:t>نیاز به سخت افزار پیچیده ای ندارد و هم اکنون به مدت حدود 160 روز بر روی یک سرور بسیار قدیمی </a:t>
            </a:r>
            <a:r>
              <a:rPr lang="en-US" sz="2000" dirty="0">
                <a:cs typeface="2  Baran" panose="00000400000000000000" pitchFamily="2" charset="-78"/>
              </a:rPr>
              <a:t>hp gen 6</a:t>
            </a:r>
            <a:r>
              <a:rPr lang="fa-IR" sz="2000" dirty="0">
                <a:cs typeface="2  Baran" panose="00000400000000000000" pitchFamily="2" charset="-78"/>
              </a:rPr>
              <a:t> نصب شده</a:t>
            </a:r>
          </a:p>
          <a:p>
            <a:pPr algn="r" rtl="1"/>
            <a:r>
              <a:rPr lang="fa-IR" sz="2000" dirty="0">
                <a:cs typeface="2  Baran" panose="00000400000000000000" pitchFamily="2" charset="-78"/>
              </a:rPr>
              <a:t>از تمام انواع </a:t>
            </a:r>
            <a:r>
              <a:rPr lang="fa-IR" sz="2000" dirty="0" err="1">
                <a:cs typeface="2  Baran" panose="00000400000000000000" pitchFamily="2" charset="-78"/>
              </a:rPr>
              <a:t>سرویها</a:t>
            </a:r>
            <a:r>
              <a:rPr lang="fa-IR" sz="2000" dirty="0">
                <a:cs typeface="2  Baran" panose="00000400000000000000" pitchFamily="2" charset="-78"/>
              </a:rPr>
              <a:t>: </a:t>
            </a:r>
            <a:r>
              <a:rPr lang="en-US" sz="2000" dirty="0">
                <a:cs typeface="2  Baran" panose="00000400000000000000" pitchFamily="2" charset="-78"/>
              </a:rPr>
              <a:t>ONT, ADSL MODEM, VDSL MODEM, LTE MODEM</a:t>
            </a:r>
            <a:r>
              <a:rPr lang="fa-IR" sz="2000" dirty="0">
                <a:cs typeface="2  Baran" panose="00000400000000000000" pitchFamily="2" charset="-78"/>
              </a:rPr>
              <a:t> و همه انواع </a:t>
            </a:r>
            <a:r>
              <a:rPr lang="fa-IR" sz="2000" dirty="0" err="1">
                <a:cs typeface="2  Baran" panose="00000400000000000000" pitchFamily="2" charset="-78"/>
              </a:rPr>
              <a:t>برندهای</a:t>
            </a:r>
            <a:r>
              <a:rPr lang="fa-IR" sz="2000" dirty="0">
                <a:cs typeface="2  Baran" panose="00000400000000000000" pitchFamily="2" charset="-78"/>
              </a:rPr>
              <a:t> استاندارد پشتیبانی میکند</a:t>
            </a:r>
          </a:p>
          <a:p>
            <a:pPr algn="r" rtl="1"/>
            <a:r>
              <a:rPr lang="fa-IR" sz="2000" dirty="0">
                <a:cs typeface="2  Baran" panose="00000400000000000000" pitchFamily="2" charset="-78"/>
              </a:rPr>
              <a:t>سرور سامانه </a:t>
            </a:r>
            <a:r>
              <a:rPr lang="en-US" sz="2000" dirty="0" err="1">
                <a:cs typeface="2  Baran" panose="00000400000000000000" pitchFamily="2" charset="-78"/>
              </a:rPr>
              <a:t>FardaACS</a:t>
            </a:r>
            <a:r>
              <a:rPr lang="fa-IR" sz="2000" dirty="0">
                <a:cs typeface="2  Baran" panose="00000400000000000000" pitchFamily="2" charset="-78"/>
              </a:rPr>
              <a:t> از مجازی سازی پشتیبانی میکند و مشکلات درگیری با سرورهای سخت افزاری و نقل و انتقالات آنها، و زمانهای </a:t>
            </a:r>
            <a:r>
              <a:rPr lang="en-US" sz="2000" dirty="0">
                <a:cs typeface="2  Baran" panose="00000400000000000000" pitchFamily="2" charset="-78"/>
              </a:rPr>
              <a:t>out of service</a:t>
            </a:r>
            <a:r>
              <a:rPr lang="fa-IR" sz="2000" dirty="0">
                <a:cs typeface="2  Baran" panose="00000400000000000000" pitchFamily="2" charset="-78"/>
              </a:rPr>
              <a:t> آنها را ندارد</a:t>
            </a:r>
            <a:endParaRPr lang="en-US" sz="2000" dirty="0">
              <a:cs typeface="2  Ba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9403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FE62-4242-3A63-1403-E757D493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err="1">
                <a:cs typeface="2  Baran" panose="00000400000000000000" pitchFamily="2" charset="-78"/>
              </a:rPr>
              <a:t>FardaACS</a:t>
            </a:r>
            <a:endParaRPr lang="en-US" dirty="0">
              <a:cs typeface="2  Bara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59338-B75B-205E-C9B5-1A8DE1E13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ar-SA" dirty="0">
                <a:cs typeface="2  Baran" panose="00000400000000000000" pitchFamily="2" charset="-78"/>
              </a:rPr>
              <a:t>مبتنی بر لینوکس</a:t>
            </a:r>
            <a:endParaRPr lang="en-US" dirty="0">
              <a:cs typeface="2  Baran" panose="00000400000000000000" pitchFamily="2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ar-SA" dirty="0">
                <a:cs typeface="2  Baran" panose="00000400000000000000" pitchFamily="2" charset="-78"/>
              </a:rPr>
              <a:t>امکان نصب بر روی هاست به عنوان ماشین مجازی وجود دارد</a:t>
            </a:r>
            <a:endParaRPr lang="en-US" dirty="0">
              <a:cs typeface="2  Baran" panose="00000400000000000000" pitchFamily="2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ar-SA" dirty="0">
                <a:cs typeface="2  Baran" panose="00000400000000000000" pitchFamily="2" charset="-78"/>
              </a:rPr>
              <a:t>با یک سرور متمرکز کل استان را پوشش می دهد.</a:t>
            </a:r>
            <a:endParaRPr lang="en-US" dirty="0">
              <a:cs typeface="2  Baran" panose="00000400000000000000" pitchFamily="2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ar-SA" dirty="0">
                <a:cs typeface="2  Baran" panose="00000400000000000000" pitchFamily="2" charset="-78"/>
              </a:rPr>
              <a:t>سامانه کاملا نرم افزاری است و وابستگی به سخت افزار ندارد(</a:t>
            </a:r>
            <a:r>
              <a:rPr lang="en-US" dirty="0">
                <a:cs typeface="2  Baran" panose="00000400000000000000" pitchFamily="2" charset="-78"/>
              </a:rPr>
              <a:t>hp, dell,…</a:t>
            </a:r>
            <a:r>
              <a:rPr lang="ar-SA" dirty="0">
                <a:cs typeface="2  Baran" panose="00000400000000000000" pitchFamily="2" charset="-78"/>
              </a:rPr>
              <a:t>)</a:t>
            </a:r>
            <a:endParaRPr lang="en-US" dirty="0">
              <a:cs typeface="2  Baran" panose="00000400000000000000" pitchFamily="2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a-IR" dirty="0">
                <a:cs typeface="2  Baran" panose="00000400000000000000" pitchFamily="2" charset="-78"/>
              </a:rPr>
              <a:t>وابسته به برند </a:t>
            </a:r>
            <a:r>
              <a:rPr lang="en-US" dirty="0">
                <a:cs typeface="2  Baran" panose="00000400000000000000" pitchFamily="2" charset="-78"/>
              </a:rPr>
              <a:t>ONT</a:t>
            </a:r>
            <a:r>
              <a:rPr lang="fa-IR" dirty="0">
                <a:cs typeface="2  Baran" panose="00000400000000000000" pitchFamily="2" charset="-78"/>
              </a:rPr>
              <a:t> نیست و مطابق با استاندارد </a:t>
            </a:r>
            <a:r>
              <a:rPr lang="en-US" dirty="0">
                <a:cs typeface="2  Baran" panose="00000400000000000000" pitchFamily="2" charset="-78"/>
              </a:rPr>
              <a:t>TR069</a:t>
            </a:r>
            <a:r>
              <a:rPr lang="fa-IR" dirty="0">
                <a:cs typeface="2  Baran" panose="00000400000000000000" pitchFamily="2" charset="-78"/>
              </a:rPr>
              <a:t> عمل می کند. در نتیجه با همه مودم ها و </a:t>
            </a:r>
            <a:r>
              <a:rPr lang="en-US" dirty="0">
                <a:cs typeface="2  Baran" panose="00000400000000000000" pitchFamily="2" charset="-78"/>
              </a:rPr>
              <a:t>ONT</a:t>
            </a:r>
            <a:r>
              <a:rPr lang="fa-IR" dirty="0">
                <a:cs typeface="2  Baran" panose="00000400000000000000" pitchFamily="2" charset="-78"/>
              </a:rPr>
              <a:t> ها سازگاری دارد.</a:t>
            </a:r>
            <a:endParaRPr lang="en-US" dirty="0">
              <a:cs typeface="2  Baran" panose="00000400000000000000" pitchFamily="2" charset="-78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a-IR" dirty="0">
                <a:cs typeface="2  Baran" panose="00000400000000000000" pitchFamily="2" charset="-78"/>
              </a:rPr>
              <a:t>هر </a:t>
            </a:r>
            <a:r>
              <a:rPr lang="en-US" dirty="0">
                <a:cs typeface="2  Baran" panose="00000400000000000000" pitchFamily="2" charset="-78"/>
              </a:rPr>
              <a:t>ONT</a:t>
            </a:r>
            <a:r>
              <a:rPr lang="fa-IR" dirty="0">
                <a:cs typeface="2  Baran" panose="00000400000000000000" pitchFamily="2" charset="-78"/>
              </a:rPr>
              <a:t> یا وسیله ای که از </a:t>
            </a:r>
            <a:r>
              <a:rPr lang="en-US" dirty="0">
                <a:cs typeface="2  Baran" panose="00000400000000000000" pitchFamily="2" charset="-78"/>
              </a:rPr>
              <a:t>TR069</a:t>
            </a:r>
            <a:r>
              <a:rPr lang="fa-IR" dirty="0">
                <a:cs typeface="2  Baran" panose="00000400000000000000" pitchFamily="2" charset="-78"/>
              </a:rPr>
              <a:t>پشتیبانی کند با نرم افزار ما ارتباط برقرار کرده و </a:t>
            </a:r>
            <a:r>
              <a:rPr lang="fa-IR" dirty="0" err="1">
                <a:cs typeface="2  Baran" panose="00000400000000000000" pitchFamily="2" charset="-78"/>
              </a:rPr>
              <a:t>پیکربندی</a:t>
            </a:r>
            <a:r>
              <a:rPr lang="fa-IR" dirty="0">
                <a:cs typeface="2  Baran" panose="00000400000000000000" pitchFamily="2" charset="-78"/>
              </a:rPr>
              <a:t> می شود.</a:t>
            </a:r>
            <a:endParaRPr lang="en-US" dirty="0">
              <a:cs typeface="2  Baran" panose="00000400000000000000" pitchFamily="2" charset="-78"/>
            </a:endParaRPr>
          </a:p>
          <a:p>
            <a:pPr algn="r" rtl="1"/>
            <a:r>
              <a:rPr lang="ar-SA" dirty="0">
                <a:cs typeface="2  Baran" panose="00000400000000000000" pitchFamily="2" charset="-78"/>
              </a:rPr>
              <a:t>دارای رابط </a:t>
            </a:r>
            <a:r>
              <a:rPr lang="en-US" dirty="0">
                <a:cs typeface="2  Baran" panose="00000400000000000000" pitchFamily="2" charset="-78"/>
              </a:rPr>
              <a:t>North Band</a:t>
            </a:r>
            <a:r>
              <a:rPr lang="fa-IR" dirty="0">
                <a:cs typeface="2  Baran" panose="00000400000000000000" pitchFamily="2" charset="-78"/>
              </a:rPr>
              <a:t> یا </a:t>
            </a:r>
            <a:r>
              <a:rPr lang="en-US" dirty="0">
                <a:cs typeface="2  Baran" panose="00000400000000000000" pitchFamily="2" charset="-78"/>
              </a:rPr>
              <a:t>REST Api</a:t>
            </a:r>
            <a:r>
              <a:rPr lang="fa-IR" dirty="0">
                <a:cs typeface="2  Baran" panose="00000400000000000000" pitchFamily="2" charset="-78"/>
              </a:rPr>
              <a:t> جهت ارائه خدمات سامانه </a:t>
            </a:r>
            <a:r>
              <a:rPr lang="en-US" dirty="0">
                <a:cs typeface="2  Baran" panose="00000400000000000000" pitchFamily="2" charset="-78"/>
              </a:rPr>
              <a:t>ACS</a:t>
            </a:r>
            <a:r>
              <a:rPr lang="fa-IR" dirty="0">
                <a:cs typeface="2  Baran" panose="00000400000000000000" pitchFamily="2" charset="-78"/>
              </a:rPr>
              <a:t> به دیگر سامانه های </a:t>
            </a:r>
            <a:r>
              <a:rPr lang="fa-IR" dirty="0" err="1">
                <a:cs typeface="2  Baran" panose="00000400000000000000" pitchFamily="2" charset="-78"/>
              </a:rPr>
              <a:t>بالادستی</a:t>
            </a:r>
            <a:r>
              <a:rPr lang="fa-IR" dirty="0">
                <a:cs typeface="2  Baran" panose="00000400000000000000" pitchFamily="2" charset="-78"/>
              </a:rPr>
              <a:t> مانند </a:t>
            </a:r>
            <a:r>
              <a:rPr lang="en-US" dirty="0">
                <a:cs typeface="2  Baran" panose="00000400000000000000" pitchFamily="2" charset="-78"/>
              </a:rPr>
              <a:t>OSS</a:t>
            </a:r>
            <a:r>
              <a:rPr lang="fa-IR" dirty="0">
                <a:cs typeface="2  Baran" panose="00000400000000000000" pitchFamily="2" charset="-78"/>
              </a:rPr>
              <a:t> ، </a:t>
            </a:r>
            <a:r>
              <a:rPr lang="en-US" dirty="0">
                <a:cs typeface="2  Baran" panose="00000400000000000000" pitchFamily="2" charset="-78"/>
              </a:rPr>
              <a:t>BSS</a:t>
            </a:r>
            <a:r>
              <a:rPr lang="fa-IR" dirty="0">
                <a:cs typeface="2  Baran" panose="00000400000000000000" pitchFamily="2" charset="-78"/>
              </a:rPr>
              <a:t>، </a:t>
            </a:r>
            <a:r>
              <a:rPr lang="en-US" dirty="0">
                <a:cs typeface="2  Baran" panose="00000400000000000000" pitchFamily="2" charset="-78"/>
              </a:rPr>
              <a:t>HELP DESK</a:t>
            </a:r>
            <a:r>
              <a:rPr lang="fa-IR" dirty="0">
                <a:cs typeface="2  Baran" panose="00000400000000000000" pitchFamily="2" charset="-78"/>
              </a:rPr>
              <a:t>، </a:t>
            </a:r>
            <a:r>
              <a:rPr lang="en-US" dirty="0">
                <a:cs typeface="2  Baran" panose="00000400000000000000" pitchFamily="2" charset="-78"/>
              </a:rPr>
              <a:t>CALL CENTER </a:t>
            </a:r>
            <a:endParaRPr lang="fa-IR" dirty="0">
              <a:cs typeface="2  Baran" panose="00000400000000000000" pitchFamily="2" charset="-78"/>
            </a:endParaRPr>
          </a:p>
          <a:p>
            <a:pPr algn="r" rtl="1"/>
            <a:r>
              <a:rPr lang="fa-IR" dirty="0">
                <a:cs typeface="2  Baran" panose="00000400000000000000" pitchFamily="2" charset="-78"/>
              </a:rPr>
              <a:t>امکان گرفتن گزارش از طریق رابط </a:t>
            </a:r>
            <a:r>
              <a:rPr lang="en-US" dirty="0">
                <a:cs typeface="2  Baran" panose="00000400000000000000" pitchFamily="2" charset="-78"/>
              </a:rPr>
              <a:t>API</a:t>
            </a:r>
            <a:r>
              <a:rPr lang="fa-IR" dirty="0">
                <a:cs typeface="2  Baran" panose="00000400000000000000" pitchFamily="2" charset="-78"/>
              </a:rPr>
              <a:t>(به طور مثال در سامانه های </a:t>
            </a:r>
            <a:r>
              <a:rPr lang="en-US" dirty="0">
                <a:cs typeface="2  Baran" panose="00000400000000000000" pitchFamily="2" charset="-78"/>
              </a:rPr>
              <a:t>BSS</a:t>
            </a:r>
            <a:r>
              <a:rPr lang="fa-IR" dirty="0">
                <a:cs typeface="2  Baran" panose="00000400000000000000" pitchFamily="2" charset="-78"/>
              </a:rPr>
              <a:t> و </a:t>
            </a:r>
            <a:r>
              <a:rPr lang="en-US" dirty="0">
                <a:cs typeface="2  Baran" panose="00000400000000000000" pitchFamily="2" charset="-78"/>
              </a:rPr>
              <a:t>OSS</a:t>
            </a:r>
            <a:r>
              <a:rPr lang="fa-IR" dirty="0">
                <a:cs typeface="2  Baran" panose="00000400000000000000" pitchFamily="2" charset="-78"/>
              </a:rPr>
              <a:t>)</a:t>
            </a:r>
          </a:p>
          <a:p>
            <a:pPr algn="r" rtl="1"/>
            <a:r>
              <a:rPr lang="fa-IR" dirty="0">
                <a:cs typeface="2  Baran" panose="00000400000000000000" pitchFamily="2" charset="-78"/>
              </a:rPr>
              <a:t>امکان تصحیح و تغییر </a:t>
            </a:r>
            <a:r>
              <a:rPr lang="fa-IR" dirty="0" err="1">
                <a:cs typeface="2  Baran" panose="00000400000000000000" pitchFamily="2" charset="-78"/>
              </a:rPr>
              <a:t>پیکربندی</a:t>
            </a:r>
            <a:r>
              <a:rPr lang="fa-IR" dirty="0">
                <a:cs typeface="2  Baran" panose="00000400000000000000" pitchFamily="2" charset="-78"/>
              </a:rPr>
              <a:t> </a:t>
            </a:r>
            <a:r>
              <a:rPr lang="en-US" dirty="0">
                <a:cs typeface="2  Baran" panose="00000400000000000000" pitchFamily="2" charset="-78"/>
              </a:rPr>
              <a:t>ONT</a:t>
            </a:r>
            <a:r>
              <a:rPr lang="fa-IR" dirty="0">
                <a:cs typeface="2  Baran" panose="00000400000000000000" pitchFamily="2" charset="-78"/>
              </a:rPr>
              <a:t> کاربران(به طور مثال در </a:t>
            </a:r>
            <a:r>
              <a:rPr lang="en-US" dirty="0">
                <a:cs typeface="2  Baran" panose="00000400000000000000" pitchFamily="2" charset="-78"/>
              </a:rPr>
              <a:t>HELP DESK</a:t>
            </a:r>
            <a:r>
              <a:rPr lang="fa-IR" dirty="0">
                <a:cs typeface="2  Baran" panose="00000400000000000000" pitchFamily="2" charset="-78"/>
              </a:rPr>
              <a:t>)</a:t>
            </a:r>
            <a:endParaRPr lang="en-US" dirty="0">
              <a:cs typeface="2  Baran" panose="00000400000000000000" pitchFamily="2" charset="-78"/>
            </a:endParaRPr>
          </a:p>
          <a:p>
            <a:pPr algn="r" rtl="1"/>
            <a:r>
              <a:rPr lang="fa-IR" dirty="0">
                <a:cs typeface="2  Baran" panose="00000400000000000000" pitchFamily="2" charset="-78"/>
              </a:rPr>
              <a:t>امکان اتصال به سامانه های بیرونی و دریافت اطلاعات </a:t>
            </a:r>
            <a:r>
              <a:rPr lang="fa-IR" dirty="0" err="1">
                <a:cs typeface="2  Baran" panose="00000400000000000000" pitchFamily="2" charset="-78"/>
              </a:rPr>
              <a:t>پروویژنینگ</a:t>
            </a:r>
            <a:r>
              <a:rPr lang="fa-IR" dirty="0">
                <a:cs typeface="2  Baran" panose="00000400000000000000" pitchFamily="2" charset="-78"/>
              </a:rPr>
              <a:t> و </a:t>
            </a:r>
            <a:r>
              <a:rPr lang="fa-IR" dirty="0" err="1">
                <a:cs typeface="2  Baran" panose="00000400000000000000" pitchFamily="2" charset="-78"/>
              </a:rPr>
              <a:t>پیکربندی</a:t>
            </a:r>
            <a:r>
              <a:rPr lang="fa-IR" dirty="0">
                <a:cs typeface="2  Baran" panose="00000400000000000000" pitchFamily="2" charset="-78"/>
              </a:rPr>
              <a:t> </a:t>
            </a:r>
            <a:r>
              <a:rPr lang="en-US" dirty="0">
                <a:cs typeface="2  Baran" panose="00000400000000000000" pitchFamily="2" charset="-78"/>
              </a:rPr>
              <a:t>ONT</a:t>
            </a:r>
            <a:r>
              <a:rPr lang="fa-IR" dirty="0">
                <a:cs typeface="2  Baran" panose="00000400000000000000" pitchFamily="2" charset="-78"/>
              </a:rPr>
              <a:t> ها مطابق با آن داده ها</a:t>
            </a:r>
            <a:endParaRPr lang="en-US" dirty="0">
              <a:cs typeface="2  Baran" panose="00000400000000000000" pitchFamily="2" charset="-78"/>
            </a:endParaRPr>
          </a:p>
          <a:p>
            <a:pPr algn="r" rtl="1"/>
            <a:r>
              <a:rPr lang="fa-IR" dirty="0">
                <a:cs typeface="2  Baran" panose="00000400000000000000" pitchFamily="2" charset="-78"/>
              </a:rPr>
              <a:t>مانیتورینگ شاخصهای حیاتی </a:t>
            </a:r>
            <a:endParaRPr lang="en-US" dirty="0">
              <a:cs typeface="2  Baran" panose="00000400000000000000" pitchFamily="2" charset="-78"/>
            </a:endParaRPr>
          </a:p>
          <a:p>
            <a:pPr algn="r" rtl="1"/>
            <a:endParaRPr lang="en-US" dirty="0">
              <a:cs typeface="2  Ba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0392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FE62-4242-3A63-1403-E757D493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err="1">
                <a:cs typeface="2  Baran" panose="00000400000000000000" pitchFamily="2" charset="-78"/>
              </a:rPr>
              <a:t>FardaACS</a:t>
            </a:r>
            <a:r>
              <a:rPr lang="en-US" dirty="0">
                <a:cs typeface="2  Baran" panose="00000400000000000000" pitchFamily="2" charset="-78"/>
              </a:rPr>
              <a:t> </a:t>
            </a:r>
            <a:r>
              <a:rPr lang="en-US" dirty="0" err="1">
                <a:cs typeface="2  Baran" panose="00000400000000000000" pitchFamily="2" charset="-78"/>
              </a:rPr>
              <a:t>FailOver</a:t>
            </a:r>
            <a:endParaRPr lang="en-US" dirty="0">
              <a:cs typeface="2  Bara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7476CB-F3A9-8DDF-7728-6752BB413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53" y="1521038"/>
            <a:ext cx="9089857" cy="516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12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FE62-4242-3A63-1403-E757D493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err="1">
                <a:cs typeface="2  Baran" panose="00000400000000000000" pitchFamily="2" charset="-78"/>
              </a:rPr>
              <a:t>FardaACS</a:t>
            </a:r>
            <a:r>
              <a:rPr lang="en-US" dirty="0">
                <a:cs typeface="2  Baran" panose="00000400000000000000" pitchFamily="2" charset="-78"/>
              </a:rPr>
              <a:t> </a:t>
            </a:r>
            <a:r>
              <a:rPr lang="en-US" dirty="0" err="1">
                <a:cs typeface="2  Baran" panose="00000400000000000000" pitchFamily="2" charset="-78"/>
              </a:rPr>
              <a:t>Loadbalancer</a:t>
            </a:r>
            <a:endParaRPr lang="en-US" dirty="0">
              <a:cs typeface="2  Baran" panose="00000400000000000000" pitchFamily="2" charset="-78"/>
            </a:endParaRPr>
          </a:p>
        </p:txBody>
      </p:sp>
      <p:pic>
        <p:nvPicPr>
          <p:cNvPr id="3" name="Picture 2" descr="A diagram of a cloud and a blue square with arrows&#10;&#10;Description automatically generated">
            <a:extLst>
              <a:ext uri="{FF2B5EF4-FFF2-40B4-BE49-F238E27FC236}">
                <a16:creationId xmlns:a16="http://schemas.microsoft.com/office/drawing/2014/main" id="{C9DAB897-408B-2104-40FA-157EB1F286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38" y="1690689"/>
            <a:ext cx="9495652" cy="470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4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FE62-4242-3A63-1403-E757D493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دارای رابط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north band</a:t>
            </a:r>
            <a:r>
              <a:rPr lang="fa-I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یا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REST Api</a:t>
            </a:r>
            <a:r>
              <a:rPr lang="fa-I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جهت ارائه خدمات سامانه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ACS</a:t>
            </a:r>
            <a:r>
              <a:rPr lang="fa-I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به دیگر سامانه های </a:t>
            </a:r>
            <a:r>
              <a:rPr lang="fa-IR" sz="1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بالادستی</a:t>
            </a:r>
            <a:r>
              <a:rPr lang="fa-I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مانند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OSS</a:t>
            </a:r>
            <a:r>
              <a:rPr lang="fa-I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،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BSS</a:t>
            </a:r>
            <a:r>
              <a:rPr lang="fa-I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،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HELP DESK</a:t>
            </a:r>
            <a:r>
              <a:rPr lang="fa-I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،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CALL CENTER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cs typeface="2  Bara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D5C898-D0D1-C0C5-DFE6-07FC46C61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1278785"/>
            <a:ext cx="11092543" cy="557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20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FE62-4242-3A63-1403-E757D493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دارای رابط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north band</a:t>
            </a:r>
            <a:r>
              <a:rPr lang="fa-I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یا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REST Api</a:t>
            </a:r>
            <a:r>
              <a:rPr lang="fa-I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</a:t>
            </a:r>
            <a:r>
              <a:rPr lang="fa-IR" sz="1800" b="1" dirty="0"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: دریافت لیست </a:t>
            </a:r>
            <a:r>
              <a:rPr lang="en-US" sz="1800" b="1" dirty="0"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ONT</a:t>
            </a:r>
            <a:r>
              <a:rPr lang="fa-IR" sz="1800" b="1" dirty="0"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ها و تمام مشخصات </a:t>
            </a:r>
            <a:r>
              <a:rPr lang="fa-IR" sz="1800" b="1" dirty="0" err="1"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انها</a:t>
            </a:r>
            <a:r>
              <a:rPr lang="fa-IR" sz="1800" b="1" dirty="0">
                <a:latin typeface="Aptos" panose="020B0004020202020204" pitchFamily="34" charset="0"/>
                <a:ea typeface="Aptos" panose="020B0004020202020204" pitchFamily="34" charset="0"/>
                <a:cs typeface="2  Badr" panose="00000400000000000000" pitchFamily="2" charset="-78"/>
              </a:rPr>
              <a:t> اگر از یک تاریخ به بعد تغییر کردند</a:t>
            </a:r>
            <a:endParaRPr lang="en-US" b="1" dirty="0">
              <a:cs typeface="2  Baran" panose="000004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9EDCFF-03E4-65BE-34A7-03E8A1A3C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086281"/>
            <a:ext cx="5943600" cy="558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1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2061</TotalTime>
  <Words>1057</Words>
  <Application>Microsoft Office PowerPoint</Application>
  <PresentationFormat>Widescreen</PresentationFormat>
  <Paragraphs>112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2  Baran</vt:lpstr>
      <vt:lpstr>Aptos</vt:lpstr>
      <vt:lpstr>Arial</vt:lpstr>
      <vt:lpstr>Calibri</vt:lpstr>
      <vt:lpstr>Calibri Light</vt:lpstr>
      <vt:lpstr>Symbol</vt:lpstr>
      <vt:lpstr>Office Theme</vt:lpstr>
      <vt:lpstr>FardaACS</vt:lpstr>
      <vt:lpstr>وظایف ACS</vt:lpstr>
      <vt:lpstr>FardaACS</vt:lpstr>
      <vt:lpstr>FardaACS</vt:lpstr>
      <vt:lpstr>FardaACS</vt:lpstr>
      <vt:lpstr>FardaACS FailOver</vt:lpstr>
      <vt:lpstr>FardaACS Loadbalancer</vt:lpstr>
      <vt:lpstr>دارای رابط north band یا REST Api جهت ارائه خدمات سامانه ACS به دیگر سامانه های بالادستی مانند OSS ، BSS، HELP DESK، CALL CENTER </vt:lpstr>
      <vt:lpstr>دارای رابط north band یا REST Api : دریافت لیست ONT ها و تمام مشخصات انها اگر از یک تاریخ به بعد تغییر کردند</vt:lpstr>
      <vt:lpstr>مانیتورینگ شاخصهای حیاتی </vt:lpstr>
      <vt:lpstr>ONT های بررسی شده</vt:lpstr>
      <vt:lpstr>سناریوهای تست شده در مرکز فرد اسدی در 4 ماهه اخیر: سناریوهای ساده </vt:lpstr>
      <vt:lpstr>سناریوهای تست شده در مرکز فرد اسدی در 4 ماهه اخیر: سناریوهای پیچیده و ترکیبی </vt:lpstr>
      <vt:lpstr>نکات مربوط به یوتل</vt:lpstr>
      <vt:lpstr>پروتکلها</vt:lpstr>
      <vt:lpstr>معماری</vt:lpstr>
      <vt:lpstr>سلسله مراتب تعریف CPE</vt:lpstr>
      <vt:lpstr>ورود</vt:lpstr>
      <vt:lpstr>صفحه اول</vt:lpstr>
      <vt:lpstr>مدیریت کاربران و دسترسی ها</vt:lpstr>
      <vt:lpstr>مانیتورینگ زیر سیتم ها</vt:lpstr>
      <vt:lpstr>تعریف unit type</vt:lpstr>
      <vt:lpstr>آپلود software,firmware,…</vt:lpstr>
      <vt:lpstr>تقسیم بندی مناطق</vt:lpstr>
      <vt:lpstr>سلسله مراتب مناطق</vt:lpstr>
      <vt:lpstr>تعریف تریگر بر روی CPE مشترکین</vt:lpstr>
      <vt:lpstr>صفحه خلاصه وضعیت CPE</vt:lpstr>
      <vt:lpstr>لاگ CPE</vt:lpstr>
      <vt:lpstr>صفحه مدیریت CPE</vt:lpstr>
      <vt:lpstr>با تشکر فراوان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ACS</dc:title>
  <dc:creator>Bagher Fathi</dc:creator>
  <cp:lastModifiedBy>Bagher Fathi</cp:lastModifiedBy>
  <cp:revision>57</cp:revision>
  <dcterms:created xsi:type="dcterms:W3CDTF">2023-08-12T20:37:54Z</dcterms:created>
  <dcterms:modified xsi:type="dcterms:W3CDTF">2024-05-19T08:48:04Z</dcterms:modified>
</cp:coreProperties>
</file>