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2"/>
  </p:notesMasterIdLst>
  <p:sldIdLst>
    <p:sldId id="256" r:id="rId2"/>
    <p:sldId id="293" r:id="rId3"/>
    <p:sldId id="295" r:id="rId4"/>
    <p:sldId id="296" r:id="rId5"/>
    <p:sldId id="297" r:id="rId6"/>
    <p:sldId id="301" r:id="rId7"/>
    <p:sldId id="302" r:id="rId8"/>
    <p:sldId id="315" r:id="rId9"/>
    <p:sldId id="316" r:id="rId10"/>
    <p:sldId id="298" r:id="rId11"/>
    <p:sldId id="299" r:id="rId12"/>
    <p:sldId id="307" r:id="rId13"/>
    <p:sldId id="264" r:id="rId14"/>
    <p:sldId id="320" r:id="rId15"/>
    <p:sldId id="277" r:id="rId16"/>
    <p:sldId id="280" r:id="rId17"/>
    <p:sldId id="281" r:id="rId18"/>
    <p:sldId id="291" r:id="rId19"/>
    <p:sldId id="310" r:id="rId20"/>
    <p:sldId id="282" r:id="rId21"/>
    <p:sldId id="283" r:id="rId22"/>
    <p:sldId id="311" r:id="rId23"/>
    <p:sldId id="286" r:id="rId24"/>
    <p:sldId id="312" r:id="rId25"/>
    <p:sldId id="278" r:id="rId26"/>
    <p:sldId id="279" r:id="rId27"/>
    <p:sldId id="303" r:id="rId28"/>
    <p:sldId id="317" r:id="rId29"/>
    <p:sldId id="300" r:id="rId30"/>
    <p:sldId id="304" r:id="rId31"/>
    <p:sldId id="313" r:id="rId32"/>
    <p:sldId id="305" r:id="rId33"/>
    <p:sldId id="314" r:id="rId34"/>
    <p:sldId id="265" r:id="rId35"/>
    <p:sldId id="266" r:id="rId36"/>
    <p:sldId id="267" r:id="rId37"/>
    <p:sldId id="285" r:id="rId38"/>
    <p:sldId id="284" r:id="rId39"/>
    <p:sldId id="322" r:id="rId40"/>
    <p:sldId id="321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Kristen ITC" panose="03050502040202030202" pitchFamily="66" charset="0"/>
      <p:regular r:id="rId47"/>
    </p:embeddedFont>
    <p:embeddedFont>
      <p:font typeface="Quicksand" panose="020B0604020202020204" charset="0"/>
      <p:regular r:id="rId48"/>
      <p:bold r:id="rId49"/>
    </p:embeddedFont>
    <p:embeddedFont>
      <p:font typeface="Reenie Beanie" panose="020B0604020202020204" charset="0"/>
      <p:regular r:id="rId50"/>
    </p:embeddedFont>
    <p:embeddedFont>
      <p:font typeface="Sylfaen" panose="010A0502050306030303" pitchFamily="18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A8BF9D-87A1-4D6D-9AAD-1C144BA089FE}">
  <a:tblStyle styleId="{BCA8BF9D-87A1-4D6D-9AAD-1C144BA089F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7D4DBC-1B58-4BED-965C-88E4009A58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0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2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9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1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4CE94A-0527-4ECD-8583-CAF0E6BFA4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5424" y="429689"/>
            <a:ext cx="807586" cy="7527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  <a:latin typeface="Sylfaen" panose="010A0502050306030303" pitchFamily="18" charset="0"/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5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1_Section title and description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4910FDD1-12E7-4D74-B07E-5C82E1830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5467" y="428207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7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 userDrawn="1">
  <p:cSld name="1_Background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2BD1DB7-E18F-4BD3-9205-68EE40DF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risten ITC" panose="03050502040202030202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B30ADBB-1D4F-4FBD-A7A7-9B526FF300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5467" y="428207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4BEC8-EA96-4475-9AE7-EB72C6941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85888"/>
            <a:ext cx="7886700" cy="31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5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risten ITC" panose="03050502040202030202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F54C-053C-4394-9990-70DE256B1A6D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9">
            <a:extLst>
              <a:ext uri="{FF2B5EF4-FFF2-40B4-BE49-F238E27FC236}">
                <a16:creationId xmlns:a16="http://schemas.microsoft.com/office/drawing/2014/main" id="{A2F7A202-876D-416A-B1C2-C7EC57CC4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3903" y="4552184"/>
            <a:ext cx="1968279" cy="7808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5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4" r:id="rId3"/>
    <p:sldLayoutId id="2147483673" r:id="rId4"/>
    <p:sldLayoutId id="2147483658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bagheri@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d.p.nguyen@uu.nl" TargetMode="External"/><Relationship Id="rId4" Type="http://schemas.openxmlformats.org/officeDocument/2006/relationships/hyperlink" Target="mailto:b.d.janssen@uu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youbbagheri.nl/TMPython" TargetMode="External"/><Relationship Id="rId2" Type="http://schemas.openxmlformats.org/officeDocument/2006/relationships/hyperlink" Target="join.me/TMPython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gettingstarted/" TargetMode="External"/><Relationship Id="rId2" Type="http://schemas.openxmlformats.org/officeDocument/2006/relationships/hyperlink" Target="https://www.python.org/downloads/release/python-391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ocs.python.org/3/referenc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.bagheri@uu.n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710850" y="116329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Kristen ITC" panose="03050502040202030202" pitchFamily="66" charset="0"/>
              </a:rPr>
              <a:t>Utrecht Summer School:</a:t>
            </a:r>
            <a:br>
              <a:rPr lang="en-US" sz="4800" dirty="0">
                <a:latin typeface="Kristen ITC" panose="03050502040202030202" pitchFamily="66" charset="0"/>
              </a:rPr>
            </a:br>
            <a:r>
              <a:rPr lang="en-US" sz="4800" dirty="0">
                <a:latin typeface="Kristen ITC" panose="03050502040202030202" pitchFamily="66" charset="0"/>
              </a:rPr>
              <a:t>Applied Text Mining</a:t>
            </a: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08696" y="330478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Ayoub Bagheri, </a:t>
            </a:r>
            <a:r>
              <a:rPr lang="en-US" dirty="0">
                <a:hlinkClick r:id="rId3"/>
              </a:rPr>
              <a:t>a.bagheri@uu.nl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Berit Janssen,   </a:t>
            </a:r>
            <a:r>
              <a:rPr lang="en-US" dirty="0">
                <a:hlinkClick r:id="rId4"/>
              </a:rPr>
              <a:t>b.d.janssen@uu.nl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Dong Nguyen,  </a:t>
            </a:r>
            <a:r>
              <a:rPr lang="en-US" dirty="0">
                <a:hlinkClick r:id="rId5"/>
              </a:rPr>
              <a:t>d.p.nguyen@uu.nl</a:t>
            </a:r>
            <a:endParaRPr lang="en-US" dirty="0"/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825360" y="4018375"/>
            <a:ext cx="3460890" cy="64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D63-313D-4080-AA1B-1D7E8384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C1A2-9D16-41A1-A175-551C125E2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909" y="1123183"/>
            <a:ext cx="6750658" cy="31972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700" dirty="0"/>
              <a:t>During one of the coffee moments at the company, </a:t>
            </a:r>
            <a:r>
              <a:rPr lang="en-US" sz="1700" b="1" dirty="0"/>
              <a:t>Garry</a:t>
            </a:r>
            <a:r>
              <a:rPr lang="en-US" sz="1700" dirty="0"/>
              <a:t> was talking about their situation at the dep of Customer relationship management.</a:t>
            </a:r>
          </a:p>
          <a:p>
            <a:pPr>
              <a:spcAft>
                <a:spcPts val="600"/>
              </a:spcAft>
            </a:pPr>
            <a:r>
              <a:rPr lang="en-US" sz="1700" dirty="0"/>
              <a:t>When </a:t>
            </a:r>
            <a:r>
              <a:rPr lang="en-US" sz="1700" b="1" dirty="0"/>
              <a:t>Carrie</a:t>
            </a:r>
            <a:r>
              <a:rPr lang="en-US" sz="1700" dirty="0"/>
              <a:t>, her colleague from the </a:t>
            </a:r>
            <a:r>
              <a:rPr lang="en-US" sz="1700" b="1" dirty="0"/>
              <a:t>IT department</a:t>
            </a:r>
            <a:r>
              <a:rPr lang="en-US" sz="1700" dirty="0"/>
              <a:t>, hears the situation, she offers Garry to use Text Mining!!</a:t>
            </a:r>
          </a:p>
          <a:p>
            <a:pPr>
              <a:spcAft>
                <a:spcPts val="600"/>
              </a:spcAft>
            </a:pPr>
            <a:r>
              <a:rPr lang="en-US" sz="1700" dirty="0"/>
              <a:t>She continues : “</a:t>
            </a:r>
            <a:r>
              <a:rPr lang="en-US" sz="1700" dirty="0">
                <a:solidFill>
                  <a:srgbClr val="00B0F0"/>
                </a:solidFill>
              </a:rPr>
              <a:t>Text mining is a subfield of AI and NLP and is related to data science, data mining and machine learning. It will make the process faster and cuts some of the expenses!</a:t>
            </a:r>
            <a:r>
              <a:rPr lang="en-US" sz="1700" dirty="0"/>
              <a:t>”</a:t>
            </a:r>
          </a:p>
          <a:p>
            <a:pPr>
              <a:spcAft>
                <a:spcPts val="600"/>
              </a:spcAft>
            </a:pPr>
            <a:r>
              <a:rPr lang="en-US" sz="1700" dirty="0"/>
              <a:t>Garry decides to give text mining a try!</a:t>
            </a:r>
          </a:p>
        </p:txBody>
      </p:sp>
      <p:pic>
        <p:nvPicPr>
          <p:cNvPr id="1026" name="Picture 2" descr="Image result for man bald graphic">
            <a:extLst>
              <a:ext uri="{FF2B5EF4-FFF2-40B4-BE49-F238E27FC236}">
                <a16:creationId xmlns:a16="http://schemas.microsoft.com/office/drawing/2014/main" id="{C4D36BBC-A149-4F3F-9799-C45FB13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8" y="1268413"/>
            <a:ext cx="834390" cy="11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5EEE061-FF41-443A-AEDA-734F959E1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78" y="1894116"/>
            <a:ext cx="1425554" cy="142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34852DB-0C5B-474D-84B0-ADEADD2F239D}"/>
              </a:ext>
            </a:extLst>
          </p:cNvPr>
          <p:cNvGrpSpPr/>
          <p:nvPr/>
        </p:nvGrpSpPr>
        <p:grpSpPr>
          <a:xfrm>
            <a:off x="6909683" y="3247369"/>
            <a:ext cx="2091196" cy="1761953"/>
            <a:chOff x="6909683" y="3247369"/>
            <a:chExt cx="2091196" cy="1761953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E3C2B397-1C41-4B91-8363-98D516233812}"/>
                </a:ext>
              </a:extLst>
            </p:cNvPr>
            <p:cNvSpPr/>
            <p:nvPr/>
          </p:nvSpPr>
          <p:spPr>
            <a:xfrm>
              <a:off x="6909683" y="3910479"/>
              <a:ext cx="2091196" cy="109884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Kristen ITC" panose="03050502040202030202" pitchFamily="66" charset="0"/>
                </a:rPr>
                <a:t>I am not a scientist nor a teacher!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5D39D8-9192-4791-9242-2F67B85520B0}"/>
                </a:ext>
              </a:extLst>
            </p:cNvPr>
            <p:cNvSpPr/>
            <p:nvPr/>
          </p:nvSpPr>
          <p:spPr>
            <a:xfrm>
              <a:off x="8000331" y="3247369"/>
              <a:ext cx="265495" cy="735412"/>
            </a:xfrm>
            <a:custGeom>
              <a:avLst/>
              <a:gdLst>
                <a:gd name="connsiteX0" fmla="*/ 246315 w 246315"/>
                <a:gd name="connsiteY0" fmla="*/ 0 h 707666"/>
                <a:gd name="connsiteX1" fmla="*/ 15727 w 246315"/>
                <a:gd name="connsiteY1" fmla="*/ 707666 h 7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315" h="707666">
                  <a:moveTo>
                    <a:pt x="246315" y="0"/>
                  </a:moveTo>
                  <a:cubicBezTo>
                    <a:pt x="98553" y="338593"/>
                    <a:pt x="-49209" y="677186"/>
                    <a:pt x="15727" y="7076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1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8435-D891-408A-A1B7-8FA4E907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 descr="Image result for man bald graphic">
            <a:extLst>
              <a:ext uri="{FF2B5EF4-FFF2-40B4-BE49-F238E27FC236}">
                <a16:creationId xmlns:a16="http://schemas.microsoft.com/office/drawing/2014/main" id="{803BE91F-2BE8-4094-98C6-56077351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84" y="1268413"/>
            <a:ext cx="834390" cy="11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man bald graphic">
            <a:extLst>
              <a:ext uri="{FF2B5EF4-FFF2-40B4-BE49-F238E27FC236}">
                <a16:creationId xmlns:a16="http://schemas.microsoft.com/office/drawing/2014/main" id="{B8869582-951D-4C2D-9540-8CFF6A2F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31" y="2589002"/>
            <a:ext cx="1279167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young man graphic">
            <a:extLst>
              <a:ext uri="{FF2B5EF4-FFF2-40B4-BE49-F238E27FC236}">
                <a16:creationId xmlns:a16="http://schemas.microsoft.com/office/drawing/2014/main" id="{4BE9C760-97AA-403E-87EF-104800C7F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19" y="2589001"/>
            <a:ext cx="1279168" cy="12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D8A8A-33F4-4F38-83DB-DC1C2BC44091}"/>
              </a:ext>
            </a:extLst>
          </p:cNvPr>
          <p:cNvCxnSpPr/>
          <p:nvPr/>
        </p:nvCxnSpPr>
        <p:spPr>
          <a:xfrm>
            <a:off x="2830665" y="2421705"/>
            <a:ext cx="2274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EC260B8-95AE-4DBC-86EB-A7FD1A422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514" y="4090071"/>
            <a:ext cx="1636263" cy="10132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43C62E-29A9-4943-A00D-A934587BB9CA}"/>
              </a:ext>
            </a:extLst>
          </p:cNvPr>
          <p:cNvCxnSpPr>
            <a:cxnSpLocks/>
          </p:cNvCxnSpPr>
          <p:nvPr/>
        </p:nvCxnSpPr>
        <p:spPr>
          <a:xfrm flipH="1">
            <a:off x="2830665" y="3059135"/>
            <a:ext cx="2274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AA1189-E623-4A0C-9D2A-3A54F962BECC}"/>
              </a:ext>
            </a:extLst>
          </p:cNvPr>
          <p:cNvSpPr txBox="1"/>
          <p:nvPr/>
        </p:nvSpPr>
        <p:spPr>
          <a:xfrm>
            <a:off x="3210996" y="207302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8976A-00E6-426F-B76D-117A021A2EDE}"/>
              </a:ext>
            </a:extLst>
          </p:cNvPr>
          <p:cNvSpPr txBox="1"/>
          <p:nvPr/>
        </p:nvSpPr>
        <p:spPr>
          <a:xfrm>
            <a:off x="3235019" y="2710454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245CFFF-413D-4558-90C4-AC03A1EC4F92}"/>
              </a:ext>
            </a:extLst>
          </p:cNvPr>
          <p:cNvCxnSpPr>
            <a:endCxn id="11" idx="1"/>
          </p:cNvCxnSpPr>
          <p:nvPr/>
        </p:nvCxnSpPr>
        <p:spPr>
          <a:xfrm>
            <a:off x="1701579" y="3868169"/>
            <a:ext cx="1678935" cy="728503"/>
          </a:xfrm>
          <a:prstGeom prst="bentConnector3">
            <a:avLst>
              <a:gd name="adj1" fmla="val -201"/>
            </a:avLst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FA0435-8EC7-4843-AD40-813C271D0F31}"/>
              </a:ext>
            </a:extLst>
          </p:cNvPr>
          <p:cNvSpPr txBox="1"/>
          <p:nvPr/>
        </p:nvSpPr>
        <p:spPr>
          <a:xfrm>
            <a:off x="1696544" y="428944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8B138-544B-4A79-913F-4587C0354A88}"/>
              </a:ext>
            </a:extLst>
          </p:cNvPr>
          <p:cNvSpPr txBox="1"/>
          <p:nvPr/>
        </p:nvSpPr>
        <p:spPr>
          <a:xfrm>
            <a:off x="6085561" y="3560392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Mining system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5FC59BFE-1349-4B82-A145-EC2304F1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870" y="1598070"/>
            <a:ext cx="2999401" cy="200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1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Text mining definition?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268413"/>
            <a:ext cx="8181395" cy="31972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Which can be a part of Text Mining definition?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discovery by computer of new, previously unknown information from textual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Automatically extracting information from text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 mining is about looking for patterns in text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 mining describes a set of techniques that model and structure the information content of textual sources</a:t>
            </a:r>
          </a:p>
          <a:p>
            <a:pPr marL="114300" indent="0">
              <a:spcAft>
                <a:spcPts val="600"/>
              </a:spcAft>
              <a:buNone/>
            </a:pPr>
            <a:endParaRPr lang="en-US" dirty="0"/>
          </a:p>
          <a:p>
            <a:pPr marL="11430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(You can choose multiple choices)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22 07 62 0</a:t>
            </a:r>
          </a:p>
        </p:txBody>
      </p:sp>
    </p:spTree>
    <p:extLst>
      <p:ext uri="{BB962C8B-B14F-4D97-AF65-F5344CB8AC3E}">
        <p14:creationId xmlns:p14="http://schemas.microsoft.com/office/powerpoint/2010/main" val="16535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Text mining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268413"/>
            <a:ext cx="7886700" cy="31972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“the discovery by computer of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previously unknown </a:t>
            </a:r>
            <a:r>
              <a:rPr lang="en-US" dirty="0"/>
              <a:t>information, by </a:t>
            </a:r>
            <a:r>
              <a:rPr lang="en-US" dirty="0">
                <a:solidFill>
                  <a:srgbClr val="00B0F0"/>
                </a:solidFill>
              </a:rPr>
              <a:t>automatically extracting</a:t>
            </a:r>
            <a:r>
              <a:rPr lang="en-US" dirty="0"/>
              <a:t> information from </a:t>
            </a:r>
            <a:r>
              <a:rPr lang="en-US" dirty="0">
                <a:solidFill>
                  <a:srgbClr val="00B0F0"/>
                </a:solidFill>
              </a:rPr>
              <a:t>different</a:t>
            </a:r>
            <a:r>
              <a:rPr lang="en-US" dirty="0"/>
              <a:t> written resources” Hearst (1999)</a:t>
            </a:r>
          </a:p>
          <a:p>
            <a:pPr>
              <a:spcAft>
                <a:spcPts val="600"/>
              </a:spcAft>
            </a:pPr>
            <a:r>
              <a:rPr lang="en-US" dirty="0"/>
              <a:t>Text mining is about looking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patterns in text</a:t>
            </a:r>
            <a:r>
              <a:rPr lang="en-US" dirty="0"/>
              <a:t>, in a similar way that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mining </a:t>
            </a:r>
            <a:r>
              <a:rPr lang="en-US" dirty="0"/>
              <a:t>can be loosely described as looking for patterns in data.</a:t>
            </a:r>
          </a:p>
          <a:p>
            <a:pPr>
              <a:spcAft>
                <a:spcPts val="600"/>
              </a:spcAft>
            </a:pPr>
            <a:r>
              <a:rPr lang="en-US" dirty="0"/>
              <a:t>Text mining describes a set of </a:t>
            </a:r>
            <a:r>
              <a:rPr lang="en-US" dirty="0">
                <a:solidFill>
                  <a:srgbClr val="00B050"/>
                </a:solidFill>
              </a:rPr>
              <a:t>linguistic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statistical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machine learning</a:t>
            </a:r>
            <a:r>
              <a:rPr lang="en-US" dirty="0"/>
              <a:t> techniques that model and structure the information content of textual sources. (Wikipedia)</a:t>
            </a:r>
          </a:p>
        </p:txBody>
      </p:sp>
    </p:spTree>
    <p:extLst>
      <p:ext uri="{BB962C8B-B14F-4D97-AF65-F5344CB8AC3E}">
        <p14:creationId xmlns:p14="http://schemas.microsoft.com/office/powerpoint/2010/main" val="76161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Kristen ITC" panose="03050502040202030202" pitchFamily="66" charset="0"/>
              </a:rPr>
              <a:t>Logistics</a:t>
            </a:r>
            <a:endParaRPr sz="80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7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C4E6-50ED-4B1C-9261-E1A3DACF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C74-3DAC-446F-B97F-88600AD1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my screen on your machine:</a:t>
            </a:r>
          </a:p>
          <a:p>
            <a:pPr lvl="1"/>
            <a:r>
              <a:rPr lang="en-US" dirty="0">
                <a:hlinkClick r:id="rId2" action="ppaction://hlinkfile"/>
              </a:rPr>
              <a:t>join.me/</a:t>
            </a:r>
            <a:r>
              <a:rPr lang="en-US" dirty="0" err="1">
                <a:hlinkClick r:id="rId2" action="ppaction://hlinkfile"/>
              </a:rPr>
              <a:t>TMPython</a:t>
            </a:r>
            <a:endParaRPr lang="en-US" dirty="0"/>
          </a:p>
          <a:p>
            <a:endParaRPr lang="en-US" dirty="0"/>
          </a:p>
          <a:p>
            <a:r>
              <a:rPr lang="en-US" dirty="0"/>
              <a:t>Access the course materials from:</a:t>
            </a:r>
          </a:p>
          <a:p>
            <a:pPr lvl="1"/>
            <a:r>
              <a:rPr lang="en-US" dirty="0">
                <a:hlinkClick r:id="rId3"/>
              </a:rPr>
              <a:t>www.ayoubbagheri.nl/TMPython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11D1-789E-4832-AF7F-2E390547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34AC08-ED9A-495C-A3C0-B600FD03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18721"/>
              </p:ext>
            </p:extLst>
          </p:nvPr>
        </p:nvGraphicFramePr>
        <p:xfrm>
          <a:off x="1031263" y="1153047"/>
          <a:ext cx="7337499" cy="35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193">
                  <a:extLst>
                    <a:ext uri="{9D8B030D-6E8A-4147-A177-3AD203B41FA5}">
                      <a16:colId xmlns:a16="http://schemas.microsoft.com/office/drawing/2014/main" val="3985736487"/>
                    </a:ext>
                  </a:extLst>
                </a:gridCol>
                <a:gridCol w="1367625">
                  <a:extLst>
                    <a:ext uri="{9D8B030D-6E8A-4147-A177-3AD203B41FA5}">
                      <a16:colId xmlns:a16="http://schemas.microsoft.com/office/drawing/2014/main" val="1942237385"/>
                    </a:ext>
                  </a:extLst>
                </a:gridCol>
                <a:gridCol w="1395541">
                  <a:extLst>
                    <a:ext uri="{9D8B030D-6E8A-4147-A177-3AD203B41FA5}">
                      <a16:colId xmlns:a16="http://schemas.microsoft.com/office/drawing/2014/main" val="2773537911"/>
                    </a:ext>
                  </a:extLst>
                </a:gridCol>
                <a:gridCol w="1532570">
                  <a:extLst>
                    <a:ext uri="{9D8B030D-6E8A-4147-A177-3AD203B41FA5}">
                      <a16:colId xmlns:a16="http://schemas.microsoft.com/office/drawing/2014/main" val="509451139"/>
                    </a:ext>
                  </a:extLst>
                </a:gridCol>
                <a:gridCol w="1532570">
                  <a:extLst>
                    <a:ext uri="{9D8B030D-6E8A-4147-A177-3AD203B41FA5}">
                      <a16:colId xmlns:a16="http://schemas.microsoft.com/office/drawing/2014/main" val="2357391817"/>
                    </a:ext>
                  </a:extLst>
                </a:gridCol>
              </a:tblGrid>
              <a:tr h="29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Monday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Tuesday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Wednesday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34012"/>
                  </a:ext>
                </a:extLst>
              </a:tr>
              <a:tr h="3390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09:00 – 10:30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5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7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31738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0335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10:45 – 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1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3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5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7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71570"/>
                  </a:ext>
                </a:extLst>
              </a:tr>
              <a:tr h="297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11:45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1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3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5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7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50868"/>
                  </a:ext>
                </a:extLst>
              </a:tr>
              <a:tr h="38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12:30 – 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Lunch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solidFill>
                            <a:srgbClr val="00B050"/>
                          </a:solidFill>
                          <a:effectLst/>
                        </a:rPr>
                        <a:t>Lunch</a:t>
                      </a:r>
                      <a:endParaRPr lang="en-US" sz="16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Lunch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rgbClr val="00B050"/>
                          </a:solidFill>
                          <a:effectLst/>
                        </a:rPr>
                        <a:t>Lunch</a:t>
                      </a:r>
                      <a:endParaRPr lang="en-US" sz="16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06205"/>
                  </a:ext>
                </a:extLst>
              </a:tr>
              <a:tr h="38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14:00 – 15:30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</a:rPr>
                        <a:t>Lecture 8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49275"/>
                  </a:ext>
                </a:extLst>
              </a:tr>
              <a:tr h="2985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Break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92034"/>
                  </a:ext>
                </a:extLst>
              </a:tr>
              <a:tr h="38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15:45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2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4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6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Practical 8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82819"/>
                  </a:ext>
                </a:extLst>
              </a:tr>
              <a:tr h="385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16:30 – 17:00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2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4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6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Discussion 8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15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0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4A4B-15F1-40E6-A555-FBC028A5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24F1-1CE1-4A12-8595-B0E93B2D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teaches students the basic and advanced text mining techniques using Python on a variety of applications in many domains of science.</a:t>
            </a:r>
          </a:p>
        </p:txBody>
      </p:sp>
    </p:spTree>
    <p:extLst>
      <p:ext uri="{BB962C8B-B14F-4D97-AF65-F5344CB8AC3E}">
        <p14:creationId xmlns:p14="http://schemas.microsoft.com/office/powerpoint/2010/main" val="70690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22-547E-4F93-80AD-F5B7E00C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CB9F-E943-438F-9274-8BCAEB1F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 to 5 how familiar are you with Python?</a:t>
            </a:r>
          </a:p>
          <a:p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81 09 57 8</a:t>
            </a:r>
          </a:p>
        </p:txBody>
      </p:sp>
    </p:spTree>
    <p:extLst>
      <p:ext uri="{BB962C8B-B14F-4D97-AF65-F5344CB8AC3E}">
        <p14:creationId xmlns:p14="http://schemas.microsoft.com/office/powerpoint/2010/main" val="142627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22-547E-4F93-80AD-F5B7E00C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CB9F-E943-438F-9274-8BCAEB1F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Python IDE do you mostly use?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81 09 57 8</a:t>
            </a:r>
          </a:p>
          <a:p>
            <a:endParaRPr lang="en-US" dirty="0"/>
          </a:p>
          <a:p>
            <a:r>
              <a:rPr lang="en-US" dirty="0"/>
              <a:t>From 1 to 10 how familiar are you with Google </a:t>
            </a:r>
            <a:r>
              <a:rPr lang="en-US" dirty="0" err="1"/>
              <a:t>Colab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15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D63-313D-4080-AA1B-1D7E8384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in 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C1A2-9D16-41A1-A175-551C125E2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118" y="1385888"/>
            <a:ext cx="6575232" cy="3197225"/>
          </a:xfrm>
        </p:spPr>
        <p:txBody>
          <a:bodyPr/>
          <a:lstStyle/>
          <a:p>
            <a:r>
              <a:rPr lang="en-US" b="1" dirty="0"/>
              <a:t>Garry</a:t>
            </a:r>
            <a:r>
              <a:rPr lang="en-US" dirty="0"/>
              <a:t> works at </a:t>
            </a:r>
            <a:r>
              <a:rPr lang="en-US" dirty="0">
                <a:solidFill>
                  <a:srgbClr val="00B0F0"/>
                </a:solidFill>
              </a:rPr>
              <a:t>Bol.com </a:t>
            </a:r>
            <a:r>
              <a:rPr lang="en-US" dirty="0"/>
              <a:t>(a </a:t>
            </a:r>
            <a:r>
              <a:rPr lang="en-US" dirty="0" err="1"/>
              <a:t>webshop</a:t>
            </a:r>
            <a:r>
              <a:rPr lang="en-US" dirty="0"/>
              <a:t> in the Netherlands)</a:t>
            </a:r>
          </a:p>
          <a:p>
            <a:r>
              <a:rPr lang="en-US" dirty="0"/>
              <a:t>He works in the dep of </a:t>
            </a:r>
            <a:r>
              <a:rPr lang="en-US" b="1" dirty="0"/>
              <a:t>Customer relationship management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 reads </a:t>
            </a:r>
            <a:r>
              <a:rPr lang="en-US" dirty="0">
                <a:solidFill>
                  <a:srgbClr val="00B0F0"/>
                </a:solidFill>
              </a:rPr>
              <a:t>customers’ reviews </a:t>
            </a:r>
            <a:r>
              <a:rPr lang="en-US" dirty="0"/>
              <a:t>(comments), extracts </a:t>
            </a:r>
            <a:r>
              <a:rPr lang="en-US" dirty="0">
                <a:solidFill>
                  <a:srgbClr val="00B0F0"/>
                </a:solidFill>
              </a:rPr>
              <a:t>aspects</a:t>
            </a:r>
            <a:r>
              <a:rPr lang="en-US" dirty="0"/>
              <a:t> they wrote their reviews on, and identifies their </a:t>
            </a:r>
            <a:r>
              <a:rPr lang="en-US" dirty="0">
                <a:solidFill>
                  <a:srgbClr val="00B0F0"/>
                </a:solidFill>
              </a:rPr>
              <a:t>sentiments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Curious about his job? See two examples!</a:t>
            </a:r>
          </a:p>
        </p:txBody>
      </p:sp>
      <p:pic>
        <p:nvPicPr>
          <p:cNvPr id="1026" name="Picture 2" descr="Image result for man bald graphic">
            <a:extLst>
              <a:ext uri="{FF2B5EF4-FFF2-40B4-BE49-F238E27FC236}">
                <a16:creationId xmlns:a16="http://schemas.microsoft.com/office/drawing/2014/main" id="{C4D36BBC-A149-4F3F-9799-C45FB13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5888"/>
            <a:ext cx="1045185" cy="144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8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C24F-1847-49D7-AB75-E54AC89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F79A-6386-4A91-AA5C-42EC0498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Quicksand" panose="020B0604020202020204" charset="0"/>
              </a:rPr>
              <a:t>Latest: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Quicksand" panose="020B0604020202020204" charset="0"/>
              </a:rPr>
              <a:t> </a:t>
            </a:r>
            <a:r>
              <a:rPr lang="en-US" sz="2000" b="0" i="0" u="none" strike="noStrike" dirty="0">
                <a:solidFill>
                  <a:srgbClr val="3776AB"/>
                </a:solidFill>
                <a:effectLst/>
                <a:latin typeface="Quicksand" panose="020B0604020202020204" charset="0"/>
                <a:hlinkClick r:id="rId2"/>
              </a:rPr>
              <a:t>Python 3.9.1</a:t>
            </a:r>
            <a:endParaRPr lang="en-US" sz="2000" dirty="0">
              <a:latin typeface="Quicksand" panose="020B0604020202020204" charset="0"/>
            </a:endParaRPr>
          </a:p>
          <a:p>
            <a:r>
              <a:rPr lang="en-US" sz="2000" dirty="0"/>
              <a:t>Python For Beginners</a:t>
            </a:r>
            <a:endParaRPr lang="en-US" sz="2000" dirty="0">
              <a:hlinkClick r:id="rId3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hlinkClick r:id="rId3"/>
              </a:rPr>
              <a:t>https://www.python.org/about/gettingstarted/</a:t>
            </a:r>
            <a:endParaRPr lang="en-US" sz="1600" dirty="0"/>
          </a:p>
          <a:p>
            <a:r>
              <a:rPr lang="en-US" sz="2000" dirty="0"/>
              <a:t>The Python Language Reference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hlinkClick r:id="rId4"/>
              </a:rPr>
              <a:t>https://docs.python.org/3/reference/</a:t>
            </a:r>
            <a:endParaRPr lang="en-US" sz="1600" dirty="0"/>
          </a:p>
          <a:p>
            <a:r>
              <a:rPr lang="en-US" sz="2000" dirty="0"/>
              <a:t>Python 3.9.1 documentation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hlinkClick r:id="rId5"/>
              </a:rPr>
              <a:t>https://docs.python.org/3/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31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B4A1-E956-4286-A0B8-D1132C47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8E95C-CFA4-4A78-BF3F-9DA26683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Colaboratory</a:t>
            </a:r>
            <a:r>
              <a:rPr lang="en-US" dirty="0"/>
              <a:t>, or "</a:t>
            </a:r>
            <a:r>
              <a:rPr lang="en-US" dirty="0" err="1"/>
              <a:t>Colab</a:t>
            </a:r>
            <a:r>
              <a:rPr lang="en-US" dirty="0"/>
              <a:t>" for short, allows you to write and execute Python in your browser, with</a:t>
            </a:r>
          </a:p>
          <a:p>
            <a:pPr lvl="1"/>
            <a:r>
              <a:rPr lang="en-US" dirty="0"/>
              <a:t>Zero configuration required</a:t>
            </a:r>
          </a:p>
          <a:p>
            <a:pPr lvl="1"/>
            <a:r>
              <a:rPr lang="en-US" dirty="0"/>
              <a:t>Free access to GPUs</a:t>
            </a:r>
          </a:p>
          <a:p>
            <a:pPr lvl="1"/>
            <a:r>
              <a:rPr lang="en-US" dirty="0"/>
              <a:t>Easy sharing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https://colab.research.google.com/notebooks/intro.ipynb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6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22-547E-4F93-80AD-F5B7E00C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CB9F-E943-438F-9274-8BCAEB1FC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1 to 5 how familiar are you with Google </a:t>
            </a:r>
            <a:r>
              <a:rPr lang="en-US" dirty="0" err="1"/>
              <a:t>Colab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81 09 57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2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C24F-1847-49D7-AB75-E54AC89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Python: </a:t>
            </a:r>
            <a:b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</a:br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Quick &amp; Easy </a:t>
            </a:r>
            <a:b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</a:br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to Learn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A0F8707-62C7-47AC-9C7E-C0038BB3E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Code in </a:t>
            </a:r>
            <a:r>
              <a:rPr lang="en-US" dirty="0" err="1">
                <a:solidFill>
                  <a:schemeClr val="tx2"/>
                </a:solidFill>
              </a:rPr>
              <a:t>Colab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8F93F-96BD-485D-9E28-0A9DD1EA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95" y="853523"/>
            <a:ext cx="4689909" cy="309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6E441-CF64-4B9E-B5D2-02889A07E014}"/>
              </a:ext>
            </a:extLst>
          </p:cNvPr>
          <p:cNvSpPr txBox="1"/>
          <p:nvPr/>
        </p:nvSpPr>
        <p:spPr>
          <a:xfrm>
            <a:off x="6792233" y="3952823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81205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C24F-1847-49D7-AB75-E54AC892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Python: </a:t>
            </a:r>
            <a:b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</a:br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Quick &amp; Easy </a:t>
            </a:r>
            <a:b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</a:br>
            <a:r>
              <a:rPr lang="en-US" sz="3200" dirty="0">
                <a:solidFill>
                  <a:schemeClr val="tx2"/>
                </a:solidFill>
                <a:latin typeface="Kristen ITC" panose="03050502040202030202" pitchFamily="66" charset="0"/>
              </a:rPr>
              <a:t>to Learn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A0F8707-62C7-47AC-9C7E-C0038BB3E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Code in </a:t>
            </a:r>
            <a:r>
              <a:rPr lang="en-US" dirty="0" err="1">
                <a:solidFill>
                  <a:schemeClr val="tx2"/>
                </a:solidFill>
              </a:rPr>
              <a:t>Colab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8F93F-96BD-485D-9E28-0A9DD1EA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95" y="853523"/>
            <a:ext cx="4689909" cy="309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6E441-CF64-4B9E-B5D2-02889A07E014}"/>
              </a:ext>
            </a:extLst>
          </p:cNvPr>
          <p:cNvSpPr txBox="1"/>
          <p:nvPr/>
        </p:nvSpPr>
        <p:spPr>
          <a:xfrm>
            <a:off x="6792233" y="3952823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https://www.python.org/</a:t>
            </a:r>
          </a:p>
        </p:txBody>
      </p:sp>
    </p:spTree>
    <p:extLst>
      <p:ext uri="{BB962C8B-B14F-4D97-AF65-F5344CB8AC3E}">
        <p14:creationId xmlns:p14="http://schemas.microsoft.com/office/powerpoint/2010/main" val="316212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5F32-4CE1-4EB0-A5E9-8278311E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Do you have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C291-6387-4BC1-A654-F2B86CA4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During the lecture</a:t>
            </a:r>
          </a:p>
          <a:p>
            <a:pPr lvl="1"/>
            <a:r>
              <a:rPr lang="en-US" dirty="0"/>
              <a:t>Post your question to the chat; we will read them during a break.</a:t>
            </a:r>
          </a:p>
          <a:p>
            <a:r>
              <a:rPr lang="en-US" b="1" dirty="0"/>
              <a:t>During the computer lab</a:t>
            </a:r>
          </a:p>
          <a:p>
            <a:pPr lvl="1"/>
            <a:r>
              <a:rPr lang="en-US" dirty="0"/>
              <a:t>Post your question in general; we will answer them.</a:t>
            </a:r>
          </a:p>
          <a:p>
            <a:r>
              <a:rPr lang="en-US" b="1" dirty="0"/>
              <a:t>After the lecture</a:t>
            </a:r>
          </a:p>
          <a:p>
            <a:pPr lvl="1"/>
            <a:r>
              <a:rPr lang="en-US" dirty="0"/>
              <a:t>Feel free to send me an email or text me in 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306626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 dirty="0">
                <a:latin typeface="Quicksand" panose="020B0604020202020204" charset="0"/>
              </a:rPr>
              <a:t>continue</a:t>
            </a:r>
            <a:br>
              <a:rPr lang="en" sz="4000" b="0" dirty="0">
                <a:latin typeface="Quicksand" panose="020B0604020202020204" charset="0"/>
              </a:rPr>
            </a:br>
            <a:r>
              <a:rPr lang="en" sz="8000" dirty="0">
                <a:latin typeface="Kristen ITC" panose="03050502040202030202" pitchFamily="66" charset="0"/>
              </a:rPr>
              <a:t>Introduction</a:t>
            </a:r>
            <a:endParaRPr sz="8000" dirty="0">
              <a:latin typeface="Kristen ITC" panose="03050502040202030202" pitchFamily="66" charset="0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Ayoub Bagheri, </a:t>
            </a:r>
            <a:r>
              <a:rPr lang="en-US" dirty="0">
                <a:hlinkClick r:id="rId3"/>
              </a:rPr>
              <a:t>a.bagheri@uu.nl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Utrecht Summer School: Applied Text Mining</a:t>
            </a:r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15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E76-1DA8-4BF1-BA74-13F3A966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EA51-8F9F-4BC0-93D8-75D0AE3E9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Text Mining = </a:t>
            </a:r>
            <a:r>
              <a:rPr lang="en-US" sz="2400" dirty="0">
                <a:solidFill>
                  <a:srgbClr val="FF0000"/>
                </a:solidFill>
              </a:rPr>
              <a:t>Data Mining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00B050"/>
                </a:solidFill>
              </a:rPr>
              <a:t>Text Data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F3E285-BC0E-463F-BAA5-6DC9EC9B36C6}"/>
              </a:ext>
            </a:extLst>
          </p:cNvPr>
          <p:cNvGrpSpPr/>
          <p:nvPr/>
        </p:nvGrpSpPr>
        <p:grpSpPr>
          <a:xfrm>
            <a:off x="2455048" y="1941188"/>
            <a:ext cx="4313947" cy="2023308"/>
            <a:chOff x="2574428" y="2722789"/>
            <a:chExt cx="4313947" cy="20233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2F220E-CFA9-46EF-B74C-EA3AD5A6B2A1}"/>
                </a:ext>
              </a:extLst>
            </p:cNvPr>
            <p:cNvCxnSpPr/>
            <p:nvPr/>
          </p:nvCxnSpPr>
          <p:spPr>
            <a:xfrm flipH="1">
              <a:off x="3162301" y="2732314"/>
              <a:ext cx="685800" cy="7837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F64FC-8D3F-4CA4-86D4-B019A1A5DC45}"/>
                </a:ext>
              </a:extLst>
            </p:cNvPr>
            <p:cNvCxnSpPr/>
            <p:nvPr/>
          </p:nvCxnSpPr>
          <p:spPr>
            <a:xfrm>
              <a:off x="4121604" y="2722789"/>
              <a:ext cx="782866" cy="7932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D787B-16F1-498B-907B-D46BEB2A309C}"/>
                </a:ext>
              </a:extLst>
            </p:cNvPr>
            <p:cNvSpPr txBox="1"/>
            <p:nvPr/>
          </p:nvSpPr>
          <p:spPr>
            <a:xfrm rot="2536217">
              <a:off x="2574428" y="4376765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Applied machine learning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4B3135-0C16-42F9-B140-AAF5ACA47AA3}"/>
                </a:ext>
              </a:extLst>
            </p:cNvPr>
            <p:cNvSpPr txBox="1"/>
            <p:nvPr/>
          </p:nvSpPr>
          <p:spPr>
            <a:xfrm rot="2536217">
              <a:off x="3314177" y="4362461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Natural language processing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FDBC28-D754-46B9-9C3F-A077C0F4183C}"/>
                </a:ext>
              </a:extLst>
            </p:cNvPr>
            <p:cNvSpPr txBox="1"/>
            <p:nvPr/>
          </p:nvSpPr>
          <p:spPr>
            <a:xfrm rot="2536217">
              <a:off x="4021350" y="4259474"/>
              <a:ext cx="2867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Information retrieval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0191E-2F55-431B-A69F-DE04D47B243D}"/>
              </a:ext>
            </a:extLst>
          </p:cNvPr>
          <p:cNvGrpSpPr/>
          <p:nvPr/>
        </p:nvGrpSpPr>
        <p:grpSpPr>
          <a:xfrm>
            <a:off x="5245492" y="1950713"/>
            <a:ext cx="3539707" cy="2551849"/>
            <a:chOff x="5244193" y="2722789"/>
            <a:chExt cx="3539707" cy="25518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F70ADA-D76E-43E6-8A44-B4A61B8F3174}"/>
                </a:ext>
              </a:extLst>
            </p:cNvPr>
            <p:cNvCxnSpPr/>
            <p:nvPr/>
          </p:nvCxnSpPr>
          <p:spPr>
            <a:xfrm flipH="1">
              <a:off x="5244193" y="2732314"/>
              <a:ext cx="685800" cy="78377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8B007A-7A5E-4FAD-851A-0452C87A18CB}"/>
                </a:ext>
              </a:extLst>
            </p:cNvPr>
            <p:cNvCxnSpPr/>
            <p:nvPr/>
          </p:nvCxnSpPr>
          <p:spPr>
            <a:xfrm>
              <a:off x="6377667" y="2722789"/>
              <a:ext cx="920137" cy="78538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12EA48-4C1B-432C-AE8A-F246BCCE2673}"/>
                </a:ext>
              </a:extLst>
            </p:cNvPr>
            <p:cNvSpPr txBox="1"/>
            <p:nvPr/>
          </p:nvSpPr>
          <p:spPr>
            <a:xfrm rot="2530811">
              <a:off x="5967215" y="350445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Emails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E8E15A-AAC8-461B-B3E7-5598A34A194F}"/>
                </a:ext>
              </a:extLst>
            </p:cNvPr>
            <p:cNvSpPr txBox="1"/>
            <p:nvPr/>
          </p:nvSpPr>
          <p:spPr>
            <a:xfrm rot="2530811">
              <a:off x="5504179" y="4088102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Clinical letters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1E82E0-5DD4-46EA-89E4-C36322AF3905}"/>
                </a:ext>
              </a:extLst>
            </p:cNvPr>
            <p:cNvSpPr txBox="1"/>
            <p:nvPr/>
          </p:nvSpPr>
          <p:spPr>
            <a:xfrm rot="2530811">
              <a:off x="7336100" y="489247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News articles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DA66C1-E2F8-4D52-948C-DC25FE93624D}"/>
                </a:ext>
              </a:extLst>
            </p:cNvPr>
            <p:cNvSpPr txBox="1"/>
            <p:nvPr/>
          </p:nvSpPr>
          <p:spPr>
            <a:xfrm rot="2530811">
              <a:off x="6454422" y="490530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Web pages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038F73-3F98-4663-B66B-A0736F13D2F8}"/>
                </a:ext>
              </a:extLst>
            </p:cNvPr>
            <p:cNvSpPr txBox="1"/>
            <p:nvPr/>
          </p:nvSpPr>
          <p:spPr>
            <a:xfrm rot="2775278">
              <a:off x="6573904" y="4254659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Tweets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D10315-9A57-4394-B329-4BCA6FE05CED}"/>
                </a:ext>
              </a:extLst>
            </p:cNvPr>
            <p:cNvSpPr txBox="1"/>
            <p:nvPr/>
          </p:nvSpPr>
          <p:spPr>
            <a:xfrm rot="2530811">
              <a:off x="6558712" y="3874365"/>
              <a:ext cx="1999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Scientific literature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7BB478-E05B-4709-BC60-2B91E08B002A}"/>
                </a:ext>
              </a:extLst>
            </p:cNvPr>
            <p:cNvSpPr txBox="1"/>
            <p:nvPr/>
          </p:nvSpPr>
          <p:spPr>
            <a:xfrm rot="2636528">
              <a:off x="5282868" y="4258798"/>
              <a:ext cx="3211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Software documentations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9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597-2AAB-4C1A-9ADA-4F4750A5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110A8-BBF1-4EE3-9AF2-0B167E30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39" y="1125828"/>
            <a:ext cx="6216722" cy="35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2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6434-B9F3-4292-9579-4DD2D45D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Text mining 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46E6-A0BF-4C07-A7BA-7AFA0FFBE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  <a:p>
            <a:r>
              <a:rPr lang="en-US" dirty="0"/>
              <a:t>Text clustering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We will also cover: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Sentiment analysis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Feature selection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Topic modelling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Word embedding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Deep learning models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Responsible text mining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 summarization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00D-A524-4750-9968-C080EE9B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nice book for both young and old. It gives beautiful life lessons in a fun way. Definitely worth the money!</a:t>
            </a:r>
            <a:b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Educational</a:t>
            </a:r>
            <a:b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Funny</a:t>
            </a:r>
            <a:b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B611D-9F11-4A2E-BBD0-F4D276B44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sz="18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Nice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Reenie Beanie"/>
              </a:rPr>
              <a:t>story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older children.</a:t>
            </a:r>
          </a:p>
          <a:p>
            <a:pPr algn="l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Funny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Readability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BA62E-744F-4514-AFDB-7372924D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-125"/>
            <a:ext cx="36274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79F09F-9087-4333-9FC1-824F115BDCAD}"/>
              </a:ext>
            </a:extLst>
          </p:cNvPr>
          <p:cNvCxnSpPr>
            <a:cxnSpLocks/>
          </p:cNvCxnSpPr>
          <p:nvPr/>
        </p:nvCxnSpPr>
        <p:spPr>
          <a:xfrm>
            <a:off x="829969" y="2803075"/>
            <a:ext cx="3622761" cy="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4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37C9-60F3-44BE-87C4-FC158AD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B965-37F8-4B15-909D-9647529F4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Human experts annotate a set of text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Training set</a:t>
            </a:r>
          </a:p>
          <a:p>
            <a:r>
              <a:rPr lang="en-US" dirty="0"/>
              <a:t>Learn a classification model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35900B-3728-4462-B800-69635AE0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22204"/>
              </p:ext>
            </p:extLst>
          </p:nvPr>
        </p:nvGraphicFramePr>
        <p:xfrm>
          <a:off x="2772354" y="2728913"/>
          <a:ext cx="4113475" cy="1854200"/>
        </p:xfrm>
        <a:graphic>
          <a:graphicData uri="http://schemas.openxmlformats.org/drawingml/2006/table">
            <a:tbl>
              <a:tblPr firstRow="1" bandRow="1">
                <a:tableStyleId>{287D4DBC-1B58-4BED-965C-88E4009A5826}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5548442"/>
                    </a:ext>
                  </a:extLst>
                </a:gridCol>
                <a:gridCol w="1065475">
                  <a:extLst>
                    <a:ext uri="{9D8B030D-6E8A-4147-A177-3AD203B41FA5}">
                      <a16:colId xmlns:a16="http://schemas.microsoft.com/office/drawing/2014/main" val="369113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3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6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9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578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0BF9-B3F3-42CF-A0AD-EABC8DE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D83F-C307-4E87-9353-5B674713D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problem is not a text classification task? (less likely to be)</a:t>
            </a:r>
          </a:p>
          <a:p>
            <a:pPr lvl="1"/>
            <a:r>
              <a:rPr lang="en-US" dirty="0"/>
              <a:t>Author's gender detection from text</a:t>
            </a:r>
          </a:p>
          <a:p>
            <a:pPr lvl="1"/>
            <a:r>
              <a:rPr lang="en-US" dirty="0"/>
              <a:t>Finding about the smoking conditions of patients from clinical letters</a:t>
            </a:r>
          </a:p>
          <a:p>
            <a:pPr lvl="1"/>
            <a:r>
              <a:rPr lang="en-US" dirty="0"/>
              <a:t>Grouping news articles into political vs non-political news</a:t>
            </a:r>
          </a:p>
          <a:p>
            <a:pPr lvl="1"/>
            <a:r>
              <a:rPr lang="en-US" dirty="0"/>
              <a:t>Classifying reviews into positive and negative sentiment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86 08 86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03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882-6B25-464C-894E-B2981311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51BFB-7474-4239-9DD5-7A0936B37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Finding Groups of Similar Documents</a:t>
            </a:r>
          </a:p>
          <a:p>
            <a:r>
              <a:rPr lang="en-US" dirty="0"/>
              <a:t>No labeled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F8F5B-72D5-4863-91B9-81B9832C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18605"/>
              </p:ext>
            </p:extLst>
          </p:nvPr>
        </p:nvGraphicFramePr>
        <p:xfrm>
          <a:off x="2740549" y="2571750"/>
          <a:ext cx="4113475" cy="1854200"/>
        </p:xfrm>
        <a:graphic>
          <a:graphicData uri="http://schemas.openxmlformats.org/drawingml/2006/table">
            <a:tbl>
              <a:tblPr firstRow="1" bandRow="1">
                <a:tableStyleId>{287D4DBC-1B58-4BED-965C-88E4009A5826}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85548442"/>
                    </a:ext>
                  </a:extLst>
                </a:gridCol>
                <a:gridCol w="1065475">
                  <a:extLst>
                    <a:ext uri="{9D8B030D-6E8A-4147-A177-3AD203B41FA5}">
                      <a16:colId xmlns:a16="http://schemas.microsoft.com/office/drawing/2014/main" val="369113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8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News article1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36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News article2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News article3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9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1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0BF9-B3F3-42CF-A0AD-EABC8DE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clustering?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D83F-C307-4E87-9353-5B674713D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problem is not a text clustering task? (less likely to be)</a:t>
            </a:r>
          </a:p>
          <a:p>
            <a:pPr lvl="1"/>
            <a:r>
              <a:rPr lang="en-US" dirty="0"/>
              <a:t>Grouping similar news articles</a:t>
            </a:r>
          </a:p>
          <a:p>
            <a:pPr lvl="1"/>
            <a:r>
              <a:rPr lang="en-US" dirty="0"/>
              <a:t>Grouping discharge letters in two categories: heart disease vs cancer</a:t>
            </a:r>
          </a:p>
          <a:p>
            <a:pPr lvl="1"/>
            <a:r>
              <a:rPr lang="en-US" dirty="0"/>
              <a:t>Grouping tweets which support Trump into three undefined subgroups</a:t>
            </a:r>
          </a:p>
          <a:p>
            <a:pPr lvl="1"/>
            <a:r>
              <a:rPr lang="en-US" dirty="0"/>
              <a:t>Grouping online books of a library in 10 categories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86 08 86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29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5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risten ITC" panose="03050502040202030202" pitchFamily="66" charset="0"/>
              </a:rPr>
              <a:t>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0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Kristen ITC" panose="03050502040202030202" pitchFamily="66" charset="0"/>
              </a:rPr>
              <a:t>Visualisation</a:t>
            </a:r>
            <a:endParaRPr lang="en-US" dirty="0">
              <a:latin typeface="Kristen ITC" panose="03050502040202030202" pitchFamily="66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2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Kristen ITC" panose="03050502040202030202" pitchFamily="66" charset="0"/>
              </a:rPr>
              <a:t>Other examples (from different disciplines)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SALTClass</a:t>
            </a:r>
            <a:endParaRPr lang="en-US" dirty="0"/>
          </a:p>
          <a:p>
            <a:r>
              <a:rPr lang="en-US" dirty="0"/>
              <a:t>ICD Classification</a:t>
            </a:r>
          </a:p>
          <a:p>
            <a:r>
              <a:rPr lang="en-US" dirty="0" err="1"/>
              <a:t>ASReview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3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7000"/>
          </a:blip>
          <a:srcRect/>
          <a:tile tx="0" ty="0" sx="100000" sy="100000" flip="none" algn="tl"/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2"/>
                </a:solidFill>
                <a:latin typeface="Sylfaen" panose="010A0502050306030303" pitchFamily="18" charset="0"/>
              </a:rPr>
              <a:t>Practical 1</a:t>
            </a:r>
          </a:p>
        </p:txBody>
      </p:sp>
    </p:spTree>
    <p:extLst>
      <p:ext uri="{BB962C8B-B14F-4D97-AF65-F5344CB8AC3E}">
        <p14:creationId xmlns:p14="http://schemas.microsoft.com/office/powerpoint/2010/main" val="3453607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B854-6023-46D1-9DF2-8B643C0A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A440-6A24-4637-9B2A-2763A590A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0475" y="4256835"/>
            <a:ext cx="2735895" cy="718577"/>
          </a:xfrm>
        </p:spPr>
        <p:txBody>
          <a:bodyPr/>
          <a:lstStyle/>
          <a:p>
            <a:pPr marL="114300" indent="0">
              <a:buNone/>
            </a:pPr>
            <a:r>
              <a:rPr lang="en-US" sz="1000" dirty="0"/>
              <a:t>Source: https://activewizards.com/blog/comparison-of-python-nlp-libraries/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DB5C76-98B3-4068-994C-F3678B67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0"/>
            <a:ext cx="35369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5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D63-313D-4080-AA1B-1D7E8384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C1A2-9D16-41A1-A175-551C125E2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118" y="1385888"/>
            <a:ext cx="6575232" cy="3197225"/>
          </a:xfrm>
        </p:spPr>
        <p:txBody>
          <a:bodyPr/>
          <a:lstStyle/>
          <a:p>
            <a:r>
              <a:rPr lang="en-US" dirty="0"/>
              <a:t>Garry likes his job a lot, but sometimes it is frustrating!</a:t>
            </a:r>
          </a:p>
          <a:p>
            <a:endParaRPr lang="en-US" dirty="0"/>
          </a:p>
          <a:p>
            <a:r>
              <a:rPr lang="en-US" dirty="0"/>
              <a:t>This is mainly because their company is expanding quickly!</a:t>
            </a:r>
          </a:p>
          <a:p>
            <a:endParaRPr lang="en-US" dirty="0"/>
          </a:p>
          <a:p>
            <a:r>
              <a:rPr lang="en-US" dirty="0"/>
              <a:t>Garry decides to hire </a:t>
            </a:r>
            <a:r>
              <a:rPr lang="en-US" b="1" dirty="0"/>
              <a:t>Larry</a:t>
            </a:r>
            <a:r>
              <a:rPr lang="en-US" dirty="0"/>
              <a:t> as his assistant.</a:t>
            </a:r>
          </a:p>
        </p:txBody>
      </p:sp>
      <p:pic>
        <p:nvPicPr>
          <p:cNvPr id="1026" name="Picture 2" descr="Image result for man bald graphic">
            <a:extLst>
              <a:ext uri="{FF2B5EF4-FFF2-40B4-BE49-F238E27FC236}">
                <a16:creationId xmlns:a16="http://schemas.microsoft.com/office/drawing/2014/main" id="{C4D36BBC-A149-4F3F-9799-C45FB13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85888"/>
            <a:ext cx="1045185" cy="144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man bald graphic">
            <a:extLst>
              <a:ext uri="{FF2B5EF4-FFF2-40B4-BE49-F238E27FC236}">
                <a16:creationId xmlns:a16="http://schemas.microsoft.com/office/drawing/2014/main" id="{5F67B86B-F00B-40CE-906C-73C0AFEE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62" y="3124862"/>
            <a:ext cx="2018637" cy="2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4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F943-3AC9-4739-B7CA-B38C597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7756-3F25-441F-8202-87188DC4E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1000" dirty="0"/>
              <a:t>Source: https://soshace.com/overview-of-natural-language-processing-using-python-libraries/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679C49-A59E-4A0A-AA38-56AD281E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8" y="1385888"/>
            <a:ext cx="7990262" cy="28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9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9D63-313D-4080-AA1B-1D7E8384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C1A2-9D16-41A1-A175-551C125E2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118" y="1385888"/>
            <a:ext cx="6575232" cy="3197225"/>
          </a:xfrm>
        </p:spPr>
        <p:txBody>
          <a:bodyPr/>
          <a:lstStyle/>
          <a:p>
            <a:r>
              <a:rPr lang="en-US" dirty="0"/>
              <a:t>Still, a lot to do for two people!</a:t>
            </a:r>
          </a:p>
          <a:p>
            <a:endParaRPr lang="en-US" dirty="0"/>
          </a:p>
          <a:p>
            <a:r>
              <a:rPr lang="en-US" dirty="0"/>
              <a:t>Garry has some budget to hire another assistant for couple of years!</a:t>
            </a:r>
          </a:p>
          <a:p>
            <a:endParaRPr lang="en-US" dirty="0"/>
          </a:p>
          <a:p>
            <a:r>
              <a:rPr lang="en-US" dirty="0"/>
              <a:t>He decides to hire </a:t>
            </a:r>
            <a:r>
              <a:rPr lang="en-US" b="1" dirty="0"/>
              <a:t>Harry</a:t>
            </a:r>
            <a:r>
              <a:rPr lang="en-US" dirty="0"/>
              <a:t> too!</a:t>
            </a:r>
          </a:p>
          <a:p>
            <a:endParaRPr lang="en-US" dirty="0"/>
          </a:p>
          <a:p>
            <a:r>
              <a:rPr lang="en-US" dirty="0"/>
              <a:t>Still, manual labeling is labor-intensive!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man bald graphic">
            <a:extLst>
              <a:ext uri="{FF2B5EF4-FFF2-40B4-BE49-F238E27FC236}">
                <a16:creationId xmlns:a16="http://schemas.microsoft.com/office/drawing/2014/main" id="{C4D36BBC-A149-4F3F-9799-C45FB130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385889"/>
            <a:ext cx="834390" cy="11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man bald graphic">
            <a:extLst>
              <a:ext uri="{FF2B5EF4-FFF2-40B4-BE49-F238E27FC236}">
                <a16:creationId xmlns:a16="http://schemas.microsoft.com/office/drawing/2014/main" id="{5F67B86B-F00B-40CE-906C-73C0AFEE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12" y="2727297"/>
            <a:ext cx="1279167" cy="12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young man graphic">
            <a:extLst>
              <a:ext uri="{FF2B5EF4-FFF2-40B4-BE49-F238E27FC236}">
                <a16:creationId xmlns:a16="http://schemas.microsoft.com/office/drawing/2014/main" id="{BB2754E7-D689-4698-8328-53DAA280D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97" y="2727297"/>
            <a:ext cx="2416203" cy="241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2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C0C8-9D90-4A9A-B481-84109072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BD9B0-5971-4E5B-9A82-30122ECD8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challenges Garry, Larry, and Harry encounter in doing their job, when working with text data?</a:t>
            </a:r>
          </a:p>
          <a:p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www.menti.com</a:t>
            </a:r>
            <a:r>
              <a:rPr lang="en-US" dirty="0"/>
              <a:t> and use the code 22 07 62 0</a:t>
            </a:r>
          </a:p>
        </p:txBody>
      </p:sp>
    </p:spTree>
    <p:extLst>
      <p:ext uri="{BB962C8B-B14F-4D97-AF65-F5344CB8AC3E}">
        <p14:creationId xmlns:p14="http://schemas.microsoft.com/office/powerpoint/2010/main" val="327560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826F-1C3D-4C52-8227-034378AD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F453-C728-43B7-8274-4DB5FD84C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Huge amount of data</a:t>
            </a:r>
          </a:p>
          <a:p>
            <a:r>
              <a:rPr lang="en-US" dirty="0"/>
              <a:t>High dimensional but sparse</a:t>
            </a:r>
          </a:p>
          <a:p>
            <a:pPr lvl="1"/>
            <a:r>
              <a:rPr lang="en-US" dirty="0"/>
              <a:t>all possible word and phrase types in the language!!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826F-1C3D-4C52-8227-034378AD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F453-C728-43B7-8274-4DB5FD84C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https://s-media-cache-ak0.pinimg.com/236x/f2/91/32/f291326319b71138c63e645dbc090ffd.jpg">
            <a:extLst>
              <a:ext uri="{FF2B5EF4-FFF2-40B4-BE49-F238E27FC236}">
                <a16:creationId xmlns:a16="http://schemas.microsoft.com/office/drawing/2014/main" id="{C0A32C27-4823-4D5D-A972-E5A4965A5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3" y="1385888"/>
            <a:ext cx="2155359" cy="34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826F-1C3D-4C52-8227-034378AD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F453-C728-43B7-8274-4DB5FD84C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Noisy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Examples: Abbreviations, spelling errors, short text</a:t>
            </a:r>
          </a:p>
          <a:p>
            <a:r>
              <a:rPr lang="en-US" dirty="0"/>
              <a:t>Complex relationships between words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“Hema merges with </a:t>
            </a:r>
            <a:r>
              <a:rPr lang="en-US" dirty="0" err="1"/>
              <a:t>Intertoys</a:t>
            </a:r>
            <a:r>
              <a:rPr lang="en-US" dirty="0"/>
              <a:t>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</a:t>
            </a:r>
            <a:r>
              <a:rPr lang="en-US" dirty="0" err="1"/>
              <a:t>Intertoys</a:t>
            </a:r>
            <a:r>
              <a:rPr lang="en-US" dirty="0"/>
              <a:t> is bought by Hema”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33C981-47DB-4B6F-828E-BBF08C7C9258}"/>
              </a:ext>
            </a:extLst>
          </p:cNvPr>
          <p:cNvSpPr/>
          <p:nvPr/>
        </p:nvSpPr>
        <p:spPr>
          <a:xfrm>
            <a:off x="3507806" y="4833056"/>
            <a:ext cx="64996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Image from http://www.printwand.com/blog/8-catastrophic-examples-of-word-choice-mistakes</a:t>
            </a:r>
          </a:p>
        </p:txBody>
      </p:sp>
    </p:spTree>
    <p:extLst>
      <p:ext uri="{BB962C8B-B14F-4D97-AF65-F5344CB8AC3E}">
        <p14:creationId xmlns:p14="http://schemas.microsoft.com/office/powerpoint/2010/main" val="28987469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9024</TotalTime>
  <Words>1340</Words>
  <Application>Microsoft Office PowerPoint</Application>
  <PresentationFormat>On-screen Show (16:9)</PresentationFormat>
  <Paragraphs>266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Reenie Beanie</vt:lpstr>
      <vt:lpstr>Sylfaen</vt:lpstr>
      <vt:lpstr>Kristen ITC</vt:lpstr>
      <vt:lpstr>Quicksand</vt:lpstr>
      <vt:lpstr>Simple Blackboard Background by Slidesgo</vt:lpstr>
      <vt:lpstr>Utrecht Summer School: Applied Text Mining</vt:lpstr>
      <vt:lpstr>Text mining in an example</vt:lpstr>
      <vt:lpstr>This is a nice book for both young and old. It gives beautiful life lessons in a fun way. Definitely worth the money! + Educational + Funny + Price</vt:lpstr>
      <vt:lpstr>Example</vt:lpstr>
      <vt:lpstr>Example</vt:lpstr>
      <vt:lpstr>Challenges?</vt:lpstr>
      <vt:lpstr>Challenges with text data</vt:lpstr>
      <vt:lpstr>Challenges with text data</vt:lpstr>
      <vt:lpstr>Challenges with text data</vt:lpstr>
      <vt:lpstr>Example</vt:lpstr>
      <vt:lpstr>Example</vt:lpstr>
      <vt:lpstr>Text mining definition?</vt:lpstr>
      <vt:lpstr>Text mining definition</vt:lpstr>
      <vt:lpstr>Logistics</vt:lpstr>
      <vt:lpstr>Access</vt:lpstr>
      <vt:lpstr>Program</vt:lpstr>
      <vt:lpstr>Goal of the course</vt:lpstr>
      <vt:lpstr>Python?</vt:lpstr>
      <vt:lpstr>Python IDE?</vt:lpstr>
      <vt:lpstr>Python</vt:lpstr>
      <vt:lpstr>Google Colab</vt:lpstr>
      <vt:lpstr>Google Colab?</vt:lpstr>
      <vt:lpstr>Python:  Quick &amp; Easy  to Learn</vt:lpstr>
      <vt:lpstr>Python:  Quick &amp; Easy  to Learn</vt:lpstr>
      <vt:lpstr>Do you have any questions?</vt:lpstr>
      <vt:lpstr>continue Introduction</vt:lpstr>
      <vt:lpstr>Another TM definition</vt:lpstr>
      <vt:lpstr>Text mining process</vt:lpstr>
      <vt:lpstr>Text mining tools</vt:lpstr>
      <vt:lpstr>Text classification</vt:lpstr>
      <vt:lpstr>Text classification?</vt:lpstr>
      <vt:lpstr>Text clustering</vt:lpstr>
      <vt:lpstr>Text clustering?</vt:lpstr>
      <vt:lpstr>Text preprocessing</vt:lpstr>
      <vt:lpstr>Feature extraction</vt:lpstr>
      <vt:lpstr>Visualisation</vt:lpstr>
      <vt:lpstr>Other examples (from different disciplines)</vt:lpstr>
      <vt:lpstr>Practical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Ayoub Bagheri</dc:creator>
  <cp:lastModifiedBy>Ayoub Bagheri</cp:lastModifiedBy>
  <cp:revision>81</cp:revision>
  <dcterms:modified xsi:type="dcterms:W3CDTF">2021-03-05T08:23:39Z</dcterms:modified>
</cp:coreProperties>
</file>