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0" r:id="rId3"/>
    <p:sldId id="605" r:id="rId4"/>
    <p:sldId id="266" r:id="rId5"/>
    <p:sldId id="580" r:id="rId6"/>
    <p:sldId id="581" r:id="rId7"/>
    <p:sldId id="582" r:id="rId8"/>
    <p:sldId id="583" r:id="rId9"/>
    <p:sldId id="585" r:id="rId10"/>
    <p:sldId id="586" r:id="rId11"/>
    <p:sldId id="587" r:id="rId12"/>
    <p:sldId id="584" r:id="rId13"/>
    <p:sldId id="502" r:id="rId14"/>
    <p:sldId id="508" r:id="rId15"/>
    <p:sldId id="267" r:id="rId16"/>
    <p:sldId id="606" r:id="rId17"/>
    <p:sldId id="590" r:id="rId18"/>
    <p:sldId id="589" r:id="rId19"/>
    <p:sldId id="262" r:id="rId20"/>
    <p:sldId id="592" r:id="rId21"/>
    <p:sldId id="594" r:id="rId22"/>
    <p:sldId id="604" r:id="rId23"/>
    <p:sldId id="608" r:id="rId24"/>
    <p:sldId id="609" r:id="rId25"/>
    <p:sldId id="610" r:id="rId26"/>
    <p:sldId id="612" r:id="rId27"/>
    <p:sldId id="611" r:id="rId28"/>
    <p:sldId id="312" r:id="rId29"/>
    <p:sldId id="601" r:id="rId30"/>
    <p:sldId id="619" r:id="rId31"/>
    <p:sldId id="621" r:id="rId32"/>
    <p:sldId id="624" r:id="rId33"/>
    <p:sldId id="620" r:id="rId34"/>
    <p:sldId id="623" r:id="rId35"/>
    <p:sldId id="566" r:id="rId36"/>
    <p:sldId id="569" r:id="rId37"/>
    <p:sldId id="567" r:id="rId38"/>
    <p:sldId id="543" r:id="rId39"/>
    <p:sldId id="625" r:id="rId40"/>
    <p:sldId id="626" r:id="rId41"/>
  </p:sldIdLst>
  <p:sldSz cx="12192000" cy="6858000"/>
  <p:notesSz cx="7315200" cy="96012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71ED2-8E3D-4EEF-9DE7-2ACB8F875CF9}" v="446" dt="2023-11-23T16:10:13.6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8014" autoAdjust="0"/>
  </p:normalViewPr>
  <p:slideViewPr>
    <p:cSldViewPr snapToGrid="0">
      <p:cViewPr varScale="1">
        <p:scale>
          <a:sx n="74" d="100"/>
          <a:sy n="74" d="100"/>
        </p:scale>
        <p:origin x="797"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nl-NL"/>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1ECD6700-32EF-4E78-8E92-A0E2D83A6D4C}" type="datetimeFigureOut">
              <a:rPr lang="nl-NL" smtClean="0"/>
              <a:t>24-11-2023</a:t>
            </a:fld>
            <a:endParaRPr lang="nl-NL"/>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nl-NL"/>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nl-NL"/>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4784EDB-19A8-470F-98CB-AA1D50050397}" type="slidenum">
              <a:rPr lang="nl-NL" smtClean="0"/>
              <a:t>‹#›</a:t>
            </a:fld>
            <a:endParaRPr lang="nl-NL"/>
          </a:p>
        </p:txBody>
      </p:sp>
    </p:spTree>
    <p:extLst>
      <p:ext uri="{BB962C8B-B14F-4D97-AF65-F5344CB8AC3E}">
        <p14:creationId xmlns:p14="http://schemas.microsoft.com/office/powerpoint/2010/main" val="313445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94784EDB-19A8-470F-98CB-AA1D50050397}" type="slidenum">
              <a:rPr lang="nl-NL" smtClean="0"/>
              <a:t>1</a:t>
            </a:fld>
            <a:endParaRPr lang="nl-NL"/>
          </a:p>
        </p:txBody>
      </p:sp>
    </p:spTree>
    <p:extLst>
      <p:ext uri="{BB962C8B-B14F-4D97-AF65-F5344CB8AC3E}">
        <p14:creationId xmlns:p14="http://schemas.microsoft.com/office/powerpoint/2010/main" val="2143419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94784EDB-19A8-470F-98CB-AA1D50050397}" type="slidenum">
              <a:rPr lang="nl-NL" smtClean="0"/>
              <a:t>2</a:t>
            </a:fld>
            <a:endParaRPr lang="nl-NL"/>
          </a:p>
        </p:txBody>
      </p:sp>
    </p:spTree>
    <p:extLst>
      <p:ext uri="{BB962C8B-B14F-4D97-AF65-F5344CB8AC3E}">
        <p14:creationId xmlns:p14="http://schemas.microsoft.com/office/powerpoint/2010/main" val="4164018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94784EDB-19A8-470F-98CB-AA1D50050397}" type="slidenum">
              <a:rPr lang="nl-NL" smtClean="0"/>
              <a:t>4</a:t>
            </a:fld>
            <a:endParaRPr lang="nl-NL"/>
          </a:p>
        </p:txBody>
      </p:sp>
    </p:spTree>
    <p:extLst>
      <p:ext uri="{BB962C8B-B14F-4D97-AF65-F5344CB8AC3E}">
        <p14:creationId xmlns:p14="http://schemas.microsoft.com/office/powerpoint/2010/main" val="169685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94784EDB-19A8-470F-98CB-AA1D50050397}" type="slidenum">
              <a:rPr lang="nl-NL" smtClean="0"/>
              <a:t>15</a:t>
            </a:fld>
            <a:endParaRPr lang="nl-NL"/>
          </a:p>
        </p:txBody>
      </p:sp>
    </p:spTree>
    <p:extLst>
      <p:ext uri="{BB962C8B-B14F-4D97-AF65-F5344CB8AC3E}">
        <p14:creationId xmlns:p14="http://schemas.microsoft.com/office/powerpoint/2010/main" val="120649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94784EDB-19A8-470F-98CB-AA1D50050397}" type="slidenum">
              <a:rPr lang="nl-NL" smtClean="0"/>
              <a:t>16</a:t>
            </a:fld>
            <a:endParaRPr lang="nl-NL"/>
          </a:p>
        </p:txBody>
      </p:sp>
    </p:spTree>
    <p:extLst>
      <p:ext uri="{BB962C8B-B14F-4D97-AF65-F5344CB8AC3E}">
        <p14:creationId xmlns:p14="http://schemas.microsoft.com/office/powerpoint/2010/main" val="3672603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94784EDB-19A8-470F-98CB-AA1D50050397}" type="slidenum">
              <a:rPr lang="nl-NL" smtClean="0"/>
              <a:t>19</a:t>
            </a:fld>
            <a:endParaRPr lang="nl-NL"/>
          </a:p>
        </p:txBody>
      </p:sp>
    </p:spTree>
    <p:extLst>
      <p:ext uri="{BB962C8B-B14F-4D97-AF65-F5344CB8AC3E}">
        <p14:creationId xmlns:p14="http://schemas.microsoft.com/office/powerpoint/2010/main" val="1485574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possible to have more sophisticated versions of this idea. For example, the initial scoring function, which captures the similarity or relevance of encoder states to decoder state, could be parameterized, with an additional weight matrix. This makes the network learn the similarity or relevance function. This also means we can have decoder and encoder hidden states of different dimensionality, whereas up to now we’ve been assuming that they have to have the same dimensionality.</a:t>
            </a:r>
            <a:endParaRPr lang="nl-NL" dirty="0"/>
          </a:p>
        </p:txBody>
      </p:sp>
      <p:sp>
        <p:nvSpPr>
          <p:cNvPr id="4" name="Slide Number Placeholder 3"/>
          <p:cNvSpPr>
            <a:spLocks noGrp="1"/>
          </p:cNvSpPr>
          <p:nvPr>
            <p:ph type="sldNum" sz="quarter" idx="5"/>
          </p:nvPr>
        </p:nvSpPr>
        <p:spPr/>
        <p:txBody>
          <a:bodyPr/>
          <a:lstStyle/>
          <a:p>
            <a:fld id="{94784EDB-19A8-470F-98CB-AA1D50050397}" type="slidenum">
              <a:rPr lang="nl-NL" smtClean="0"/>
              <a:t>36</a:t>
            </a:fld>
            <a:endParaRPr lang="nl-NL"/>
          </a:p>
        </p:txBody>
      </p:sp>
    </p:spTree>
    <p:extLst>
      <p:ext uri="{BB962C8B-B14F-4D97-AF65-F5344CB8AC3E}">
        <p14:creationId xmlns:p14="http://schemas.microsoft.com/office/powerpoint/2010/main" val="165835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3B5526E1-6F8D-438F-B756-7646BB070FE9}" type="datetimeFigureOut">
              <a:rPr lang="nl-NL" smtClean="0"/>
              <a:t>24-11-2023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9B4BF36-63D3-4776-81B2-A97D8D5E7CB9}" type="slidenum">
              <a:rPr lang="nl-NL" smtClean="0"/>
              <a:t>‹#›</a:t>
            </a:fld>
            <a:endParaRPr lang="nl-NL"/>
          </a:p>
        </p:txBody>
      </p:sp>
    </p:spTree>
    <p:extLst>
      <p:ext uri="{BB962C8B-B14F-4D97-AF65-F5344CB8AC3E}">
        <p14:creationId xmlns:p14="http://schemas.microsoft.com/office/powerpoint/2010/main" val="1150464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3B5526E1-6F8D-438F-B756-7646BB070FE9}" type="datetimeFigureOut">
              <a:rPr lang="nl-NL" smtClean="0"/>
              <a:t>24-11-2023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9B4BF36-63D3-4776-81B2-A97D8D5E7CB9}" type="slidenum">
              <a:rPr lang="nl-NL" smtClean="0"/>
              <a:t>‹#›</a:t>
            </a:fld>
            <a:endParaRPr lang="nl-NL"/>
          </a:p>
        </p:txBody>
      </p:sp>
    </p:spTree>
    <p:extLst>
      <p:ext uri="{BB962C8B-B14F-4D97-AF65-F5344CB8AC3E}">
        <p14:creationId xmlns:p14="http://schemas.microsoft.com/office/powerpoint/2010/main" val="348753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3B5526E1-6F8D-438F-B756-7646BB070FE9}" type="datetimeFigureOut">
              <a:rPr lang="nl-NL" smtClean="0"/>
              <a:t>24-11-2023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9B4BF36-63D3-4776-81B2-A97D8D5E7CB9}" type="slidenum">
              <a:rPr lang="nl-NL" smtClean="0"/>
              <a:t>‹#›</a:t>
            </a:fld>
            <a:endParaRPr lang="nl-NL"/>
          </a:p>
        </p:txBody>
      </p:sp>
    </p:spTree>
    <p:extLst>
      <p:ext uri="{BB962C8B-B14F-4D97-AF65-F5344CB8AC3E}">
        <p14:creationId xmlns:p14="http://schemas.microsoft.com/office/powerpoint/2010/main" val="4263810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ext only">
    <p:bg bwMode="gray">
      <p:bgPr>
        <a:solidFill>
          <a:schemeClr val="bg1"/>
        </a:solidFill>
        <a:effectLst/>
      </p:bgPr>
    </p:b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C1824C1D-4906-3A4A-B5A7-7CF6C4EB7B5A}"/>
              </a:ext>
            </a:extLst>
          </p:cNvPr>
          <p:cNvSpPr>
            <a:spLocks noGrp="1"/>
          </p:cNvSpPr>
          <p:nvPr>
            <p:ph type="ctrTitle" hasCustomPrompt="1"/>
          </p:nvPr>
        </p:nvSpPr>
        <p:spPr>
          <a:xfrm>
            <a:off x="2317147" y="1196975"/>
            <a:ext cx="7557707" cy="1253617"/>
          </a:xfrm>
          <a:prstGeom prst="rect">
            <a:avLst/>
          </a:prstGeom>
        </p:spPr>
        <p:txBody>
          <a:bodyPr anchor="t" anchorCtr="0"/>
          <a:lstStyle>
            <a:lvl1pPr marL="0" marR="0" indent="0" algn="l" defTabSz="914126" rtl="0" eaLnBrk="1" fontAlgn="auto" latinLnBrk="0" hangingPunct="1">
              <a:lnSpc>
                <a:spcPct val="100000"/>
              </a:lnSpc>
              <a:spcBef>
                <a:spcPct val="0"/>
              </a:spcBef>
              <a:spcAft>
                <a:spcPts val="0"/>
              </a:spcAft>
              <a:buClrTx/>
              <a:buSzTx/>
              <a:buFontTx/>
              <a:buNone/>
              <a:tabLst/>
              <a:defRPr lang="nl-NL" sz="2299" b="1" i="0" smtClean="0">
                <a:effectLst/>
                <a:latin typeface="Open Sans" panose="020B0606030504020204" pitchFamily="34" charset="0"/>
                <a:ea typeface="Open Sans" panose="020B0606030504020204" pitchFamily="34" charset="0"/>
                <a:cs typeface="Open Sans" panose="020B0606030504020204" pitchFamily="34" charset="0"/>
              </a:defRPr>
            </a:lvl1pPr>
          </a:lstStyle>
          <a:p>
            <a:r>
              <a:rPr lang="en-GB" dirty="0"/>
              <a:t>Title</a:t>
            </a:r>
          </a:p>
        </p:txBody>
      </p:sp>
      <p:sp>
        <p:nvSpPr>
          <p:cNvPr id="10" name="Tijdelijke aanduiding voor tekst 2">
            <a:extLst>
              <a:ext uri="{FF2B5EF4-FFF2-40B4-BE49-F238E27FC236}">
                <a16:creationId xmlns:a16="http://schemas.microsoft.com/office/drawing/2014/main" id="{5E1B5542-E518-FB47-95E8-2B71A026A2A9}"/>
              </a:ext>
            </a:extLst>
          </p:cNvPr>
          <p:cNvSpPr>
            <a:spLocks noGrp="1"/>
          </p:cNvSpPr>
          <p:nvPr>
            <p:ph type="body" sz="quarter" idx="10" hasCustomPrompt="1"/>
          </p:nvPr>
        </p:nvSpPr>
        <p:spPr>
          <a:xfrm>
            <a:off x="2317147" y="2450593"/>
            <a:ext cx="7557707" cy="3443316"/>
          </a:xfrm>
          <a:prstGeom prst="rect">
            <a:avLst/>
          </a:prstGeom>
        </p:spPr>
        <p:txBody>
          <a:bodyPr/>
          <a:lstStyle>
            <a:lvl1pPr marL="0" marR="0" indent="0" algn="l" defTabSz="914126" rtl="0" eaLnBrk="1" fontAlgn="auto" latinLnBrk="0" hangingPunct="1">
              <a:lnSpc>
                <a:spcPct val="110000"/>
              </a:lnSpc>
              <a:spcBef>
                <a:spcPts val="0"/>
              </a:spcBef>
              <a:spcAft>
                <a:spcPts val="0"/>
              </a:spcAft>
              <a:buClrTx/>
              <a:buSzTx/>
              <a:buFont typeface="Arial" pitchFamily="34" charset="0"/>
              <a:buNone/>
              <a:tabLst/>
              <a:defRPr lang="nl-NL" sz="2199" b="0" i="0" kern="1200" baseline="0"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err="1"/>
              <a:t>Molorepudit</a:t>
            </a:r>
            <a:r>
              <a:rPr lang="nl-NL" dirty="0"/>
              <a:t> </a:t>
            </a:r>
            <a:r>
              <a:rPr lang="nl-NL" dirty="0" err="1"/>
              <a:t>ressimus</a:t>
            </a:r>
            <a:r>
              <a:rPr lang="nl-NL" dirty="0"/>
              <a:t> </a:t>
            </a:r>
            <a:r>
              <a:rPr lang="nl-NL" dirty="0" err="1"/>
              <a:t>exeri</a:t>
            </a:r>
            <a:r>
              <a:rPr lang="nl-NL" dirty="0"/>
              <a:t> </a:t>
            </a:r>
            <a:r>
              <a:rPr lang="nl-NL" dirty="0" err="1"/>
              <a:t>nus</a:t>
            </a:r>
            <a:r>
              <a:rPr lang="nl-NL" dirty="0"/>
              <a:t> et </a:t>
            </a:r>
            <a:r>
              <a:rPr lang="nl-NL" dirty="0" err="1"/>
              <a:t>ipienda</a:t>
            </a:r>
            <a:r>
              <a:rPr lang="nl-NL" dirty="0"/>
              <a:t> et </a:t>
            </a:r>
            <a:r>
              <a:rPr lang="nl-NL" dirty="0" err="1"/>
              <a:t>adiantot</a:t>
            </a:r>
            <a:r>
              <a:rPr lang="nl-NL" dirty="0"/>
              <a:t> </a:t>
            </a:r>
            <a:r>
              <a:rPr lang="nl-NL" dirty="0" err="1"/>
              <a:t>Ique</a:t>
            </a:r>
            <a:r>
              <a:rPr lang="nl-NL" dirty="0"/>
              <a:t> </a:t>
            </a:r>
            <a:r>
              <a:rPr lang="nl-NL" dirty="0" err="1"/>
              <a:t>niminti</a:t>
            </a:r>
            <a:r>
              <a:rPr lang="nl-NL" dirty="0"/>
              <a:t> </a:t>
            </a:r>
            <a:r>
              <a:rPr lang="nl-NL" dirty="0" err="1"/>
              <a:t>nonsendaecae</a:t>
            </a:r>
            <a:r>
              <a:rPr lang="nl-NL" dirty="0"/>
              <a:t> </a:t>
            </a:r>
            <a:r>
              <a:rPr lang="nl-NL" dirty="0" err="1"/>
              <a:t>volor</a:t>
            </a:r>
            <a:r>
              <a:rPr lang="nl-NL" dirty="0"/>
              <a:t> a ad et ut </a:t>
            </a:r>
            <a:r>
              <a:rPr lang="nl-NL" dirty="0" err="1"/>
              <a:t>eum</a:t>
            </a:r>
            <a:r>
              <a:rPr lang="nl-NL" dirty="0"/>
              <a:t> se pos mos </a:t>
            </a:r>
            <a:r>
              <a:rPr lang="nl-NL" dirty="0" err="1"/>
              <a:t>sed</a:t>
            </a:r>
            <a:r>
              <a:rPr lang="nl-NL" dirty="0"/>
              <a:t> </a:t>
            </a:r>
            <a:r>
              <a:rPr lang="nl-NL" dirty="0" err="1"/>
              <a:t>ulpa</a:t>
            </a:r>
            <a:r>
              <a:rPr lang="nl-NL" dirty="0"/>
              <a:t> </a:t>
            </a:r>
            <a:r>
              <a:rPr lang="nl-NL" dirty="0" err="1"/>
              <a:t>vitas</a:t>
            </a:r>
            <a:r>
              <a:rPr lang="nl-NL" dirty="0"/>
              <a:t> </a:t>
            </a:r>
            <a:r>
              <a:rPr lang="nl-NL" dirty="0" err="1"/>
              <a:t>aut</a:t>
            </a:r>
            <a:r>
              <a:rPr lang="nl-NL" dirty="0"/>
              <a:t> </a:t>
            </a:r>
            <a:r>
              <a:rPr lang="nl-NL" dirty="0" err="1"/>
              <a:t>quia</a:t>
            </a:r>
            <a:r>
              <a:rPr lang="nl-NL" dirty="0"/>
              <a:t> </a:t>
            </a:r>
            <a:r>
              <a:rPr lang="nl-NL" dirty="0" err="1"/>
              <a:t>doluptio</a:t>
            </a:r>
            <a:r>
              <a:rPr lang="nl-NL" dirty="0"/>
              <a:t> </a:t>
            </a:r>
            <a:r>
              <a:rPr lang="nl-NL" dirty="0" err="1"/>
              <a:t>iduciis</a:t>
            </a:r>
            <a:r>
              <a:rPr lang="nl-NL" dirty="0"/>
              <a:t> </a:t>
            </a:r>
            <a:r>
              <a:rPr lang="nl-NL" dirty="0" err="1"/>
              <a:t>sedis</a:t>
            </a:r>
            <a:r>
              <a:rPr lang="nl-NL" dirty="0"/>
              <a:t> </a:t>
            </a:r>
            <a:r>
              <a:rPr lang="nl-NL" dirty="0" err="1"/>
              <a:t>sitat</a:t>
            </a:r>
            <a:r>
              <a:rPr lang="nl-NL" dirty="0"/>
              <a:t> es </a:t>
            </a:r>
            <a:r>
              <a:rPr lang="nl-NL" dirty="0" err="1"/>
              <a:t>nihition</a:t>
            </a:r>
            <a:r>
              <a:rPr lang="nl-NL" dirty="0"/>
              <a:t> </a:t>
            </a:r>
            <a:r>
              <a:rPr lang="nl-NL" dirty="0" err="1"/>
              <a:t>nonsecturi</a:t>
            </a:r>
            <a:r>
              <a:rPr lang="nl-NL" dirty="0"/>
              <a:t> </a:t>
            </a:r>
            <a:r>
              <a:rPr lang="nl-NL" dirty="0" err="1"/>
              <a:t>officidis</a:t>
            </a:r>
            <a:r>
              <a:rPr lang="nl-NL" dirty="0"/>
              <a:t> ex et que </a:t>
            </a:r>
            <a:r>
              <a:rPr lang="nl-NL" dirty="0" err="1"/>
              <a:t>esecto</a:t>
            </a:r>
            <a:r>
              <a:rPr lang="nl-NL" dirty="0"/>
              <a:t> </a:t>
            </a:r>
            <a:r>
              <a:rPr lang="nl-NL" dirty="0" err="1"/>
              <a:t>dolorumenis</a:t>
            </a:r>
            <a:r>
              <a:rPr lang="nl-NL" dirty="0"/>
              <a:t> </a:t>
            </a:r>
            <a:r>
              <a:rPr lang="nl-NL" dirty="0" err="1"/>
              <a:t>aritat</a:t>
            </a:r>
            <a:r>
              <a:rPr lang="nl-NL" dirty="0"/>
              <a:t> et des </a:t>
            </a:r>
            <a:r>
              <a:rPr lang="nl-NL" dirty="0" err="1"/>
              <a:t>earcit</a:t>
            </a:r>
            <a:r>
              <a:rPr lang="nl-NL" dirty="0"/>
              <a:t>, </a:t>
            </a:r>
            <a:r>
              <a:rPr lang="nl-NL" dirty="0" err="1"/>
              <a:t>ium</a:t>
            </a:r>
            <a:r>
              <a:rPr lang="nl-NL" dirty="0"/>
              <a:t> ad </a:t>
            </a:r>
            <a:r>
              <a:rPr lang="nl-NL" dirty="0" err="1"/>
              <a:t>quam</a:t>
            </a:r>
            <a:r>
              <a:rPr lang="nl-NL" dirty="0"/>
              <a:t> </a:t>
            </a:r>
            <a:r>
              <a:rPr lang="nl-NL" dirty="0" err="1"/>
              <a:t>faccupt</a:t>
            </a:r>
            <a:r>
              <a:rPr lang="nl-NL" dirty="0"/>
              <a:t> </a:t>
            </a:r>
            <a:r>
              <a:rPr lang="nl-NL" dirty="0" err="1"/>
              <a:t>atiature</a:t>
            </a:r>
            <a:r>
              <a:rPr lang="nl-NL" dirty="0"/>
              <a:t>, </a:t>
            </a:r>
            <a:r>
              <a:rPr lang="nl-NL" dirty="0" err="1"/>
              <a:t>qui</a:t>
            </a:r>
            <a:r>
              <a:rPr lang="nl-NL" dirty="0"/>
              <a:t> </a:t>
            </a:r>
            <a:r>
              <a:rPr lang="nl-NL" dirty="0" err="1"/>
              <a:t>officipis</a:t>
            </a:r>
            <a:r>
              <a:rPr lang="nl-NL" dirty="0"/>
              <a:t> </a:t>
            </a:r>
            <a:r>
              <a:rPr lang="nl-NL" dirty="0" err="1"/>
              <a:t>dolupta</a:t>
            </a:r>
            <a:r>
              <a:rPr lang="nl-NL" dirty="0"/>
              <a:t> </a:t>
            </a:r>
            <a:r>
              <a:rPr lang="nl-NL" dirty="0" err="1"/>
              <a:t>spereium</a:t>
            </a:r>
            <a:r>
              <a:rPr lang="nl-NL" dirty="0"/>
              <a:t> </a:t>
            </a:r>
            <a:r>
              <a:rPr lang="nl-NL" dirty="0" err="1"/>
              <a:t>quias</a:t>
            </a:r>
            <a:r>
              <a:rPr lang="nl-NL" dirty="0"/>
              <a:t> </a:t>
            </a:r>
            <a:r>
              <a:rPr lang="nl-NL" dirty="0" err="1"/>
              <a:t>sum</a:t>
            </a:r>
            <a:r>
              <a:rPr lang="nl-NL" dirty="0"/>
              <a:t> </a:t>
            </a:r>
            <a:r>
              <a:rPr lang="nl-NL" dirty="0" err="1"/>
              <a:t>aut</a:t>
            </a:r>
            <a:r>
              <a:rPr lang="nl-NL" dirty="0"/>
              <a:t> min </a:t>
            </a:r>
            <a:r>
              <a:rPr lang="nl-NL" dirty="0" err="1"/>
              <a:t>prae</a:t>
            </a:r>
            <a:r>
              <a:rPr lang="nl-NL" dirty="0"/>
              <a:t> nam </a:t>
            </a:r>
            <a:r>
              <a:rPr lang="nl-NL" dirty="0" err="1"/>
              <a:t>aut</a:t>
            </a:r>
            <a:r>
              <a:rPr lang="nl-NL" dirty="0"/>
              <a:t> que </a:t>
            </a:r>
            <a:r>
              <a:rPr lang="nl-NL" dirty="0" err="1"/>
              <a:t>nobitatur</a:t>
            </a:r>
            <a:r>
              <a:rPr lang="nl-NL" dirty="0"/>
              <a:t>, </a:t>
            </a:r>
            <a:r>
              <a:rPr lang="nl-NL" dirty="0" err="1"/>
              <a:t>cus</a:t>
            </a:r>
            <a:r>
              <a:rPr lang="nl-NL" dirty="0"/>
              <a:t> </a:t>
            </a:r>
            <a:r>
              <a:rPr lang="nl-NL" dirty="0" err="1"/>
              <a:t>eario</a:t>
            </a:r>
            <a:r>
              <a:rPr lang="nl-NL" dirty="0"/>
              <a:t> </a:t>
            </a:r>
            <a:r>
              <a:rPr lang="nl-NL" dirty="0" err="1"/>
              <a:t>omnihic</a:t>
            </a:r>
            <a:r>
              <a:rPr lang="nl-NL" dirty="0"/>
              <a:t> </a:t>
            </a:r>
            <a:r>
              <a:rPr lang="nl-NL" dirty="0" err="1"/>
              <a:t>aeruptur</a:t>
            </a:r>
            <a:r>
              <a:rPr lang="nl-NL" dirty="0"/>
              <a:t>, </a:t>
            </a:r>
            <a:r>
              <a:rPr lang="nl-NL" dirty="0" err="1"/>
              <a:t>sunt</a:t>
            </a:r>
            <a:r>
              <a:rPr lang="nl-NL" dirty="0"/>
              <a:t> </a:t>
            </a:r>
            <a:r>
              <a:rPr lang="nl-NL" dirty="0" err="1"/>
              <a:t>eruptat</a:t>
            </a:r>
            <a:r>
              <a:rPr lang="nl-NL" dirty="0"/>
              <a:t> </a:t>
            </a:r>
            <a:r>
              <a:rPr lang="nl-NL" dirty="0" err="1"/>
              <a:t>volorep</a:t>
            </a:r>
            <a:r>
              <a:rPr lang="nl-NL" dirty="0"/>
              <a:t>. &lt;Max. 70 </a:t>
            </a:r>
            <a:r>
              <a:rPr lang="nl-NL" dirty="0" err="1"/>
              <a:t>words</a:t>
            </a:r>
            <a:r>
              <a:rPr lang="nl-NL" dirty="0"/>
              <a:t>&gt; </a:t>
            </a:r>
          </a:p>
        </p:txBody>
      </p:sp>
    </p:spTree>
    <p:extLst>
      <p:ext uri="{BB962C8B-B14F-4D97-AF65-F5344CB8AC3E}">
        <p14:creationId xmlns:p14="http://schemas.microsoft.com/office/powerpoint/2010/main" val="1454589710"/>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3B5526E1-6F8D-438F-B756-7646BB070FE9}" type="datetimeFigureOut">
              <a:rPr lang="nl-NL" smtClean="0"/>
              <a:t>24-11-2023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9B4BF36-63D3-4776-81B2-A97D8D5E7CB9}" type="slidenum">
              <a:rPr lang="nl-NL" smtClean="0"/>
              <a:t>‹#›</a:t>
            </a:fld>
            <a:endParaRPr lang="nl-NL"/>
          </a:p>
        </p:txBody>
      </p:sp>
    </p:spTree>
    <p:extLst>
      <p:ext uri="{BB962C8B-B14F-4D97-AF65-F5344CB8AC3E}">
        <p14:creationId xmlns:p14="http://schemas.microsoft.com/office/powerpoint/2010/main" val="869598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5526E1-6F8D-438F-B756-7646BB070FE9}" type="datetimeFigureOut">
              <a:rPr lang="nl-NL" smtClean="0"/>
              <a:t>24-11-2023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9B4BF36-63D3-4776-81B2-A97D8D5E7CB9}" type="slidenum">
              <a:rPr lang="nl-NL" smtClean="0"/>
              <a:t>‹#›</a:t>
            </a:fld>
            <a:endParaRPr lang="nl-NL"/>
          </a:p>
        </p:txBody>
      </p:sp>
    </p:spTree>
    <p:extLst>
      <p:ext uri="{BB962C8B-B14F-4D97-AF65-F5344CB8AC3E}">
        <p14:creationId xmlns:p14="http://schemas.microsoft.com/office/powerpoint/2010/main" val="215565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3B5526E1-6F8D-438F-B756-7646BB070FE9}" type="datetimeFigureOut">
              <a:rPr lang="nl-NL" smtClean="0"/>
              <a:t>24-11-2023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F9B4BF36-63D3-4776-81B2-A97D8D5E7CB9}" type="slidenum">
              <a:rPr lang="nl-NL" smtClean="0"/>
              <a:t>‹#›</a:t>
            </a:fld>
            <a:endParaRPr lang="nl-NL"/>
          </a:p>
        </p:txBody>
      </p:sp>
    </p:spTree>
    <p:extLst>
      <p:ext uri="{BB962C8B-B14F-4D97-AF65-F5344CB8AC3E}">
        <p14:creationId xmlns:p14="http://schemas.microsoft.com/office/powerpoint/2010/main" val="290153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3B5526E1-6F8D-438F-B756-7646BB070FE9}" type="datetimeFigureOut">
              <a:rPr lang="nl-NL" smtClean="0"/>
              <a:t>24-11-2023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F9B4BF36-63D3-4776-81B2-A97D8D5E7CB9}" type="slidenum">
              <a:rPr lang="nl-NL" smtClean="0"/>
              <a:t>‹#›</a:t>
            </a:fld>
            <a:endParaRPr lang="nl-NL"/>
          </a:p>
        </p:txBody>
      </p:sp>
    </p:spTree>
    <p:extLst>
      <p:ext uri="{BB962C8B-B14F-4D97-AF65-F5344CB8AC3E}">
        <p14:creationId xmlns:p14="http://schemas.microsoft.com/office/powerpoint/2010/main" val="2757892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3B5526E1-6F8D-438F-B756-7646BB070FE9}" type="datetimeFigureOut">
              <a:rPr lang="nl-NL" smtClean="0"/>
              <a:t>24-11-2023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F9B4BF36-63D3-4776-81B2-A97D8D5E7CB9}" type="slidenum">
              <a:rPr lang="nl-NL" smtClean="0"/>
              <a:t>‹#›</a:t>
            </a:fld>
            <a:endParaRPr lang="nl-NL"/>
          </a:p>
        </p:txBody>
      </p:sp>
    </p:spTree>
    <p:extLst>
      <p:ext uri="{BB962C8B-B14F-4D97-AF65-F5344CB8AC3E}">
        <p14:creationId xmlns:p14="http://schemas.microsoft.com/office/powerpoint/2010/main" val="376679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526E1-6F8D-438F-B756-7646BB070FE9}" type="datetimeFigureOut">
              <a:rPr lang="nl-NL" smtClean="0"/>
              <a:t>24-11-2023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F9B4BF36-63D3-4776-81B2-A97D8D5E7CB9}" type="slidenum">
              <a:rPr lang="nl-NL" smtClean="0"/>
              <a:t>‹#›</a:t>
            </a:fld>
            <a:endParaRPr lang="nl-NL"/>
          </a:p>
        </p:txBody>
      </p:sp>
    </p:spTree>
    <p:extLst>
      <p:ext uri="{BB962C8B-B14F-4D97-AF65-F5344CB8AC3E}">
        <p14:creationId xmlns:p14="http://schemas.microsoft.com/office/powerpoint/2010/main" val="249954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5526E1-6F8D-438F-B756-7646BB070FE9}" type="datetimeFigureOut">
              <a:rPr lang="nl-NL" smtClean="0"/>
              <a:t>24-11-2023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F9B4BF36-63D3-4776-81B2-A97D8D5E7CB9}" type="slidenum">
              <a:rPr lang="nl-NL" smtClean="0"/>
              <a:t>‹#›</a:t>
            </a:fld>
            <a:endParaRPr lang="nl-NL"/>
          </a:p>
        </p:txBody>
      </p:sp>
    </p:spTree>
    <p:extLst>
      <p:ext uri="{BB962C8B-B14F-4D97-AF65-F5344CB8AC3E}">
        <p14:creationId xmlns:p14="http://schemas.microsoft.com/office/powerpoint/2010/main" val="133376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5526E1-6F8D-438F-B756-7646BB070FE9}" type="datetimeFigureOut">
              <a:rPr lang="nl-NL" smtClean="0"/>
              <a:t>24-11-2023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F9B4BF36-63D3-4776-81B2-A97D8D5E7CB9}" type="slidenum">
              <a:rPr lang="nl-NL" smtClean="0"/>
              <a:t>‹#›</a:t>
            </a:fld>
            <a:endParaRPr lang="nl-NL"/>
          </a:p>
        </p:txBody>
      </p:sp>
    </p:spTree>
    <p:extLst>
      <p:ext uri="{BB962C8B-B14F-4D97-AF65-F5344CB8AC3E}">
        <p14:creationId xmlns:p14="http://schemas.microsoft.com/office/powerpoint/2010/main" val="362164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526E1-6F8D-438F-B756-7646BB070FE9}" type="datetimeFigureOut">
              <a:rPr lang="nl-NL" smtClean="0"/>
              <a:t>24-11-2023</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4BF36-63D3-4776-81B2-A97D8D5E7CB9}" type="slidenum">
              <a:rPr lang="nl-NL" smtClean="0"/>
              <a:t>‹#›</a:t>
            </a:fld>
            <a:endParaRPr lang="nl-NL"/>
          </a:p>
        </p:txBody>
      </p:sp>
    </p:spTree>
    <p:extLst>
      <p:ext uri="{BB962C8B-B14F-4D97-AF65-F5344CB8AC3E}">
        <p14:creationId xmlns:p14="http://schemas.microsoft.com/office/powerpoint/2010/main" val="2622263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3115/v1/D14-1179" TargetMode="External"/><Relationship Id="rId2" Type="http://schemas.openxmlformats.org/officeDocument/2006/relationships/hyperlink" Target="http://papers.nips.cc/paper/5346-sequence-to-sequence-learning-with-neural"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image" Target="../media/image20.tiff"/><Relationship Id="rId1" Type="http://schemas.openxmlformats.org/officeDocument/2006/relationships/slideLayout" Target="../slideLayouts/slideLayout2.xml"/><Relationship Id="rId5" Type="http://schemas.openxmlformats.org/officeDocument/2006/relationships/hyperlink" Target="https://doi.org/10.1146/annurev.neuro.26.041002.131047" TargetMode="External"/><Relationship Id="rId4" Type="http://schemas.openxmlformats.org/officeDocument/2006/relationships/image" Target="../media/image22.tif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Introduction to Large Language Models</a:t>
            </a:r>
            <a:endParaRPr lang="nl-NL" dirty="0"/>
          </a:p>
        </p:txBody>
      </p:sp>
      <p:sp>
        <p:nvSpPr>
          <p:cNvPr id="3" name="Subtitle 2"/>
          <p:cNvSpPr>
            <a:spLocks noGrp="1"/>
          </p:cNvSpPr>
          <p:nvPr>
            <p:ph type="subTitle" idx="1"/>
          </p:nvPr>
        </p:nvSpPr>
        <p:spPr>
          <a:xfrm>
            <a:off x="1409700" y="3906838"/>
            <a:ext cx="9144000" cy="1655762"/>
          </a:xfrm>
        </p:spPr>
        <p:txBody>
          <a:bodyPr/>
          <a:lstStyle/>
          <a:p>
            <a:r>
              <a:rPr lang="en-US" dirty="0"/>
              <a:t>Albert Gatt &amp; Ayoub Bagheri</a:t>
            </a:r>
          </a:p>
          <a:p>
            <a:r>
              <a:rPr lang="en-US" dirty="0"/>
              <a:t>Utrecht University</a:t>
            </a:r>
            <a:endParaRPr lang="nl-NL" dirty="0"/>
          </a:p>
        </p:txBody>
      </p:sp>
    </p:spTree>
    <p:extLst>
      <p:ext uri="{BB962C8B-B14F-4D97-AF65-F5344CB8AC3E}">
        <p14:creationId xmlns:p14="http://schemas.microsoft.com/office/powerpoint/2010/main" val="35742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6AB5-2737-4CB5-B1BB-F1585C64ECBB}"/>
              </a:ext>
            </a:extLst>
          </p:cNvPr>
          <p:cNvSpPr>
            <a:spLocks noGrp="1"/>
          </p:cNvSpPr>
          <p:nvPr>
            <p:ph type="title"/>
          </p:nvPr>
        </p:nvSpPr>
        <p:spPr/>
        <p:txBody>
          <a:bodyPr/>
          <a:lstStyle/>
          <a:p>
            <a:r>
              <a:rPr lang="en-US" dirty="0"/>
              <a:t>Suppose we use a really big fixed-window?</a:t>
            </a:r>
            <a:endParaRPr lang="en-GB" dirty="0"/>
          </a:p>
        </p:txBody>
      </p:sp>
      <p:sp>
        <p:nvSpPr>
          <p:cNvPr id="3" name="Content Placeholder 2">
            <a:extLst>
              <a:ext uri="{FF2B5EF4-FFF2-40B4-BE49-F238E27FC236}">
                <a16:creationId xmlns:a16="http://schemas.microsoft.com/office/drawing/2014/main" id="{0B61E85E-60CA-476C-A948-F40E6EABE53D}"/>
              </a:ext>
            </a:extLst>
          </p:cNvPr>
          <p:cNvSpPr>
            <a:spLocks noGrp="1"/>
          </p:cNvSpPr>
          <p:nvPr>
            <p:ph idx="1"/>
          </p:nvPr>
        </p:nvSpPr>
        <p:spPr/>
        <p:txBody>
          <a:bodyPr/>
          <a:lstStyle/>
          <a:p>
            <a:r>
              <a:rPr lang="en-US" dirty="0"/>
              <a:t>More or less, like using n-grams with larger values for </a:t>
            </a:r>
            <a:r>
              <a:rPr lang="en-US" i="1" dirty="0"/>
              <a:t>n</a:t>
            </a:r>
          </a:p>
          <a:p>
            <a:pPr lvl="1"/>
            <a:r>
              <a:rPr lang="en-US" dirty="0"/>
              <a:t>E.g. consider previous 5 words</a:t>
            </a:r>
          </a:p>
          <a:p>
            <a:pPr marL="0" indent="0">
              <a:buNone/>
            </a:pPr>
            <a:endParaRPr lang="en-US" i="1" dirty="0"/>
          </a:p>
          <a:p>
            <a:pPr marL="0" indent="0">
              <a:buNone/>
            </a:pPr>
            <a:r>
              <a:rPr lang="en-GB" dirty="0"/>
              <a:t>This morning I </a:t>
            </a:r>
            <a:r>
              <a:rPr lang="en-GB" dirty="0">
                <a:highlight>
                  <a:srgbClr val="00FFFF"/>
                </a:highlight>
              </a:rPr>
              <a:t>took the dog to the</a:t>
            </a:r>
            <a:r>
              <a:rPr lang="en-GB" dirty="0">
                <a:highlight>
                  <a:srgbClr val="FFFF00"/>
                </a:highlight>
              </a:rPr>
              <a:t>……vet</a:t>
            </a:r>
          </a:p>
          <a:p>
            <a:pPr marL="0" indent="0">
              <a:buNone/>
            </a:pPr>
            <a:endParaRPr lang="en-GB" dirty="0"/>
          </a:p>
        </p:txBody>
      </p:sp>
    </p:spTree>
    <p:extLst>
      <p:ext uri="{BB962C8B-B14F-4D97-AF65-F5344CB8AC3E}">
        <p14:creationId xmlns:p14="http://schemas.microsoft.com/office/powerpoint/2010/main" val="123065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888-6C3F-482E-91B1-630E7D906A7A}"/>
              </a:ext>
            </a:extLst>
          </p:cNvPr>
          <p:cNvSpPr>
            <a:spLocks noGrp="1"/>
          </p:cNvSpPr>
          <p:nvPr>
            <p:ph type="title"/>
          </p:nvPr>
        </p:nvSpPr>
        <p:spPr/>
        <p:txBody>
          <a:bodyPr/>
          <a:lstStyle/>
          <a:p>
            <a:r>
              <a:rPr lang="en-US" dirty="0"/>
              <a:t>Long-distance dependencies (again)</a:t>
            </a:r>
            <a:endParaRPr lang="en-GB" dirty="0"/>
          </a:p>
        </p:txBody>
      </p:sp>
      <p:sp>
        <p:nvSpPr>
          <p:cNvPr id="3" name="Content Placeholder 2">
            <a:extLst>
              <a:ext uri="{FF2B5EF4-FFF2-40B4-BE49-F238E27FC236}">
                <a16:creationId xmlns:a16="http://schemas.microsoft.com/office/drawing/2014/main" id="{91CAF45E-2C53-4655-92EB-CEDEDE0F2165}"/>
              </a:ext>
            </a:extLst>
          </p:cNvPr>
          <p:cNvSpPr>
            <a:spLocks noGrp="1"/>
          </p:cNvSpPr>
          <p:nvPr>
            <p:ph idx="1"/>
          </p:nvPr>
        </p:nvSpPr>
        <p:spPr/>
        <p:txBody>
          <a:bodyPr>
            <a:normAutofit fontScale="92500" lnSpcReduction="20000"/>
          </a:bodyPr>
          <a:lstStyle/>
          <a:p>
            <a:pPr marL="0" indent="0">
              <a:buNone/>
            </a:pPr>
            <a:r>
              <a:rPr lang="en-US" b="1" dirty="0">
                <a:solidFill>
                  <a:schemeClr val="bg2">
                    <a:lumMod val="75000"/>
                  </a:schemeClr>
                </a:solidFill>
              </a:rPr>
              <a:t>Word probabilities:</a:t>
            </a:r>
          </a:p>
          <a:p>
            <a:pPr marL="0" indent="0">
              <a:buNone/>
            </a:pPr>
            <a:r>
              <a:rPr lang="en-US" dirty="0">
                <a:solidFill>
                  <a:schemeClr val="bg2">
                    <a:lumMod val="75000"/>
                  </a:schemeClr>
                </a:solidFill>
              </a:rPr>
              <a:t>In </a:t>
            </a:r>
            <a:r>
              <a:rPr lang="en-US" dirty="0">
                <a:solidFill>
                  <a:schemeClr val="bg2">
                    <a:lumMod val="75000"/>
                  </a:schemeClr>
                </a:solidFill>
                <a:highlight>
                  <a:srgbClr val="FFFF00"/>
                </a:highlight>
              </a:rPr>
              <a:t>Spain</a:t>
            </a:r>
            <a:r>
              <a:rPr lang="en-US" dirty="0">
                <a:solidFill>
                  <a:schemeClr val="bg2">
                    <a:lumMod val="75000"/>
                  </a:schemeClr>
                </a:solidFill>
              </a:rPr>
              <a:t>, I ate a lot of paella and learnt some </a:t>
            </a:r>
            <a:r>
              <a:rPr lang="en-US" dirty="0">
                <a:solidFill>
                  <a:schemeClr val="bg2">
                    <a:lumMod val="75000"/>
                  </a:schemeClr>
                </a:solidFill>
                <a:highlight>
                  <a:srgbClr val="FFFF00"/>
                </a:highlight>
              </a:rPr>
              <a:t>Spanish</a:t>
            </a:r>
            <a:r>
              <a:rPr lang="en-US" dirty="0">
                <a:solidFill>
                  <a:schemeClr val="bg2">
                    <a:lumMod val="75000"/>
                  </a:schemeClr>
                </a:solidFill>
              </a:rPr>
              <a:t>.</a:t>
            </a:r>
          </a:p>
          <a:p>
            <a:pPr marL="0" indent="0">
              <a:buNone/>
            </a:pPr>
            <a:endParaRPr lang="en-US" dirty="0">
              <a:solidFill>
                <a:schemeClr val="bg2">
                  <a:lumMod val="75000"/>
                </a:schemeClr>
              </a:solidFill>
            </a:endParaRPr>
          </a:p>
          <a:p>
            <a:pPr marL="0" indent="0">
              <a:buNone/>
            </a:pPr>
            <a:r>
              <a:rPr lang="en-US" b="1" dirty="0">
                <a:solidFill>
                  <a:schemeClr val="bg2">
                    <a:lumMod val="75000"/>
                  </a:schemeClr>
                </a:solidFill>
              </a:rPr>
              <a:t>Pronouns:</a:t>
            </a:r>
          </a:p>
          <a:p>
            <a:pPr marL="0" indent="0">
              <a:buNone/>
            </a:pPr>
            <a:r>
              <a:rPr lang="mt-MT" dirty="0">
                <a:solidFill>
                  <a:schemeClr val="bg2">
                    <a:lumMod val="75000"/>
                  </a:schemeClr>
                </a:solidFill>
                <a:highlight>
                  <a:srgbClr val="FFFF00"/>
                </a:highlight>
              </a:rPr>
              <a:t>John</a:t>
            </a:r>
            <a:r>
              <a:rPr lang="mt-MT" dirty="0">
                <a:solidFill>
                  <a:schemeClr val="bg2">
                    <a:lumMod val="75000"/>
                  </a:schemeClr>
                </a:solidFill>
              </a:rPr>
              <a:t> told me </a:t>
            </a:r>
            <a:r>
              <a:rPr lang="mt-MT" dirty="0">
                <a:solidFill>
                  <a:schemeClr val="bg2">
                    <a:lumMod val="75000"/>
                  </a:schemeClr>
                </a:solidFill>
                <a:highlight>
                  <a:srgbClr val="FFFF00"/>
                </a:highlight>
              </a:rPr>
              <a:t>he</a:t>
            </a:r>
            <a:r>
              <a:rPr lang="mt-MT" dirty="0">
                <a:solidFill>
                  <a:schemeClr val="bg2">
                    <a:lumMod val="75000"/>
                  </a:schemeClr>
                </a:solidFill>
              </a:rPr>
              <a:t> was leaving on the 24th.</a:t>
            </a:r>
          </a:p>
          <a:p>
            <a:pPr marL="0" indent="0">
              <a:buNone/>
            </a:pPr>
            <a:r>
              <a:rPr lang="mt-MT" dirty="0">
                <a:solidFill>
                  <a:schemeClr val="bg2">
                    <a:lumMod val="75000"/>
                  </a:schemeClr>
                </a:solidFill>
                <a:highlight>
                  <a:srgbClr val="FFFF00"/>
                </a:highlight>
              </a:rPr>
              <a:t>Mary</a:t>
            </a:r>
            <a:r>
              <a:rPr lang="mt-MT" dirty="0">
                <a:solidFill>
                  <a:schemeClr val="bg2">
                    <a:lumMod val="75000"/>
                  </a:schemeClr>
                </a:solidFill>
              </a:rPr>
              <a:t> told me </a:t>
            </a:r>
            <a:r>
              <a:rPr lang="mt-MT" dirty="0">
                <a:solidFill>
                  <a:schemeClr val="bg2">
                    <a:lumMod val="75000"/>
                  </a:schemeClr>
                </a:solidFill>
                <a:highlight>
                  <a:srgbClr val="FFFF00"/>
                </a:highlight>
              </a:rPr>
              <a:t>she</a:t>
            </a:r>
            <a:r>
              <a:rPr lang="mt-MT" dirty="0">
                <a:solidFill>
                  <a:schemeClr val="bg2">
                    <a:lumMod val="75000"/>
                  </a:schemeClr>
                </a:solidFill>
              </a:rPr>
              <a:t> was leaving on the 24th.</a:t>
            </a:r>
          </a:p>
          <a:p>
            <a:pPr marL="0" indent="0">
              <a:buNone/>
            </a:pPr>
            <a:endParaRPr lang="en-GB" dirty="0"/>
          </a:p>
          <a:p>
            <a:pPr marL="0" indent="0">
              <a:buNone/>
            </a:pPr>
            <a:r>
              <a:rPr lang="en-GB" b="1" dirty="0"/>
              <a:t>Distance is not fixed:</a:t>
            </a:r>
          </a:p>
          <a:p>
            <a:pPr marL="0" indent="0">
              <a:buNone/>
            </a:pPr>
            <a:r>
              <a:rPr lang="mt-MT" dirty="0">
                <a:highlight>
                  <a:srgbClr val="FFFF00"/>
                </a:highlight>
              </a:rPr>
              <a:t>John</a:t>
            </a:r>
            <a:r>
              <a:rPr lang="mt-MT" dirty="0"/>
              <a:t>, </a:t>
            </a:r>
            <a:r>
              <a:rPr lang="mt-MT" dirty="0">
                <a:solidFill>
                  <a:schemeClr val="tx2"/>
                </a:solidFill>
              </a:rPr>
              <a:t>who is my mother’s brother,</a:t>
            </a:r>
            <a:r>
              <a:rPr lang="mt-MT" dirty="0"/>
              <a:t> told me </a:t>
            </a:r>
            <a:r>
              <a:rPr lang="mt-MT" dirty="0">
                <a:highlight>
                  <a:srgbClr val="FFFF00"/>
                </a:highlight>
              </a:rPr>
              <a:t>he</a:t>
            </a:r>
            <a:r>
              <a:rPr lang="mt-MT" dirty="0"/>
              <a:t> was leaving on the 24th.</a:t>
            </a:r>
          </a:p>
          <a:p>
            <a:pPr marL="0" indent="0">
              <a:buNone/>
            </a:pPr>
            <a:r>
              <a:rPr lang="mt-MT" dirty="0">
                <a:highlight>
                  <a:srgbClr val="FFFF00"/>
                </a:highlight>
              </a:rPr>
              <a:t>Mary</a:t>
            </a:r>
            <a:r>
              <a:rPr lang="mt-MT" dirty="0"/>
              <a:t>, </a:t>
            </a:r>
            <a:r>
              <a:rPr lang="mt-MT" dirty="0">
                <a:solidFill>
                  <a:schemeClr val="tx2"/>
                </a:solidFill>
              </a:rPr>
              <a:t>who is my father’s sister,</a:t>
            </a:r>
            <a:r>
              <a:rPr lang="mt-MT" dirty="0"/>
              <a:t> told me </a:t>
            </a:r>
            <a:r>
              <a:rPr lang="mt-MT" dirty="0">
                <a:highlight>
                  <a:srgbClr val="FFFF00"/>
                </a:highlight>
              </a:rPr>
              <a:t>she</a:t>
            </a:r>
            <a:r>
              <a:rPr lang="mt-MT" dirty="0"/>
              <a:t> was leaving on the 24th.</a:t>
            </a:r>
          </a:p>
          <a:p>
            <a:pPr marL="0" indent="0">
              <a:buNone/>
            </a:pPr>
            <a:endParaRPr lang="en-GB" b="1" dirty="0"/>
          </a:p>
        </p:txBody>
      </p:sp>
      <p:sp>
        <p:nvSpPr>
          <p:cNvPr id="4" name="Arrow: Right 3">
            <a:extLst>
              <a:ext uri="{FF2B5EF4-FFF2-40B4-BE49-F238E27FC236}">
                <a16:creationId xmlns:a16="http://schemas.microsoft.com/office/drawing/2014/main" id="{51171CF9-8B08-46C1-A93C-7CF4EDFBBF14}"/>
              </a:ext>
            </a:extLst>
          </p:cNvPr>
          <p:cNvSpPr/>
          <p:nvPr/>
        </p:nvSpPr>
        <p:spPr>
          <a:xfrm>
            <a:off x="421340" y="4674860"/>
            <a:ext cx="416859" cy="34065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21990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06A5-A3F8-41F8-AF0C-B69B2AE2E0F8}"/>
              </a:ext>
            </a:extLst>
          </p:cNvPr>
          <p:cNvSpPr>
            <a:spLocks noGrp="1"/>
          </p:cNvSpPr>
          <p:nvPr>
            <p:ph type="title"/>
          </p:nvPr>
        </p:nvSpPr>
        <p:spPr/>
        <p:txBody>
          <a:bodyPr/>
          <a:lstStyle/>
          <a:p>
            <a:r>
              <a:rPr lang="en-US" dirty="0"/>
              <a:t>Summary: The challenges of sequences</a:t>
            </a:r>
            <a:endParaRPr lang="en-GB" dirty="0"/>
          </a:p>
        </p:txBody>
      </p:sp>
      <p:sp>
        <p:nvSpPr>
          <p:cNvPr id="3" name="Content Placeholder 2">
            <a:extLst>
              <a:ext uri="{FF2B5EF4-FFF2-40B4-BE49-F238E27FC236}">
                <a16:creationId xmlns:a16="http://schemas.microsoft.com/office/drawing/2014/main" id="{D91B3A15-3B7A-4447-B4E0-CDB6BC8C9413}"/>
              </a:ext>
            </a:extLst>
          </p:cNvPr>
          <p:cNvSpPr>
            <a:spLocks noGrp="1"/>
          </p:cNvSpPr>
          <p:nvPr>
            <p:ph idx="1"/>
          </p:nvPr>
        </p:nvSpPr>
        <p:spPr/>
        <p:txBody>
          <a:bodyPr/>
          <a:lstStyle/>
          <a:p>
            <a:pPr marL="0" indent="0">
              <a:buNone/>
            </a:pPr>
            <a:r>
              <a:rPr lang="en-US" dirty="0"/>
              <a:t>Ideally, we want to deal with:</a:t>
            </a:r>
          </a:p>
          <a:p>
            <a:pPr marL="0" indent="0">
              <a:buNone/>
            </a:pPr>
            <a:endParaRPr lang="en-US" dirty="0"/>
          </a:p>
          <a:p>
            <a:r>
              <a:rPr lang="en-US" dirty="0"/>
              <a:t>variable length</a:t>
            </a:r>
          </a:p>
          <a:p>
            <a:r>
              <a:rPr lang="en-US" dirty="0"/>
              <a:t>order preservation</a:t>
            </a:r>
          </a:p>
          <a:p>
            <a:r>
              <a:rPr lang="en-US" dirty="0"/>
              <a:t>long-distance dependencies</a:t>
            </a:r>
          </a:p>
          <a:p>
            <a:r>
              <a:rPr lang="en-US" dirty="0"/>
              <a:t>parameter sharing across the sequence</a:t>
            </a:r>
            <a:endParaRPr lang="en-GB" dirty="0"/>
          </a:p>
        </p:txBody>
      </p:sp>
    </p:spTree>
    <p:extLst>
      <p:ext uri="{BB962C8B-B14F-4D97-AF65-F5344CB8AC3E}">
        <p14:creationId xmlns:p14="http://schemas.microsoft.com/office/powerpoint/2010/main" val="268500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D96CE7-2B12-402D-A81E-EB0911445EEA}"/>
              </a:ext>
            </a:extLst>
          </p:cNvPr>
          <p:cNvSpPr>
            <a:spLocks noGrp="1"/>
          </p:cNvSpPr>
          <p:nvPr>
            <p:ph type="title"/>
          </p:nvPr>
        </p:nvSpPr>
        <p:spPr/>
        <p:txBody>
          <a:bodyPr/>
          <a:lstStyle/>
          <a:p>
            <a:r>
              <a:rPr lang="en-GB" dirty="0"/>
              <a:t>Recurrent networks</a:t>
            </a:r>
            <a:endParaRPr lang="nl-NL" dirty="0"/>
          </a:p>
        </p:txBody>
      </p:sp>
      <p:sp>
        <p:nvSpPr>
          <p:cNvPr id="5" name="Text Placeholder 4">
            <a:extLst>
              <a:ext uri="{FF2B5EF4-FFF2-40B4-BE49-F238E27FC236}">
                <a16:creationId xmlns:a16="http://schemas.microsoft.com/office/drawing/2014/main" id="{C70C080F-B0B7-494A-9951-54507C334C71}"/>
              </a:ext>
            </a:extLst>
          </p:cNvPr>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277915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9C27-41A9-4571-AF7B-7B528345F935}"/>
              </a:ext>
            </a:extLst>
          </p:cNvPr>
          <p:cNvSpPr>
            <a:spLocks noGrp="1"/>
          </p:cNvSpPr>
          <p:nvPr>
            <p:ph type="title"/>
          </p:nvPr>
        </p:nvSpPr>
        <p:spPr/>
        <p:txBody>
          <a:bodyPr vert="horz" lIns="91440" tIns="45720" rIns="91440" bIns="45720" rtlCol="0" anchor="b" anchorCtr="0">
            <a:normAutofit/>
          </a:bodyPr>
          <a:lstStyle/>
          <a:p>
            <a:r>
              <a:rPr lang="en-US" dirty="0"/>
              <a:t>Recurrent Neural Networks (RNNs)</a:t>
            </a:r>
          </a:p>
        </p:txBody>
      </p:sp>
      <p:sp>
        <p:nvSpPr>
          <p:cNvPr id="3" name="Content Placeholder 2">
            <a:extLst>
              <a:ext uri="{FF2B5EF4-FFF2-40B4-BE49-F238E27FC236}">
                <a16:creationId xmlns:a16="http://schemas.microsoft.com/office/drawing/2014/main" id="{B0DA6B0D-DA6C-49E9-A1DF-FEDEBD7F173A}"/>
              </a:ext>
            </a:extLst>
          </p:cNvPr>
          <p:cNvSpPr>
            <a:spLocks noGrp="1"/>
          </p:cNvSpPr>
          <p:nvPr>
            <p:ph sz="quarter" idx="1"/>
          </p:nvPr>
        </p:nvSpPr>
        <p:spPr/>
        <p:txBody>
          <a:bodyPr vert="horz" lIns="91440" tIns="45720" rIns="91440" bIns="45720" rtlCol="0" anchor="t">
            <a:normAutofit/>
          </a:bodyPr>
          <a:lstStyle/>
          <a:p>
            <a:r>
              <a:rPr lang="en-US" dirty="0"/>
              <a:t>Rationale:</a:t>
            </a:r>
          </a:p>
          <a:p>
            <a:pPr lvl="1"/>
            <a:r>
              <a:rPr lang="en-US" dirty="0"/>
              <a:t>Rather than fixing the amount of history our network can handle, we allow it to </a:t>
            </a:r>
            <a:r>
              <a:rPr lang="en-US" b="1" dirty="0"/>
              <a:t>accumulate a representation over time</a:t>
            </a:r>
            <a:r>
              <a:rPr lang="en-US" dirty="0"/>
              <a:t>.</a:t>
            </a:r>
          </a:p>
          <a:p>
            <a:pPr lvl="1"/>
            <a:r>
              <a:rPr lang="en-US" dirty="0"/>
              <a:t>This can work over arbitrary sequences.</a:t>
            </a:r>
          </a:p>
          <a:p>
            <a:pPr lvl="1"/>
            <a:r>
              <a:rPr lang="en-US" dirty="0"/>
              <a:t>Hopefully, it will also encode similar things in similar ways (less representational redundancy).</a:t>
            </a:r>
            <a:endParaRPr lang="mt-MT" dirty="0"/>
          </a:p>
          <a:p>
            <a:pPr lvl="1"/>
            <a:r>
              <a:rPr lang="mt-MT" dirty="0"/>
              <a:t>In the accumulated representation, it should also capture dependencies between elements at different (possibly distant) time-steps.</a:t>
            </a:r>
            <a:endParaRPr lang="en-US" dirty="0"/>
          </a:p>
        </p:txBody>
      </p:sp>
    </p:spTree>
    <p:extLst>
      <p:ext uri="{BB962C8B-B14F-4D97-AF65-F5344CB8AC3E}">
        <p14:creationId xmlns:p14="http://schemas.microsoft.com/office/powerpoint/2010/main" val="2533017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Neural Network</a:t>
            </a:r>
            <a:endParaRPr lang="nl-NL" dirty="0"/>
          </a:p>
        </p:txBody>
      </p:sp>
      <p:sp>
        <p:nvSpPr>
          <p:cNvPr id="3" name="Rectangle: Rounded Corners 2">
            <a:extLst>
              <a:ext uri="{FF2B5EF4-FFF2-40B4-BE49-F238E27FC236}">
                <a16:creationId xmlns:a16="http://schemas.microsoft.com/office/drawing/2014/main" id="{6A021166-C805-4E23-DC07-59BF4DF9801C}"/>
              </a:ext>
            </a:extLst>
          </p:cNvPr>
          <p:cNvSpPr/>
          <p:nvPr/>
        </p:nvSpPr>
        <p:spPr>
          <a:xfrm>
            <a:off x="1940262" y="3113864"/>
            <a:ext cx="1266825" cy="8191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RNN</a:t>
            </a:r>
          </a:p>
        </p:txBody>
      </p:sp>
      <p:cxnSp>
        <p:nvCxnSpPr>
          <p:cNvPr id="9" name="Straight Arrow Connector 8">
            <a:extLst>
              <a:ext uri="{FF2B5EF4-FFF2-40B4-BE49-F238E27FC236}">
                <a16:creationId xmlns:a16="http://schemas.microsoft.com/office/drawing/2014/main" id="{F22F4986-3DD8-CCD4-58AF-CDD77466EE5F}"/>
              </a:ext>
            </a:extLst>
          </p:cNvPr>
          <p:cNvCxnSpPr/>
          <p:nvPr/>
        </p:nvCxnSpPr>
        <p:spPr>
          <a:xfrm flipV="1">
            <a:off x="2587962" y="3990164"/>
            <a:ext cx="0" cy="752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7A84372-E834-6E2C-1F8C-0C72543F6F59}"/>
              </a:ext>
            </a:extLst>
          </p:cNvPr>
          <p:cNvSpPr txBox="1"/>
          <p:nvPr/>
        </p:nvSpPr>
        <p:spPr>
          <a:xfrm>
            <a:off x="2075204" y="4748770"/>
            <a:ext cx="996940" cy="646331"/>
          </a:xfrm>
          <a:prstGeom prst="rect">
            <a:avLst/>
          </a:prstGeom>
          <a:noFill/>
        </p:spPr>
        <p:txBody>
          <a:bodyPr wrap="none" rtlCol="0">
            <a:spAutoFit/>
          </a:bodyPr>
          <a:lstStyle/>
          <a:p>
            <a:pPr algn="ctr"/>
            <a:r>
              <a:rPr lang="en-GB" b="1" dirty="0"/>
              <a:t>Input </a:t>
            </a:r>
            <a:r>
              <a:rPr lang="en-GB" b="1" i="1" dirty="0"/>
              <a:t>x</a:t>
            </a:r>
          </a:p>
          <a:p>
            <a:pPr algn="ctr"/>
            <a:r>
              <a:rPr lang="en-GB" i="1" dirty="0"/>
              <a:t>&lt;START&gt;</a:t>
            </a:r>
          </a:p>
        </p:txBody>
      </p:sp>
      <p:cxnSp>
        <p:nvCxnSpPr>
          <p:cNvPr id="11" name="Straight Arrow Connector 10">
            <a:extLst>
              <a:ext uri="{FF2B5EF4-FFF2-40B4-BE49-F238E27FC236}">
                <a16:creationId xmlns:a16="http://schemas.microsoft.com/office/drawing/2014/main" id="{7CB49799-E385-EFEB-A0E9-721CBBD5E944}"/>
              </a:ext>
            </a:extLst>
          </p:cNvPr>
          <p:cNvCxnSpPr/>
          <p:nvPr/>
        </p:nvCxnSpPr>
        <p:spPr>
          <a:xfrm flipV="1">
            <a:off x="2554623" y="2294714"/>
            <a:ext cx="0" cy="752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9CD43D9-6B3A-6FFF-4AFA-8FFFA4330195}"/>
              </a:ext>
            </a:extLst>
          </p:cNvPr>
          <p:cNvSpPr txBox="1"/>
          <p:nvPr/>
        </p:nvSpPr>
        <p:spPr>
          <a:xfrm>
            <a:off x="2071634" y="1615045"/>
            <a:ext cx="1032654" cy="646331"/>
          </a:xfrm>
          <a:prstGeom prst="rect">
            <a:avLst/>
          </a:prstGeom>
          <a:noFill/>
        </p:spPr>
        <p:txBody>
          <a:bodyPr wrap="none" rtlCol="0">
            <a:spAutoFit/>
          </a:bodyPr>
          <a:lstStyle/>
          <a:p>
            <a:pPr algn="ctr"/>
            <a:r>
              <a:rPr lang="en-GB" b="1" dirty="0"/>
              <a:t>Output </a:t>
            </a:r>
            <a:r>
              <a:rPr lang="en-GB" b="1" i="1" dirty="0"/>
              <a:t>y</a:t>
            </a:r>
          </a:p>
          <a:p>
            <a:pPr algn="ctr"/>
            <a:r>
              <a:rPr lang="en-GB" i="1" dirty="0"/>
              <a:t>this</a:t>
            </a:r>
          </a:p>
        </p:txBody>
      </p:sp>
      <p:cxnSp>
        <p:nvCxnSpPr>
          <p:cNvPr id="16" name="Connector: Curved 15">
            <a:extLst>
              <a:ext uri="{FF2B5EF4-FFF2-40B4-BE49-F238E27FC236}">
                <a16:creationId xmlns:a16="http://schemas.microsoft.com/office/drawing/2014/main" id="{8358D957-E8DD-633D-F5CB-63E7AA799233}"/>
              </a:ext>
            </a:extLst>
          </p:cNvPr>
          <p:cNvCxnSpPr>
            <a:cxnSpLocks/>
          </p:cNvCxnSpPr>
          <p:nvPr/>
        </p:nvCxnSpPr>
        <p:spPr>
          <a:xfrm rot="16200000" flipH="1">
            <a:off x="2818944" y="2973371"/>
            <a:ext cx="409575" cy="633412"/>
          </a:xfrm>
          <a:prstGeom prst="curvedConnector4">
            <a:avLst>
              <a:gd name="adj1" fmla="val -55814"/>
              <a:gd name="adj2" fmla="val 22481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70640B99-1234-915C-988B-4FFA2013590C}"/>
              </a:ext>
            </a:extLst>
          </p:cNvPr>
          <p:cNvSpPr/>
          <p:nvPr/>
        </p:nvSpPr>
        <p:spPr>
          <a:xfrm>
            <a:off x="4709402" y="3113864"/>
            <a:ext cx="1266825" cy="8191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RNN</a:t>
            </a:r>
          </a:p>
        </p:txBody>
      </p:sp>
      <p:cxnSp>
        <p:nvCxnSpPr>
          <p:cNvPr id="21" name="Straight Arrow Connector 20">
            <a:extLst>
              <a:ext uri="{FF2B5EF4-FFF2-40B4-BE49-F238E27FC236}">
                <a16:creationId xmlns:a16="http://schemas.microsoft.com/office/drawing/2014/main" id="{BCCD2931-4908-3F5C-B5EB-D91F449FF9EE}"/>
              </a:ext>
            </a:extLst>
          </p:cNvPr>
          <p:cNvCxnSpPr/>
          <p:nvPr/>
        </p:nvCxnSpPr>
        <p:spPr>
          <a:xfrm flipV="1">
            <a:off x="5357102" y="3990164"/>
            <a:ext cx="0" cy="752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9A6031-C5B6-DBA8-DA03-6F17C96FCBA5}"/>
              </a:ext>
            </a:extLst>
          </p:cNvPr>
          <p:cNvSpPr txBox="1"/>
          <p:nvPr/>
        </p:nvSpPr>
        <p:spPr>
          <a:xfrm>
            <a:off x="4915452" y="4748770"/>
            <a:ext cx="854721" cy="646331"/>
          </a:xfrm>
          <a:prstGeom prst="rect">
            <a:avLst/>
          </a:prstGeom>
          <a:noFill/>
        </p:spPr>
        <p:txBody>
          <a:bodyPr wrap="none" rtlCol="0">
            <a:spAutoFit/>
          </a:bodyPr>
          <a:lstStyle/>
          <a:p>
            <a:pPr algn="ctr"/>
            <a:r>
              <a:rPr lang="en-GB" b="1" dirty="0"/>
              <a:t>Input </a:t>
            </a:r>
            <a:r>
              <a:rPr lang="en-GB" b="1" i="1" dirty="0"/>
              <a:t>x</a:t>
            </a:r>
          </a:p>
          <a:p>
            <a:pPr algn="ctr"/>
            <a:r>
              <a:rPr lang="en-GB" i="1" dirty="0"/>
              <a:t>this</a:t>
            </a:r>
          </a:p>
        </p:txBody>
      </p:sp>
      <p:cxnSp>
        <p:nvCxnSpPr>
          <p:cNvPr id="23" name="Straight Arrow Connector 22">
            <a:extLst>
              <a:ext uri="{FF2B5EF4-FFF2-40B4-BE49-F238E27FC236}">
                <a16:creationId xmlns:a16="http://schemas.microsoft.com/office/drawing/2014/main" id="{3B678D93-6F62-B58D-D6D8-AD66DCDDBEF4}"/>
              </a:ext>
            </a:extLst>
          </p:cNvPr>
          <p:cNvCxnSpPr/>
          <p:nvPr/>
        </p:nvCxnSpPr>
        <p:spPr>
          <a:xfrm flipV="1">
            <a:off x="5323763" y="2294714"/>
            <a:ext cx="0" cy="752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A47FED-EB7A-6434-69E8-A5D9ACC7A906}"/>
              </a:ext>
            </a:extLst>
          </p:cNvPr>
          <p:cNvSpPr txBox="1"/>
          <p:nvPr/>
        </p:nvSpPr>
        <p:spPr>
          <a:xfrm>
            <a:off x="4840774" y="1615045"/>
            <a:ext cx="1032654" cy="646331"/>
          </a:xfrm>
          <a:prstGeom prst="rect">
            <a:avLst/>
          </a:prstGeom>
          <a:noFill/>
        </p:spPr>
        <p:txBody>
          <a:bodyPr wrap="none" rtlCol="0">
            <a:spAutoFit/>
          </a:bodyPr>
          <a:lstStyle/>
          <a:p>
            <a:pPr algn="ctr"/>
            <a:r>
              <a:rPr lang="en-GB" b="1" dirty="0"/>
              <a:t>Output </a:t>
            </a:r>
            <a:r>
              <a:rPr lang="en-GB" b="1" i="1" dirty="0"/>
              <a:t>y</a:t>
            </a:r>
          </a:p>
          <a:p>
            <a:pPr algn="ctr"/>
            <a:r>
              <a:rPr lang="en-GB" i="1" dirty="0"/>
              <a:t>morning</a:t>
            </a:r>
          </a:p>
        </p:txBody>
      </p:sp>
      <p:cxnSp>
        <p:nvCxnSpPr>
          <p:cNvPr id="25" name="Connector: Curved 24">
            <a:extLst>
              <a:ext uri="{FF2B5EF4-FFF2-40B4-BE49-F238E27FC236}">
                <a16:creationId xmlns:a16="http://schemas.microsoft.com/office/drawing/2014/main" id="{0163F1D0-ECD0-F639-181B-86CAAE4A9A6C}"/>
              </a:ext>
            </a:extLst>
          </p:cNvPr>
          <p:cNvCxnSpPr>
            <a:cxnSpLocks/>
          </p:cNvCxnSpPr>
          <p:nvPr/>
        </p:nvCxnSpPr>
        <p:spPr>
          <a:xfrm rot="16200000" flipH="1">
            <a:off x="5588084" y="2973371"/>
            <a:ext cx="409575" cy="633412"/>
          </a:xfrm>
          <a:prstGeom prst="curvedConnector4">
            <a:avLst>
              <a:gd name="adj1" fmla="val -55814"/>
              <a:gd name="adj2" fmla="val 22481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053D189-D0F7-1C65-E205-2A7E1A812AB1}"/>
              </a:ext>
            </a:extLst>
          </p:cNvPr>
          <p:cNvSpPr/>
          <p:nvPr/>
        </p:nvSpPr>
        <p:spPr>
          <a:xfrm>
            <a:off x="8906168" y="3107733"/>
            <a:ext cx="1266825" cy="8191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RNN</a:t>
            </a:r>
          </a:p>
        </p:txBody>
      </p:sp>
      <p:cxnSp>
        <p:nvCxnSpPr>
          <p:cNvPr id="27" name="Straight Arrow Connector 26">
            <a:extLst>
              <a:ext uri="{FF2B5EF4-FFF2-40B4-BE49-F238E27FC236}">
                <a16:creationId xmlns:a16="http://schemas.microsoft.com/office/drawing/2014/main" id="{4401D2EA-C2DD-40C2-2132-12251F2BD419}"/>
              </a:ext>
            </a:extLst>
          </p:cNvPr>
          <p:cNvCxnSpPr/>
          <p:nvPr/>
        </p:nvCxnSpPr>
        <p:spPr>
          <a:xfrm flipV="1">
            <a:off x="9553868" y="3984033"/>
            <a:ext cx="0" cy="752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71F2F6E-60E3-D21F-F2B3-29F8550B1700}"/>
              </a:ext>
            </a:extLst>
          </p:cNvPr>
          <p:cNvSpPr txBox="1"/>
          <p:nvPr/>
        </p:nvSpPr>
        <p:spPr>
          <a:xfrm>
            <a:off x="9112223" y="4742639"/>
            <a:ext cx="854721" cy="646331"/>
          </a:xfrm>
          <a:prstGeom prst="rect">
            <a:avLst/>
          </a:prstGeom>
          <a:noFill/>
        </p:spPr>
        <p:txBody>
          <a:bodyPr wrap="none" rtlCol="0">
            <a:spAutoFit/>
          </a:bodyPr>
          <a:lstStyle/>
          <a:p>
            <a:pPr algn="ctr"/>
            <a:r>
              <a:rPr lang="en-GB" b="1" dirty="0"/>
              <a:t>Input </a:t>
            </a:r>
            <a:r>
              <a:rPr lang="en-GB" b="1" i="1" dirty="0"/>
              <a:t>x</a:t>
            </a:r>
          </a:p>
          <a:p>
            <a:pPr algn="ctr"/>
            <a:r>
              <a:rPr lang="en-GB" i="1" dirty="0"/>
              <a:t>a</a:t>
            </a:r>
          </a:p>
        </p:txBody>
      </p:sp>
      <p:cxnSp>
        <p:nvCxnSpPr>
          <p:cNvPr id="29" name="Straight Arrow Connector 28">
            <a:extLst>
              <a:ext uri="{FF2B5EF4-FFF2-40B4-BE49-F238E27FC236}">
                <a16:creationId xmlns:a16="http://schemas.microsoft.com/office/drawing/2014/main" id="{34E61A80-D7A9-EF00-D3DA-7659537BADA8}"/>
              </a:ext>
            </a:extLst>
          </p:cNvPr>
          <p:cNvCxnSpPr/>
          <p:nvPr/>
        </p:nvCxnSpPr>
        <p:spPr>
          <a:xfrm flipV="1">
            <a:off x="9520529" y="2288583"/>
            <a:ext cx="0" cy="752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990F8E7-EC53-AEB5-8BB2-B95F03758B24}"/>
              </a:ext>
            </a:extLst>
          </p:cNvPr>
          <p:cNvSpPr txBox="1"/>
          <p:nvPr/>
        </p:nvSpPr>
        <p:spPr>
          <a:xfrm>
            <a:off x="9037540" y="1608914"/>
            <a:ext cx="1032654" cy="646331"/>
          </a:xfrm>
          <a:prstGeom prst="rect">
            <a:avLst/>
          </a:prstGeom>
          <a:noFill/>
        </p:spPr>
        <p:txBody>
          <a:bodyPr wrap="none" rtlCol="0">
            <a:spAutoFit/>
          </a:bodyPr>
          <a:lstStyle/>
          <a:p>
            <a:pPr algn="ctr"/>
            <a:r>
              <a:rPr lang="en-GB" b="1" dirty="0"/>
              <a:t>Output </a:t>
            </a:r>
            <a:r>
              <a:rPr lang="en-GB" b="1" i="1" dirty="0"/>
              <a:t>y</a:t>
            </a:r>
          </a:p>
          <a:p>
            <a:pPr algn="ctr"/>
            <a:r>
              <a:rPr lang="en-GB" i="1" dirty="0"/>
              <a:t>walk</a:t>
            </a:r>
          </a:p>
        </p:txBody>
      </p:sp>
      <p:cxnSp>
        <p:nvCxnSpPr>
          <p:cNvPr id="31" name="Connector: Curved 30">
            <a:extLst>
              <a:ext uri="{FF2B5EF4-FFF2-40B4-BE49-F238E27FC236}">
                <a16:creationId xmlns:a16="http://schemas.microsoft.com/office/drawing/2014/main" id="{C13F36DA-B283-8B58-96BE-B70A08FF0B60}"/>
              </a:ext>
            </a:extLst>
          </p:cNvPr>
          <p:cNvCxnSpPr>
            <a:cxnSpLocks/>
          </p:cNvCxnSpPr>
          <p:nvPr/>
        </p:nvCxnSpPr>
        <p:spPr>
          <a:xfrm rot="16200000" flipH="1">
            <a:off x="9784850" y="2967240"/>
            <a:ext cx="409575" cy="633412"/>
          </a:xfrm>
          <a:prstGeom prst="curvedConnector4">
            <a:avLst>
              <a:gd name="adj1" fmla="val -55814"/>
              <a:gd name="adj2" fmla="val 22481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E13EE96-5CAD-A077-A99E-C29E8FF7015B}"/>
              </a:ext>
            </a:extLst>
          </p:cNvPr>
          <p:cNvSpPr txBox="1"/>
          <p:nvPr/>
        </p:nvSpPr>
        <p:spPr>
          <a:xfrm>
            <a:off x="7516145" y="3429000"/>
            <a:ext cx="800219" cy="369332"/>
          </a:xfrm>
          <a:prstGeom prst="rect">
            <a:avLst/>
          </a:prstGeom>
          <a:noFill/>
        </p:spPr>
        <p:txBody>
          <a:bodyPr wrap="none" rtlCol="0">
            <a:spAutoFit/>
          </a:bodyPr>
          <a:lstStyle/>
          <a:p>
            <a:r>
              <a:rPr lang="en-GB" b="1" dirty="0"/>
              <a:t>… … …</a:t>
            </a:r>
          </a:p>
        </p:txBody>
      </p:sp>
    </p:spTree>
    <p:extLst>
      <p:ext uri="{BB962C8B-B14F-4D97-AF65-F5344CB8AC3E}">
        <p14:creationId xmlns:p14="http://schemas.microsoft.com/office/powerpoint/2010/main" val="134656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Neural Network</a:t>
            </a:r>
            <a:endParaRPr lang="nl-NL" dirty="0"/>
          </a:p>
        </p:txBody>
      </p:sp>
      <p:sp>
        <p:nvSpPr>
          <p:cNvPr id="3" name="Rectangle: Rounded Corners 2">
            <a:extLst>
              <a:ext uri="{FF2B5EF4-FFF2-40B4-BE49-F238E27FC236}">
                <a16:creationId xmlns:a16="http://schemas.microsoft.com/office/drawing/2014/main" id="{6A021166-C805-4E23-DC07-59BF4DF9801C}"/>
              </a:ext>
            </a:extLst>
          </p:cNvPr>
          <p:cNvSpPr/>
          <p:nvPr/>
        </p:nvSpPr>
        <p:spPr>
          <a:xfrm>
            <a:off x="1940262" y="3113864"/>
            <a:ext cx="1266825" cy="8191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RNN</a:t>
            </a:r>
          </a:p>
        </p:txBody>
      </p:sp>
      <p:cxnSp>
        <p:nvCxnSpPr>
          <p:cNvPr id="9" name="Straight Arrow Connector 8">
            <a:extLst>
              <a:ext uri="{FF2B5EF4-FFF2-40B4-BE49-F238E27FC236}">
                <a16:creationId xmlns:a16="http://schemas.microsoft.com/office/drawing/2014/main" id="{F22F4986-3DD8-CCD4-58AF-CDD77466EE5F}"/>
              </a:ext>
            </a:extLst>
          </p:cNvPr>
          <p:cNvCxnSpPr/>
          <p:nvPr/>
        </p:nvCxnSpPr>
        <p:spPr>
          <a:xfrm flipV="1">
            <a:off x="2587962" y="3990164"/>
            <a:ext cx="0" cy="752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7A84372-E834-6E2C-1F8C-0C72543F6F59}"/>
              </a:ext>
            </a:extLst>
          </p:cNvPr>
          <p:cNvSpPr txBox="1"/>
          <p:nvPr/>
        </p:nvSpPr>
        <p:spPr>
          <a:xfrm>
            <a:off x="2075204" y="4748770"/>
            <a:ext cx="996940" cy="646331"/>
          </a:xfrm>
          <a:prstGeom prst="rect">
            <a:avLst/>
          </a:prstGeom>
          <a:noFill/>
        </p:spPr>
        <p:txBody>
          <a:bodyPr wrap="none" rtlCol="0">
            <a:spAutoFit/>
          </a:bodyPr>
          <a:lstStyle/>
          <a:p>
            <a:pPr algn="ctr"/>
            <a:r>
              <a:rPr lang="en-GB" b="1" dirty="0"/>
              <a:t>Input </a:t>
            </a:r>
            <a:r>
              <a:rPr lang="en-GB" b="1" i="1" dirty="0"/>
              <a:t>x</a:t>
            </a:r>
          </a:p>
          <a:p>
            <a:pPr algn="ctr"/>
            <a:r>
              <a:rPr lang="en-GB" i="1" dirty="0"/>
              <a:t>&lt;START&gt;</a:t>
            </a:r>
          </a:p>
        </p:txBody>
      </p:sp>
      <p:cxnSp>
        <p:nvCxnSpPr>
          <p:cNvPr id="11" name="Straight Arrow Connector 10">
            <a:extLst>
              <a:ext uri="{FF2B5EF4-FFF2-40B4-BE49-F238E27FC236}">
                <a16:creationId xmlns:a16="http://schemas.microsoft.com/office/drawing/2014/main" id="{7CB49799-E385-EFEB-A0E9-721CBBD5E944}"/>
              </a:ext>
            </a:extLst>
          </p:cNvPr>
          <p:cNvCxnSpPr/>
          <p:nvPr/>
        </p:nvCxnSpPr>
        <p:spPr>
          <a:xfrm flipV="1">
            <a:off x="2554623" y="2294714"/>
            <a:ext cx="0" cy="752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9CD43D9-6B3A-6FFF-4AFA-8FFFA4330195}"/>
              </a:ext>
            </a:extLst>
          </p:cNvPr>
          <p:cNvSpPr txBox="1"/>
          <p:nvPr/>
        </p:nvSpPr>
        <p:spPr>
          <a:xfrm>
            <a:off x="2071634" y="1615045"/>
            <a:ext cx="1032654" cy="646331"/>
          </a:xfrm>
          <a:prstGeom prst="rect">
            <a:avLst/>
          </a:prstGeom>
          <a:noFill/>
        </p:spPr>
        <p:txBody>
          <a:bodyPr wrap="none" rtlCol="0">
            <a:spAutoFit/>
          </a:bodyPr>
          <a:lstStyle/>
          <a:p>
            <a:pPr algn="ctr"/>
            <a:r>
              <a:rPr lang="en-GB" b="1" dirty="0"/>
              <a:t>Output </a:t>
            </a:r>
            <a:r>
              <a:rPr lang="en-GB" b="1" i="1" dirty="0"/>
              <a:t>y</a:t>
            </a:r>
          </a:p>
          <a:p>
            <a:pPr algn="ctr"/>
            <a:r>
              <a:rPr lang="en-GB" i="1" dirty="0"/>
              <a:t>this</a:t>
            </a:r>
          </a:p>
        </p:txBody>
      </p:sp>
      <p:cxnSp>
        <p:nvCxnSpPr>
          <p:cNvPr id="16" name="Connector: Curved 15">
            <a:extLst>
              <a:ext uri="{FF2B5EF4-FFF2-40B4-BE49-F238E27FC236}">
                <a16:creationId xmlns:a16="http://schemas.microsoft.com/office/drawing/2014/main" id="{8358D957-E8DD-633D-F5CB-63E7AA799233}"/>
              </a:ext>
            </a:extLst>
          </p:cNvPr>
          <p:cNvCxnSpPr>
            <a:cxnSpLocks/>
          </p:cNvCxnSpPr>
          <p:nvPr/>
        </p:nvCxnSpPr>
        <p:spPr>
          <a:xfrm rot="16200000" flipH="1">
            <a:off x="2818944" y="2973371"/>
            <a:ext cx="409575" cy="633412"/>
          </a:xfrm>
          <a:prstGeom prst="curvedConnector4">
            <a:avLst>
              <a:gd name="adj1" fmla="val -55814"/>
              <a:gd name="adj2" fmla="val 22481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4C20BD1-668B-8187-1128-DB0E0BAB3611}"/>
              </a:ext>
            </a:extLst>
          </p:cNvPr>
          <p:cNvSpPr txBox="1"/>
          <p:nvPr/>
        </p:nvSpPr>
        <p:spPr>
          <a:xfrm>
            <a:off x="3430641" y="5996544"/>
            <a:ext cx="5477280" cy="646331"/>
          </a:xfrm>
          <a:prstGeom prst="rect">
            <a:avLst/>
          </a:prstGeom>
          <a:noFill/>
        </p:spPr>
        <p:txBody>
          <a:bodyPr wrap="square" rtlCol="0">
            <a:spAutoFit/>
          </a:bodyPr>
          <a:lstStyle/>
          <a:p>
            <a:r>
              <a:rPr lang="en-GB" dirty="0">
                <a:solidFill>
                  <a:srgbClr val="FF0000"/>
                </a:solidFill>
              </a:rPr>
              <a:t>RNN maintains a hidden state across timesteps which accumulates the sequence representation.</a:t>
            </a:r>
          </a:p>
        </p:txBody>
      </p:sp>
      <p:sp>
        <p:nvSpPr>
          <p:cNvPr id="20" name="Rectangle: Rounded Corners 19">
            <a:extLst>
              <a:ext uri="{FF2B5EF4-FFF2-40B4-BE49-F238E27FC236}">
                <a16:creationId xmlns:a16="http://schemas.microsoft.com/office/drawing/2014/main" id="{70640B99-1234-915C-988B-4FFA2013590C}"/>
              </a:ext>
            </a:extLst>
          </p:cNvPr>
          <p:cNvSpPr/>
          <p:nvPr/>
        </p:nvSpPr>
        <p:spPr>
          <a:xfrm>
            <a:off x="4709402" y="3113864"/>
            <a:ext cx="1266825" cy="8191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RNN</a:t>
            </a:r>
          </a:p>
        </p:txBody>
      </p:sp>
      <p:cxnSp>
        <p:nvCxnSpPr>
          <p:cNvPr id="21" name="Straight Arrow Connector 20">
            <a:extLst>
              <a:ext uri="{FF2B5EF4-FFF2-40B4-BE49-F238E27FC236}">
                <a16:creationId xmlns:a16="http://schemas.microsoft.com/office/drawing/2014/main" id="{BCCD2931-4908-3F5C-B5EB-D91F449FF9EE}"/>
              </a:ext>
            </a:extLst>
          </p:cNvPr>
          <p:cNvCxnSpPr/>
          <p:nvPr/>
        </p:nvCxnSpPr>
        <p:spPr>
          <a:xfrm flipV="1">
            <a:off x="5357102" y="3990164"/>
            <a:ext cx="0" cy="752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9A6031-C5B6-DBA8-DA03-6F17C96FCBA5}"/>
              </a:ext>
            </a:extLst>
          </p:cNvPr>
          <p:cNvSpPr txBox="1"/>
          <p:nvPr/>
        </p:nvSpPr>
        <p:spPr>
          <a:xfrm>
            <a:off x="4658267" y="4748770"/>
            <a:ext cx="1369094" cy="646331"/>
          </a:xfrm>
          <a:prstGeom prst="rect">
            <a:avLst/>
          </a:prstGeom>
          <a:noFill/>
        </p:spPr>
        <p:txBody>
          <a:bodyPr wrap="none" rtlCol="0">
            <a:spAutoFit/>
          </a:bodyPr>
          <a:lstStyle/>
          <a:p>
            <a:pPr algn="ctr"/>
            <a:r>
              <a:rPr lang="en-GB" b="1" dirty="0"/>
              <a:t>Input </a:t>
            </a:r>
            <a:r>
              <a:rPr lang="en-GB" b="1" i="1" dirty="0"/>
              <a:t>x</a:t>
            </a:r>
          </a:p>
          <a:p>
            <a:pPr algn="ctr"/>
            <a:r>
              <a:rPr lang="en-GB" i="1" dirty="0"/>
              <a:t>&lt;START&gt; this</a:t>
            </a:r>
          </a:p>
        </p:txBody>
      </p:sp>
      <p:cxnSp>
        <p:nvCxnSpPr>
          <p:cNvPr id="23" name="Straight Arrow Connector 22">
            <a:extLst>
              <a:ext uri="{FF2B5EF4-FFF2-40B4-BE49-F238E27FC236}">
                <a16:creationId xmlns:a16="http://schemas.microsoft.com/office/drawing/2014/main" id="{3B678D93-6F62-B58D-D6D8-AD66DCDDBEF4}"/>
              </a:ext>
            </a:extLst>
          </p:cNvPr>
          <p:cNvCxnSpPr/>
          <p:nvPr/>
        </p:nvCxnSpPr>
        <p:spPr>
          <a:xfrm flipV="1">
            <a:off x="5323763" y="2294714"/>
            <a:ext cx="0" cy="752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A47FED-EB7A-6434-69E8-A5D9ACC7A906}"/>
              </a:ext>
            </a:extLst>
          </p:cNvPr>
          <p:cNvSpPr txBox="1"/>
          <p:nvPr/>
        </p:nvSpPr>
        <p:spPr>
          <a:xfrm>
            <a:off x="4840774" y="1615045"/>
            <a:ext cx="1032654" cy="646331"/>
          </a:xfrm>
          <a:prstGeom prst="rect">
            <a:avLst/>
          </a:prstGeom>
          <a:noFill/>
        </p:spPr>
        <p:txBody>
          <a:bodyPr wrap="none" rtlCol="0">
            <a:spAutoFit/>
          </a:bodyPr>
          <a:lstStyle/>
          <a:p>
            <a:pPr algn="ctr"/>
            <a:r>
              <a:rPr lang="en-GB" b="1" dirty="0"/>
              <a:t>Output </a:t>
            </a:r>
            <a:r>
              <a:rPr lang="en-GB" b="1" i="1" dirty="0"/>
              <a:t>y</a:t>
            </a:r>
          </a:p>
          <a:p>
            <a:pPr algn="ctr"/>
            <a:r>
              <a:rPr lang="en-GB" i="1" dirty="0"/>
              <a:t>morning</a:t>
            </a:r>
          </a:p>
        </p:txBody>
      </p:sp>
      <p:cxnSp>
        <p:nvCxnSpPr>
          <p:cNvPr id="25" name="Connector: Curved 24">
            <a:extLst>
              <a:ext uri="{FF2B5EF4-FFF2-40B4-BE49-F238E27FC236}">
                <a16:creationId xmlns:a16="http://schemas.microsoft.com/office/drawing/2014/main" id="{0163F1D0-ECD0-F639-181B-86CAAE4A9A6C}"/>
              </a:ext>
            </a:extLst>
          </p:cNvPr>
          <p:cNvCxnSpPr>
            <a:cxnSpLocks/>
          </p:cNvCxnSpPr>
          <p:nvPr/>
        </p:nvCxnSpPr>
        <p:spPr>
          <a:xfrm rot="16200000" flipH="1">
            <a:off x="5588084" y="2973371"/>
            <a:ext cx="409575" cy="633412"/>
          </a:xfrm>
          <a:prstGeom prst="curvedConnector4">
            <a:avLst>
              <a:gd name="adj1" fmla="val -55814"/>
              <a:gd name="adj2" fmla="val 22481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053D189-D0F7-1C65-E205-2A7E1A812AB1}"/>
              </a:ext>
            </a:extLst>
          </p:cNvPr>
          <p:cNvSpPr/>
          <p:nvPr/>
        </p:nvSpPr>
        <p:spPr>
          <a:xfrm>
            <a:off x="8906168" y="3107733"/>
            <a:ext cx="1266825" cy="8191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RNN</a:t>
            </a:r>
          </a:p>
        </p:txBody>
      </p:sp>
      <p:cxnSp>
        <p:nvCxnSpPr>
          <p:cNvPr id="27" name="Straight Arrow Connector 26">
            <a:extLst>
              <a:ext uri="{FF2B5EF4-FFF2-40B4-BE49-F238E27FC236}">
                <a16:creationId xmlns:a16="http://schemas.microsoft.com/office/drawing/2014/main" id="{4401D2EA-C2DD-40C2-2132-12251F2BD419}"/>
              </a:ext>
            </a:extLst>
          </p:cNvPr>
          <p:cNvCxnSpPr/>
          <p:nvPr/>
        </p:nvCxnSpPr>
        <p:spPr>
          <a:xfrm flipV="1">
            <a:off x="9553868" y="3984033"/>
            <a:ext cx="0" cy="752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71F2F6E-60E3-D21F-F2B3-29F8550B1700}"/>
              </a:ext>
            </a:extLst>
          </p:cNvPr>
          <p:cNvSpPr txBox="1"/>
          <p:nvPr/>
        </p:nvSpPr>
        <p:spPr>
          <a:xfrm>
            <a:off x="7516145" y="4742639"/>
            <a:ext cx="4046878" cy="646331"/>
          </a:xfrm>
          <a:prstGeom prst="rect">
            <a:avLst/>
          </a:prstGeom>
          <a:noFill/>
        </p:spPr>
        <p:txBody>
          <a:bodyPr wrap="none" rtlCol="0">
            <a:spAutoFit/>
          </a:bodyPr>
          <a:lstStyle/>
          <a:p>
            <a:pPr algn="ctr"/>
            <a:r>
              <a:rPr lang="en-GB" b="1" dirty="0"/>
              <a:t>Input </a:t>
            </a:r>
            <a:r>
              <a:rPr lang="en-GB" b="1" i="1" dirty="0"/>
              <a:t>x</a:t>
            </a:r>
          </a:p>
          <a:p>
            <a:pPr algn="ctr"/>
            <a:r>
              <a:rPr lang="en-GB" i="1" dirty="0"/>
              <a:t>&lt;START&gt; this morning I took the dog for a</a:t>
            </a:r>
          </a:p>
        </p:txBody>
      </p:sp>
      <p:cxnSp>
        <p:nvCxnSpPr>
          <p:cNvPr id="29" name="Straight Arrow Connector 28">
            <a:extLst>
              <a:ext uri="{FF2B5EF4-FFF2-40B4-BE49-F238E27FC236}">
                <a16:creationId xmlns:a16="http://schemas.microsoft.com/office/drawing/2014/main" id="{34E61A80-D7A9-EF00-D3DA-7659537BADA8}"/>
              </a:ext>
            </a:extLst>
          </p:cNvPr>
          <p:cNvCxnSpPr/>
          <p:nvPr/>
        </p:nvCxnSpPr>
        <p:spPr>
          <a:xfrm flipV="1">
            <a:off x="9520529" y="2288583"/>
            <a:ext cx="0" cy="752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990F8E7-EC53-AEB5-8BB2-B95F03758B24}"/>
              </a:ext>
            </a:extLst>
          </p:cNvPr>
          <p:cNvSpPr txBox="1"/>
          <p:nvPr/>
        </p:nvSpPr>
        <p:spPr>
          <a:xfrm>
            <a:off x="9037540" y="1608914"/>
            <a:ext cx="1032654" cy="646331"/>
          </a:xfrm>
          <a:prstGeom prst="rect">
            <a:avLst/>
          </a:prstGeom>
          <a:noFill/>
        </p:spPr>
        <p:txBody>
          <a:bodyPr wrap="none" rtlCol="0">
            <a:spAutoFit/>
          </a:bodyPr>
          <a:lstStyle/>
          <a:p>
            <a:pPr algn="ctr"/>
            <a:r>
              <a:rPr lang="en-GB" b="1" dirty="0"/>
              <a:t>Output </a:t>
            </a:r>
            <a:r>
              <a:rPr lang="en-GB" b="1" i="1" dirty="0"/>
              <a:t>y</a:t>
            </a:r>
          </a:p>
          <a:p>
            <a:pPr algn="ctr"/>
            <a:r>
              <a:rPr lang="en-GB" i="1" dirty="0"/>
              <a:t>walk</a:t>
            </a:r>
          </a:p>
        </p:txBody>
      </p:sp>
      <p:cxnSp>
        <p:nvCxnSpPr>
          <p:cNvPr id="31" name="Connector: Curved 30">
            <a:extLst>
              <a:ext uri="{FF2B5EF4-FFF2-40B4-BE49-F238E27FC236}">
                <a16:creationId xmlns:a16="http://schemas.microsoft.com/office/drawing/2014/main" id="{C13F36DA-B283-8B58-96BE-B70A08FF0B60}"/>
              </a:ext>
            </a:extLst>
          </p:cNvPr>
          <p:cNvCxnSpPr>
            <a:cxnSpLocks/>
          </p:cNvCxnSpPr>
          <p:nvPr/>
        </p:nvCxnSpPr>
        <p:spPr>
          <a:xfrm rot="16200000" flipH="1">
            <a:off x="9784850" y="2967240"/>
            <a:ext cx="409575" cy="633412"/>
          </a:xfrm>
          <a:prstGeom prst="curvedConnector4">
            <a:avLst>
              <a:gd name="adj1" fmla="val -55814"/>
              <a:gd name="adj2" fmla="val 22481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E13EE96-5CAD-A077-A99E-C29E8FF7015B}"/>
              </a:ext>
            </a:extLst>
          </p:cNvPr>
          <p:cNvSpPr txBox="1"/>
          <p:nvPr/>
        </p:nvSpPr>
        <p:spPr>
          <a:xfrm>
            <a:off x="7516145" y="3429000"/>
            <a:ext cx="800219" cy="369332"/>
          </a:xfrm>
          <a:prstGeom prst="rect">
            <a:avLst/>
          </a:prstGeom>
          <a:noFill/>
        </p:spPr>
        <p:txBody>
          <a:bodyPr wrap="none" rtlCol="0">
            <a:spAutoFit/>
          </a:bodyPr>
          <a:lstStyle/>
          <a:p>
            <a:r>
              <a:rPr lang="en-GB" b="1" dirty="0"/>
              <a:t>… … …</a:t>
            </a:r>
          </a:p>
        </p:txBody>
      </p:sp>
    </p:spTree>
    <p:extLst>
      <p:ext uri="{BB962C8B-B14F-4D97-AF65-F5344CB8AC3E}">
        <p14:creationId xmlns:p14="http://schemas.microsoft.com/office/powerpoint/2010/main" val="452833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3C25-706B-40DC-ADA3-9536979EED59}"/>
              </a:ext>
            </a:extLst>
          </p:cNvPr>
          <p:cNvSpPr>
            <a:spLocks noGrp="1"/>
          </p:cNvSpPr>
          <p:nvPr>
            <p:ph type="title"/>
          </p:nvPr>
        </p:nvSpPr>
        <p:spPr>
          <a:xfrm>
            <a:off x="381000" y="96392"/>
            <a:ext cx="10515600" cy="1325563"/>
          </a:xfrm>
        </p:spPr>
        <p:txBody>
          <a:bodyPr/>
          <a:lstStyle/>
          <a:p>
            <a:r>
              <a:rPr lang="en-US" dirty="0"/>
              <a:t>Unrolled RNN</a:t>
            </a:r>
            <a:endParaRPr lang="en-GB" dirty="0"/>
          </a:p>
        </p:txBody>
      </p:sp>
      <p:grpSp>
        <p:nvGrpSpPr>
          <p:cNvPr id="72" name="Group 71">
            <a:extLst>
              <a:ext uri="{FF2B5EF4-FFF2-40B4-BE49-F238E27FC236}">
                <a16:creationId xmlns:a16="http://schemas.microsoft.com/office/drawing/2014/main" id="{557B6059-F482-420E-9A68-375CC0971AF4}"/>
              </a:ext>
            </a:extLst>
          </p:cNvPr>
          <p:cNvGrpSpPr/>
          <p:nvPr/>
        </p:nvGrpSpPr>
        <p:grpSpPr>
          <a:xfrm>
            <a:off x="1169706" y="1665570"/>
            <a:ext cx="9530661" cy="3239937"/>
            <a:chOff x="649752" y="1665570"/>
            <a:chExt cx="9530661" cy="3239937"/>
          </a:xfrm>
        </p:grpSpPr>
        <p:grpSp>
          <p:nvGrpSpPr>
            <p:cNvPr id="22" name="Group 21">
              <a:extLst>
                <a:ext uri="{FF2B5EF4-FFF2-40B4-BE49-F238E27FC236}">
                  <a16:creationId xmlns:a16="http://schemas.microsoft.com/office/drawing/2014/main" id="{3C9B8D5E-4D71-4234-8CFA-BA95DC5CEADF}"/>
                </a:ext>
              </a:extLst>
            </p:cNvPr>
            <p:cNvGrpSpPr/>
            <p:nvPr/>
          </p:nvGrpSpPr>
          <p:grpSpPr>
            <a:xfrm>
              <a:off x="1837766" y="2106703"/>
              <a:ext cx="1667434" cy="2420470"/>
              <a:chOff x="1837766" y="2106703"/>
              <a:chExt cx="1667434" cy="2420470"/>
            </a:xfrm>
          </p:grpSpPr>
          <p:sp>
            <p:nvSpPr>
              <p:cNvPr id="4" name="Oval 3">
                <a:extLst>
                  <a:ext uri="{FF2B5EF4-FFF2-40B4-BE49-F238E27FC236}">
                    <a16:creationId xmlns:a16="http://schemas.microsoft.com/office/drawing/2014/main" id="{1DB6009F-3600-4162-96F0-2FC62C6EFBAD}"/>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endParaRPr lang="en-GB" baseline="-25000" dirty="0">
                  <a:solidFill>
                    <a:schemeClr val="tx1"/>
                  </a:solidFill>
                </a:endParaRPr>
              </a:p>
            </p:txBody>
          </p:sp>
          <p:cxnSp>
            <p:nvCxnSpPr>
              <p:cNvPr id="10" name="Straight Arrow Connector 9">
                <a:extLst>
                  <a:ext uri="{FF2B5EF4-FFF2-40B4-BE49-F238E27FC236}">
                    <a16:creationId xmlns:a16="http://schemas.microsoft.com/office/drawing/2014/main" id="{998D7E27-1D05-44AC-9217-31EDF89C523E}"/>
                  </a:ext>
                </a:extLst>
              </p:cNvPr>
              <p:cNvCxnSpPr>
                <a:cxnSpLocks/>
                <a:stCxn id="4" idx="0"/>
              </p:cNvCxnSpPr>
              <p:nvPr/>
            </p:nvCxnSpPr>
            <p:spPr>
              <a:xfrm flipV="1">
                <a:off x="2294966" y="2106703"/>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D59896-8318-4EF6-8D5A-40CB4BBB611D}"/>
                  </a:ext>
                </a:extLst>
              </p:cNvPr>
              <p:cNvCxnSpPr>
                <a:cxnSpLocks/>
                <a:stCxn id="4" idx="6"/>
              </p:cNvCxnSpPr>
              <p:nvPr/>
            </p:nvCxnSpPr>
            <p:spPr>
              <a:xfrm>
                <a:off x="2752166" y="3316938"/>
                <a:ext cx="753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9CECD3-9A28-437C-9F96-CA7F0246D986}"/>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2133280-3606-4C63-A78A-21C7543D909D}"/>
                  </a:ext>
                </a:extLst>
              </p:cNvPr>
              <p:cNvSpPr txBox="1"/>
              <p:nvPr/>
            </p:nvSpPr>
            <p:spPr>
              <a:xfrm>
                <a:off x="2933758" y="2903672"/>
                <a:ext cx="389850" cy="369332"/>
              </a:xfrm>
              <a:prstGeom prst="rect">
                <a:avLst/>
              </a:prstGeom>
              <a:noFill/>
            </p:spPr>
            <p:txBody>
              <a:bodyPr wrap="none" rtlCol="0">
                <a:spAutoFit/>
              </a:bodyPr>
              <a:lstStyle/>
              <a:p>
                <a:r>
                  <a:rPr lang="en-US" i="1" dirty="0"/>
                  <a:t>W</a:t>
                </a:r>
                <a:endParaRPr lang="en-GB" i="1" dirty="0"/>
              </a:p>
            </p:txBody>
          </p:sp>
          <p:sp>
            <p:nvSpPr>
              <p:cNvPr id="20" name="TextBox 19">
                <a:extLst>
                  <a:ext uri="{FF2B5EF4-FFF2-40B4-BE49-F238E27FC236}">
                    <a16:creationId xmlns:a16="http://schemas.microsoft.com/office/drawing/2014/main" id="{3DB44581-F89D-4A5A-AC7E-E9FE3F4D49DA}"/>
                  </a:ext>
                </a:extLst>
              </p:cNvPr>
              <p:cNvSpPr txBox="1"/>
              <p:nvPr/>
            </p:nvSpPr>
            <p:spPr>
              <a:xfrm>
                <a:off x="2294966" y="2319147"/>
                <a:ext cx="316112" cy="369332"/>
              </a:xfrm>
              <a:prstGeom prst="rect">
                <a:avLst/>
              </a:prstGeom>
              <a:noFill/>
            </p:spPr>
            <p:txBody>
              <a:bodyPr wrap="none" rtlCol="0">
                <a:spAutoFit/>
              </a:bodyPr>
              <a:lstStyle/>
              <a:p>
                <a:r>
                  <a:rPr lang="en-US" i="1" dirty="0"/>
                  <a:t>V</a:t>
                </a:r>
                <a:endParaRPr lang="en-GB" i="1" dirty="0"/>
              </a:p>
            </p:txBody>
          </p:sp>
          <p:sp>
            <p:nvSpPr>
              <p:cNvPr id="21" name="TextBox 20">
                <a:extLst>
                  <a:ext uri="{FF2B5EF4-FFF2-40B4-BE49-F238E27FC236}">
                    <a16:creationId xmlns:a16="http://schemas.microsoft.com/office/drawing/2014/main" id="{4AA6A7E9-0425-40ED-A42F-296395E672B7}"/>
                  </a:ext>
                </a:extLst>
              </p:cNvPr>
              <p:cNvSpPr txBox="1"/>
              <p:nvPr/>
            </p:nvSpPr>
            <p:spPr>
              <a:xfrm>
                <a:off x="2328641" y="3967806"/>
                <a:ext cx="332142" cy="369332"/>
              </a:xfrm>
              <a:prstGeom prst="rect">
                <a:avLst/>
              </a:prstGeom>
              <a:noFill/>
            </p:spPr>
            <p:txBody>
              <a:bodyPr wrap="none" rtlCol="0">
                <a:spAutoFit/>
              </a:bodyPr>
              <a:lstStyle/>
              <a:p>
                <a:r>
                  <a:rPr lang="en-US" i="1" dirty="0"/>
                  <a:t>U</a:t>
                </a:r>
                <a:endParaRPr lang="en-GB" i="1" dirty="0"/>
              </a:p>
            </p:txBody>
          </p:sp>
        </p:grpSp>
        <p:grpSp>
          <p:nvGrpSpPr>
            <p:cNvPr id="23" name="Group 22">
              <a:extLst>
                <a:ext uri="{FF2B5EF4-FFF2-40B4-BE49-F238E27FC236}">
                  <a16:creationId xmlns:a16="http://schemas.microsoft.com/office/drawing/2014/main" id="{554E0A1F-F993-46AE-A490-AF8FD8F9C4FE}"/>
                </a:ext>
              </a:extLst>
            </p:cNvPr>
            <p:cNvGrpSpPr/>
            <p:nvPr/>
          </p:nvGrpSpPr>
          <p:grpSpPr>
            <a:xfrm>
              <a:off x="3515310" y="2061836"/>
              <a:ext cx="1667434" cy="2420470"/>
              <a:chOff x="1837766" y="2106703"/>
              <a:chExt cx="1667434" cy="2420470"/>
            </a:xfrm>
          </p:grpSpPr>
          <p:sp>
            <p:nvSpPr>
              <p:cNvPr id="24" name="Oval 23">
                <a:extLst>
                  <a:ext uri="{FF2B5EF4-FFF2-40B4-BE49-F238E27FC236}">
                    <a16:creationId xmlns:a16="http://schemas.microsoft.com/office/drawing/2014/main" id="{D4D41776-2E46-44CF-94D0-A51D7E8FD634}"/>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endParaRPr lang="en-GB" baseline="-25000" dirty="0">
                  <a:solidFill>
                    <a:schemeClr val="tx1"/>
                  </a:solidFill>
                </a:endParaRPr>
              </a:p>
            </p:txBody>
          </p:sp>
          <p:cxnSp>
            <p:nvCxnSpPr>
              <p:cNvPr id="25" name="Straight Arrow Connector 24">
                <a:extLst>
                  <a:ext uri="{FF2B5EF4-FFF2-40B4-BE49-F238E27FC236}">
                    <a16:creationId xmlns:a16="http://schemas.microsoft.com/office/drawing/2014/main" id="{C17225F4-35FC-407A-8228-4C9DAC7F03E7}"/>
                  </a:ext>
                </a:extLst>
              </p:cNvPr>
              <p:cNvCxnSpPr>
                <a:cxnSpLocks/>
                <a:stCxn id="24" idx="0"/>
              </p:cNvCxnSpPr>
              <p:nvPr/>
            </p:nvCxnSpPr>
            <p:spPr>
              <a:xfrm flipV="1">
                <a:off x="2294966" y="2106703"/>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FCF3C9-A4C2-4CEB-B4AA-7C8D06691C05}"/>
                  </a:ext>
                </a:extLst>
              </p:cNvPr>
              <p:cNvCxnSpPr>
                <a:cxnSpLocks/>
                <a:stCxn id="24" idx="6"/>
              </p:cNvCxnSpPr>
              <p:nvPr/>
            </p:nvCxnSpPr>
            <p:spPr>
              <a:xfrm>
                <a:off x="2752166" y="3316938"/>
                <a:ext cx="753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95D68A5-A35C-4255-ACF5-50A1B3FE64EB}"/>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7C9387C-BC5A-41EC-8D63-4006F1DE8FB6}"/>
                  </a:ext>
                </a:extLst>
              </p:cNvPr>
              <p:cNvSpPr txBox="1"/>
              <p:nvPr/>
            </p:nvSpPr>
            <p:spPr>
              <a:xfrm>
                <a:off x="2933758" y="2903672"/>
                <a:ext cx="389850" cy="369332"/>
              </a:xfrm>
              <a:prstGeom prst="rect">
                <a:avLst/>
              </a:prstGeom>
              <a:noFill/>
            </p:spPr>
            <p:txBody>
              <a:bodyPr wrap="none" rtlCol="0">
                <a:spAutoFit/>
              </a:bodyPr>
              <a:lstStyle/>
              <a:p>
                <a:r>
                  <a:rPr lang="en-US" i="1" dirty="0"/>
                  <a:t>W</a:t>
                </a:r>
                <a:endParaRPr lang="en-GB" i="1" dirty="0"/>
              </a:p>
            </p:txBody>
          </p:sp>
          <p:sp>
            <p:nvSpPr>
              <p:cNvPr id="29" name="TextBox 28">
                <a:extLst>
                  <a:ext uri="{FF2B5EF4-FFF2-40B4-BE49-F238E27FC236}">
                    <a16:creationId xmlns:a16="http://schemas.microsoft.com/office/drawing/2014/main" id="{5B36F0AA-8404-4D8C-88C6-F2482015B191}"/>
                  </a:ext>
                </a:extLst>
              </p:cNvPr>
              <p:cNvSpPr txBox="1"/>
              <p:nvPr/>
            </p:nvSpPr>
            <p:spPr>
              <a:xfrm>
                <a:off x="2294966" y="2319147"/>
                <a:ext cx="316112" cy="369332"/>
              </a:xfrm>
              <a:prstGeom prst="rect">
                <a:avLst/>
              </a:prstGeom>
              <a:noFill/>
            </p:spPr>
            <p:txBody>
              <a:bodyPr wrap="none" rtlCol="0">
                <a:spAutoFit/>
              </a:bodyPr>
              <a:lstStyle/>
              <a:p>
                <a:r>
                  <a:rPr lang="en-US" i="1" dirty="0"/>
                  <a:t>V</a:t>
                </a:r>
                <a:endParaRPr lang="en-GB" i="1" dirty="0"/>
              </a:p>
            </p:txBody>
          </p:sp>
          <p:sp>
            <p:nvSpPr>
              <p:cNvPr id="30" name="TextBox 29">
                <a:extLst>
                  <a:ext uri="{FF2B5EF4-FFF2-40B4-BE49-F238E27FC236}">
                    <a16:creationId xmlns:a16="http://schemas.microsoft.com/office/drawing/2014/main" id="{8D87B3CF-642D-4EE1-B25C-A89CB648AC59}"/>
                  </a:ext>
                </a:extLst>
              </p:cNvPr>
              <p:cNvSpPr txBox="1"/>
              <p:nvPr/>
            </p:nvSpPr>
            <p:spPr>
              <a:xfrm>
                <a:off x="2328641" y="3967806"/>
                <a:ext cx="332142" cy="369332"/>
              </a:xfrm>
              <a:prstGeom prst="rect">
                <a:avLst/>
              </a:prstGeom>
              <a:noFill/>
            </p:spPr>
            <p:txBody>
              <a:bodyPr wrap="none" rtlCol="0">
                <a:spAutoFit/>
              </a:bodyPr>
              <a:lstStyle/>
              <a:p>
                <a:r>
                  <a:rPr lang="en-US" i="1" dirty="0"/>
                  <a:t>U</a:t>
                </a:r>
                <a:endParaRPr lang="en-GB" i="1" dirty="0"/>
              </a:p>
            </p:txBody>
          </p:sp>
        </p:grpSp>
        <p:grpSp>
          <p:nvGrpSpPr>
            <p:cNvPr id="31" name="Group 30">
              <a:extLst>
                <a:ext uri="{FF2B5EF4-FFF2-40B4-BE49-F238E27FC236}">
                  <a16:creationId xmlns:a16="http://schemas.microsoft.com/office/drawing/2014/main" id="{6C058067-3C04-48CA-8AD4-7785A045D9EB}"/>
                </a:ext>
              </a:extLst>
            </p:cNvPr>
            <p:cNvGrpSpPr/>
            <p:nvPr/>
          </p:nvGrpSpPr>
          <p:grpSpPr>
            <a:xfrm>
              <a:off x="5215714" y="2105770"/>
              <a:ext cx="1667434" cy="2420470"/>
              <a:chOff x="1837766" y="2106703"/>
              <a:chExt cx="1667434" cy="2420470"/>
            </a:xfrm>
          </p:grpSpPr>
          <p:sp>
            <p:nvSpPr>
              <p:cNvPr id="32" name="Oval 31">
                <a:extLst>
                  <a:ext uri="{FF2B5EF4-FFF2-40B4-BE49-F238E27FC236}">
                    <a16:creationId xmlns:a16="http://schemas.microsoft.com/office/drawing/2014/main" id="{E7A417DC-5EFA-43E3-8A94-B38CEA7A3AA9}"/>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endParaRPr lang="en-GB" baseline="-25000" dirty="0">
                  <a:solidFill>
                    <a:schemeClr val="tx1"/>
                  </a:solidFill>
                </a:endParaRPr>
              </a:p>
            </p:txBody>
          </p:sp>
          <p:cxnSp>
            <p:nvCxnSpPr>
              <p:cNvPr id="33" name="Straight Arrow Connector 32">
                <a:extLst>
                  <a:ext uri="{FF2B5EF4-FFF2-40B4-BE49-F238E27FC236}">
                    <a16:creationId xmlns:a16="http://schemas.microsoft.com/office/drawing/2014/main" id="{75F8E723-9057-434A-9346-16402FBC83AB}"/>
                  </a:ext>
                </a:extLst>
              </p:cNvPr>
              <p:cNvCxnSpPr>
                <a:cxnSpLocks/>
                <a:stCxn id="32" idx="0"/>
              </p:cNvCxnSpPr>
              <p:nvPr/>
            </p:nvCxnSpPr>
            <p:spPr>
              <a:xfrm flipV="1">
                <a:off x="2294966" y="2106703"/>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73113AB-68CA-4F8A-A2C1-E25E1CBEA438}"/>
                  </a:ext>
                </a:extLst>
              </p:cNvPr>
              <p:cNvCxnSpPr>
                <a:cxnSpLocks/>
                <a:stCxn id="32" idx="6"/>
              </p:cNvCxnSpPr>
              <p:nvPr/>
            </p:nvCxnSpPr>
            <p:spPr>
              <a:xfrm>
                <a:off x="2752166" y="3316938"/>
                <a:ext cx="753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D2738BE-0F9B-455B-88E1-ED97ADB48737}"/>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8B08566-84A5-4983-9A78-637F48AC303B}"/>
                  </a:ext>
                </a:extLst>
              </p:cNvPr>
              <p:cNvSpPr txBox="1"/>
              <p:nvPr/>
            </p:nvSpPr>
            <p:spPr>
              <a:xfrm>
                <a:off x="2933758" y="2903672"/>
                <a:ext cx="389850" cy="369332"/>
              </a:xfrm>
              <a:prstGeom prst="rect">
                <a:avLst/>
              </a:prstGeom>
              <a:noFill/>
            </p:spPr>
            <p:txBody>
              <a:bodyPr wrap="none" rtlCol="0">
                <a:spAutoFit/>
              </a:bodyPr>
              <a:lstStyle/>
              <a:p>
                <a:r>
                  <a:rPr lang="en-US" i="1" dirty="0"/>
                  <a:t>W</a:t>
                </a:r>
                <a:endParaRPr lang="en-GB" i="1" dirty="0"/>
              </a:p>
            </p:txBody>
          </p:sp>
          <p:sp>
            <p:nvSpPr>
              <p:cNvPr id="37" name="TextBox 36">
                <a:extLst>
                  <a:ext uri="{FF2B5EF4-FFF2-40B4-BE49-F238E27FC236}">
                    <a16:creationId xmlns:a16="http://schemas.microsoft.com/office/drawing/2014/main" id="{3BE3E9A2-7E34-4A0A-9A14-C11108992DD8}"/>
                  </a:ext>
                </a:extLst>
              </p:cNvPr>
              <p:cNvSpPr txBox="1"/>
              <p:nvPr/>
            </p:nvSpPr>
            <p:spPr>
              <a:xfrm>
                <a:off x="2294966" y="2319147"/>
                <a:ext cx="316112" cy="369332"/>
              </a:xfrm>
              <a:prstGeom prst="rect">
                <a:avLst/>
              </a:prstGeom>
              <a:noFill/>
            </p:spPr>
            <p:txBody>
              <a:bodyPr wrap="none" rtlCol="0">
                <a:spAutoFit/>
              </a:bodyPr>
              <a:lstStyle/>
              <a:p>
                <a:r>
                  <a:rPr lang="en-US" i="1" dirty="0"/>
                  <a:t>V</a:t>
                </a:r>
                <a:endParaRPr lang="en-GB" i="1" dirty="0"/>
              </a:p>
            </p:txBody>
          </p:sp>
          <p:sp>
            <p:nvSpPr>
              <p:cNvPr id="38" name="TextBox 37">
                <a:extLst>
                  <a:ext uri="{FF2B5EF4-FFF2-40B4-BE49-F238E27FC236}">
                    <a16:creationId xmlns:a16="http://schemas.microsoft.com/office/drawing/2014/main" id="{8964A331-C79F-4186-B1A1-D708B9DEEA8C}"/>
                  </a:ext>
                </a:extLst>
              </p:cNvPr>
              <p:cNvSpPr txBox="1"/>
              <p:nvPr/>
            </p:nvSpPr>
            <p:spPr>
              <a:xfrm>
                <a:off x="2328641" y="3967806"/>
                <a:ext cx="332142" cy="369332"/>
              </a:xfrm>
              <a:prstGeom prst="rect">
                <a:avLst/>
              </a:prstGeom>
              <a:noFill/>
            </p:spPr>
            <p:txBody>
              <a:bodyPr wrap="none" rtlCol="0">
                <a:spAutoFit/>
              </a:bodyPr>
              <a:lstStyle/>
              <a:p>
                <a:r>
                  <a:rPr lang="en-US" i="1" dirty="0"/>
                  <a:t>U</a:t>
                </a:r>
                <a:endParaRPr lang="en-GB" i="1" dirty="0"/>
              </a:p>
            </p:txBody>
          </p:sp>
        </p:grpSp>
        <p:cxnSp>
          <p:nvCxnSpPr>
            <p:cNvPr id="40" name="Straight Arrow Connector 39">
              <a:extLst>
                <a:ext uri="{FF2B5EF4-FFF2-40B4-BE49-F238E27FC236}">
                  <a16:creationId xmlns:a16="http://schemas.microsoft.com/office/drawing/2014/main" id="{2DA65EDC-C538-4F1C-B605-E918D430F66F}"/>
                </a:ext>
              </a:extLst>
            </p:cNvPr>
            <p:cNvCxnSpPr>
              <a:cxnSpLocks/>
              <a:endCxn id="4" idx="2"/>
            </p:cNvCxnSpPr>
            <p:nvPr/>
          </p:nvCxnSpPr>
          <p:spPr>
            <a:xfrm>
              <a:off x="1030941" y="3316005"/>
              <a:ext cx="806825" cy="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A53B19B-9589-4D10-9016-1AB0E6A8429C}"/>
                </a:ext>
              </a:extLst>
            </p:cNvPr>
            <p:cNvSpPr txBox="1"/>
            <p:nvPr/>
          </p:nvSpPr>
          <p:spPr>
            <a:xfrm>
              <a:off x="649752" y="3131339"/>
              <a:ext cx="385042" cy="369332"/>
            </a:xfrm>
            <a:prstGeom prst="rect">
              <a:avLst/>
            </a:prstGeom>
            <a:noFill/>
          </p:spPr>
          <p:txBody>
            <a:bodyPr wrap="none" rtlCol="0">
              <a:spAutoFit/>
            </a:bodyPr>
            <a:lstStyle/>
            <a:p>
              <a:r>
                <a:rPr lang="en-US" dirty="0">
                  <a:solidFill>
                    <a:schemeClr val="tx1"/>
                  </a:solidFill>
                </a:rPr>
                <a:t>h</a:t>
              </a:r>
              <a:r>
                <a:rPr lang="en-US" baseline="-25000" dirty="0"/>
                <a:t>0</a:t>
              </a:r>
              <a:endParaRPr lang="en-GB" baseline="-25000" dirty="0">
                <a:solidFill>
                  <a:schemeClr val="tx1"/>
                </a:solidFill>
              </a:endParaRPr>
            </a:p>
          </p:txBody>
        </p:sp>
        <p:sp>
          <p:nvSpPr>
            <p:cNvPr id="43" name="TextBox 42">
              <a:extLst>
                <a:ext uri="{FF2B5EF4-FFF2-40B4-BE49-F238E27FC236}">
                  <a16:creationId xmlns:a16="http://schemas.microsoft.com/office/drawing/2014/main" id="{208DBCFE-D47E-4819-B3D1-147DA0D80DF6}"/>
                </a:ext>
              </a:extLst>
            </p:cNvPr>
            <p:cNvSpPr txBox="1"/>
            <p:nvPr/>
          </p:nvSpPr>
          <p:spPr>
            <a:xfrm>
              <a:off x="6872832" y="3099026"/>
              <a:ext cx="343364" cy="369332"/>
            </a:xfrm>
            <a:prstGeom prst="rect">
              <a:avLst/>
            </a:prstGeom>
            <a:noFill/>
          </p:spPr>
          <p:txBody>
            <a:bodyPr wrap="none" rtlCol="0">
              <a:spAutoFit/>
            </a:bodyPr>
            <a:lstStyle/>
            <a:p>
              <a:r>
                <a:rPr lang="en-US" dirty="0">
                  <a:solidFill>
                    <a:schemeClr val="tx1"/>
                  </a:solidFill>
                </a:rPr>
                <a:t>…</a:t>
              </a:r>
              <a:endParaRPr lang="en-GB" baseline="-25000" dirty="0">
                <a:solidFill>
                  <a:schemeClr val="tx1"/>
                </a:solidFill>
              </a:endParaRPr>
            </a:p>
          </p:txBody>
        </p:sp>
        <p:grpSp>
          <p:nvGrpSpPr>
            <p:cNvPr id="44" name="Group 43">
              <a:extLst>
                <a:ext uri="{FF2B5EF4-FFF2-40B4-BE49-F238E27FC236}">
                  <a16:creationId xmlns:a16="http://schemas.microsoft.com/office/drawing/2014/main" id="{E0A9D402-8C75-4EAE-9799-D4454E74FFD5}"/>
                </a:ext>
              </a:extLst>
            </p:cNvPr>
            <p:cNvGrpSpPr/>
            <p:nvPr/>
          </p:nvGrpSpPr>
          <p:grpSpPr>
            <a:xfrm>
              <a:off x="7581643" y="2105770"/>
              <a:ext cx="1667434" cy="2420470"/>
              <a:chOff x="1837766" y="2106703"/>
              <a:chExt cx="1667434" cy="2420470"/>
            </a:xfrm>
          </p:grpSpPr>
          <p:sp>
            <p:nvSpPr>
              <p:cNvPr id="45" name="Oval 44">
                <a:extLst>
                  <a:ext uri="{FF2B5EF4-FFF2-40B4-BE49-F238E27FC236}">
                    <a16:creationId xmlns:a16="http://schemas.microsoft.com/office/drawing/2014/main" id="{8A6E9F02-51DA-4C4C-A07E-8AF114F2D54E}"/>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t-1</a:t>
                </a:r>
                <a:endParaRPr lang="en-GB" baseline="-25000" dirty="0">
                  <a:solidFill>
                    <a:schemeClr val="tx1"/>
                  </a:solidFill>
                </a:endParaRPr>
              </a:p>
            </p:txBody>
          </p:sp>
          <p:cxnSp>
            <p:nvCxnSpPr>
              <p:cNvPr id="46" name="Straight Arrow Connector 45">
                <a:extLst>
                  <a:ext uri="{FF2B5EF4-FFF2-40B4-BE49-F238E27FC236}">
                    <a16:creationId xmlns:a16="http://schemas.microsoft.com/office/drawing/2014/main" id="{C04E6586-5008-4A1F-82D9-EE43F963D440}"/>
                  </a:ext>
                </a:extLst>
              </p:cNvPr>
              <p:cNvCxnSpPr>
                <a:cxnSpLocks/>
                <a:stCxn id="45" idx="0"/>
              </p:cNvCxnSpPr>
              <p:nvPr/>
            </p:nvCxnSpPr>
            <p:spPr>
              <a:xfrm flipV="1">
                <a:off x="2294966" y="2106703"/>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106D87A-E4A9-4975-B97B-06E583BCC151}"/>
                  </a:ext>
                </a:extLst>
              </p:cNvPr>
              <p:cNvCxnSpPr>
                <a:cxnSpLocks/>
                <a:stCxn id="45" idx="6"/>
              </p:cNvCxnSpPr>
              <p:nvPr/>
            </p:nvCxnSpPr>
            <p:spPr>
              <a:xfrm>
                <a:off x="2752166" y="3316938"/>
                <a:ext cx="753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2F1F35-F4D0-49CA-BB35-005F460F322E}"/>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79037D4-9502-45AB-ABF0-7BD8DBAF5F3D}"/>
                  </a:ext>
                </a:extLst>
              </p:cNvPr>
              <p:cNvSpPr txBox="1"/>
              <p:nvPr/>
            </p:nvSpPr>
            <p:spPr>
              <a:xfrm>
                <a:off x="2933758" y="2903672"/>
                <a:ext cx="389850" cy="369332"/>
              </a:xfrm>
              <a:prstGeom prst="rect">
                <a:avLst/>
              </a:prstGeom>
              <a:noFill/>
            </p:spPr>
            <p:txBody>
              <a:bodyPr wrap="none" rtlCol="0">
                <a:spAutoFit/>
              </a:bodyPr>
              <a:lstStyle/>
              <a:p>
                <a:r>
                  <a:rPr lang="en-US" i="1" dirty="0"/>
                  <a:t>W</a:t>
                </a:r>
                <a:endParaRPr lang="en-GB" i="1" dirty="0"/>
              </a:p>
            </p:txBody>
          </p:sp>
          <p:sp>
            <p:nvSpPr>
              <p:cNvPr id="50" name="TextBox 49">
                <a:extLst>
                  <a:ext uri="{FF2B5EF4-FFF2-40B4-BE49-F238E27FC236}">
                    <a16:creationId xmlns:a16="http://schemas.microsoft.com/office/drawing/2014/main" id="{762A1749-BE8E-4F56-B6B3-E8832F1CAA3C}"/>
                  </a:ext>
                </a:extLst>
              </p:cNvPr>
              <p:cNvSpPr txBox="1"/>
              <p:nvPr/>
            </p:nvSpPr>
            <p:spPr>
              <a:xfrm>
                <a:off x="2294966" y="2319147"/>
                <a:ext cx="316112" cy="369332"/>
              </a:xfrm>
              <a:prstGeom prst="rect">
                <a:avLst/>
              </a:prstGeom>
              <a:noFill/>
            </p:spPr>
            <p:txBody>
              <a:bodyPr wrap="none" rtlCol="0">
                <a:spAutoFit/>
              </a:bodyPr>
              <a:lstStyle/>
              <a:p>
                <a:r>
                  <a:rPr lang="en-US" i="1" dirty="0"/>
                  <a:t>V</a:t>
                </a:r>
                <a:endParaRPr lang="en-GB" i="1" dirty="0"/>
              </a:p>
            </p:txBody>
          </p:sp>
          <p:sp>
            <p:nvSpPr>
              <p:cNvPr id="51" name="TextBox 50">
                <a:extLst>
                  <a:ext uri="{FF2B5EF4-FFF2-40B4-BE49-F238E27FC236}">
                    <a16:creationId xmlns:a16="http://schemas.microsoft.com/office/drawing/2014/main" id="{B1D61F43-12D4-42C2-A6AC-F5FBA955020D}"/>
                  </a:ext>
                </a:extLst>
              </p:cNvPr>
              <p:cNvSpPr txBox="1"/>
              <p:nvPr/>
            </p:nvSpPr>
            <p:spPr>
              <a:xfrm>
                <a:off x="2328641" y="3967806"/>
                <a:ext cx="332142" cy="369332"/>
              </a:xfrm>
              <a:prstGeom prst="rect">
                <a:avLst/>
              </a:prstGeom>
              <a:noFill/>
            </p:spPr>
            <p:txBody>
              <a:bodyPr wrap="none" rtlCol="0">
                <a:spAutoFit/>
              </a:bodyPr>
              <a:lstStyle/>
              <a:p>
                <a:r>
                  <a:rPr lang="en-US" i="1" dirty="0"/>
                  <a:t>U</a:t>
                </a:r>
                <a:endParaRPr lang="en-GB" i="1" dirty="0"/>
              </a:p>
            </p:txBody>
          </p:sp>
        </p:grpSp>
        <p:cxnSp>
          <p:nvCxnSpPr>
            <p:cNvPr id="52" name="Straight Arrow Connector 51">
              <a:extLst>
                <a:ext uri="{FF2B5EF4-FFF2-40B4-BE49-F238E27FC236}">
                  <a16:creationId xmlns:a16="http://schemas.microsoft.com/office/drawing/2014/main" id="{2DE8CBD7-7992-4E1F-9D93-55EBE170E45F}"/>
                </a:ext>
              </a:extLst>
            </p:cNvPr>
            <p:cNvCxnSpPr>
              <a:cxnSpLocks/>
            </p:cNvCxnSpPr>
            <p:nvPr/>
          </p:nvCxnSpPr>
          <p:spPr>
            <a:xfrm>
              <a:off x="7216196" y="3316005"/>
              <a:ext cx="3654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4B49297B-8751-4772-8E17-92FBC933AA71}"/>
                </a:ext>
              </a:extLst>
            </p:cNvPr>
            <p:cNvGrpSpPr/>
            <p:nvPr/>
          </p:nvGrpSpPr>
          <p:grpSpPr>
            <a:xfrm>
              <a:off x="9266013" y="2073457"/>
              <a:ext cx="914400" cy="2420470"/>
              <a:chOff x="1837766" y="2106703"/>
              <a:chExt cx="914400" cy="2420470"/>
            </a:xfrm>
          </p:grpSpPr>
          <p:sp>
            <p:nvSpPr>
              <p:cNvPr id="55" name="Oval 54">
                <a:extLst>
                  <a:ext uri="{FF2B5EF4-FFF2-40B4-BE49-F238E27FC236}">
                    <a16:creationId xmlns:a16="http://schemas.microsoft.com/office/drawing/2014/main" id="{2315395E-BFB1-4B1D-8737-DEEE6A471D96}"/>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t</a:t>
                </a:r>
                <a:endParaRPr lang="en-GB" baseline="-25000" dirty="0">
                  <a:solidFill>
                    <a:schemeClr val="tx1"/>
                  </a:solidFill>
                </a:endParaRPr>
              </a:p>
            </p:txBody>
          </p:sp>
          <p:cxnSp>
            <p:nvCxnSpPr>
              <p:cNvPr id="56" name="Straight Arrow Connector 55">
                <a:extLst>
                  <a:ext uri="{FF2B5EF4-FFF2-40B4-BE49-F238E27FC236}">
                    <a16:creationId xmlns:a16="http://schemas.microsoft.com/office/drawing/2014/main" id="{0EC2DC1C-B113-4A41-8123-139898C203AC}"/>
                  </a:ext>
                </a:extLst>
              </p:cNvPr>
              <p:cNvCxnSpPr>
                <a:cxnSpLocks/>
                <a:stCxn id="55" idx="0"/>
              </p:cNvCxnSpPr>
              <p:nvPr/>
            </p:nvCxnSpPr>
            <p:spPr>
              <a:xfrm flipV="1">
                <a:off x="2294966" y="2106703"/>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5227D3E-DF13-4960-9276-4B46365B0E86}"/>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A8D40471-BD2D-409E-A579-7EB14EBB461A}"/>
                  </a:ext>
                </a:extLst>
              </p:cNvPr>
              <p:cNvSpPr txBox="1"/>
              <p:nvPr/>
            </p:nvSpPr>
            <p:spPr>
              <a:xfrm>
                <a:off x="2294966" y="2319147"/>
                <a:ext cx="316112" cy="369332"/>
              </a:xfrm>
              <a:prstGeom prst="rect">
                <a:avLst/>
              </a:prstGeom>
              <a:noFill/>
            </p:spPr>
            <p:txBody>
              <a:bodyPr wrap="none" rtlCol="0">
                <a:spAutoFit/>
              </a:bodyPr>
              <a:lstStyle/>
              <a:p>
                <a:r>
                  <a:rPr lang="en-US" i="1" dirty="0"/>
                  <a:t>V</a:t>
                </a:r>
                <a:endParaRPr lang="en-GB" i="1" dirty="0"/>
              </a:p>
            </p:txBody>
          </p:sp>
          <p:sp>
            <p:nvSpPr>
              <p:cNvPr id="61" name="TextBox 60">
                <a:extLst>
                  <a:ext uri="{FF2B5EF4-FFF2-40B4-BE49-F238E27FC236}">
                    <a16:creationId xmlns:a16="http://schemas.microsoft.com/office/drawing/2014/main" id="{773A372D-4E0A-4C23-9B78-1761E923D066}"/>
                  </a:ext>
                </a:extLst>
              </p:cNvPr>
              <p:cNvSpPr txBox="1"/>
              <p:nvPr/>
            </p:nvSpPr>
            <p:spPr>
              <a:xfrm>
                <a:off x="2328641" y="3967806"/>
                <a:ext cx="332142" cy="369332"/>
              </a:xfrm>
              <a:prstGeom prst="rect">
                <a:avLst/>
              </a:prstGeom>
              <a:noFill/>
            </p:spPr>
            <p:txBody>
              <a:bodyPr wrap="none" rtlCol="0">
                <a:spAutoFit/>
              </a:bodyPr>
              <a:lstStyle/>
              <a:p>
                <a:r>
                  <a:rPr lang="en-US" i="1" dirty="0"/>
                  <a:t>U</a:t>
                </a:r>
                <a:endParaRPr lang="en-GB" i="1" dirty="0"/>
              </a:p>
            </p:txBody>
          </p:sp>
        </p:grpSp>
        <p:sp>
          <p:nvSpPr>
            <p:cNvPr id="62" name="TextBox 61">
              <a:extLst>
                <a:ext uri="{FF2B5EF4-FFF2-40B4-BE49-F238E27FC236}">
                  <a16:creationId xmlns:a16="http://schemas.microsoft.com/office/drawing/2014/main" id="{C9A955A1-D323-4250-AA94-C755CCD25BEC}"/>
                </a:ext>
              </a:extLst>
            </p:cNvPr>
            <p:cNvSpPr txBox="1"/>
            <p:nvPr/>
          </p:nvSpPr>
          <p:spPr>
            <a:xfrm>
              <a:off x="2136120" y="4536175"/>
              <a:ext cx="362600" cy="369332"/>
            </a:xfrm>
            <a:prstGeom prst="rect">
              <a:avLst/>
            </a:prstGeom>
            <a:noFill/>
          </p:spPr>
          <p:txBody>
            <a:bodyPr wrap="none" rtlCol="0">
              <a:spAutoFit/>
            </a:bodyPr>
            <a:lstStyle/>
            <a:p>
              <a:r>
                <a:rPr lang="en-US" dirty="0">
                  <a:solidFill>
                    <a:schemeClr val="tx1"/>
                  </a:solidFill>
                </a:rPr>
                <a:t>x</a:t>
              </a:r>
              <a:r>
                <a:rPr lang="en-US" baseline="-25000" dirty="0">
                  <a:solidFill>
                    <a:schemeClr val="tx1"/>
                  </a:solidFill>
                </a:rPr>
                <a:t>1</a:t>
              </a:r>
              <a:endParaRPr lang="en-GB" baseline="-25000" dirty="0">
                <a:solidFill>
                  <a:schemeClr val="tx1"/>
                </a:solidFill>
              </a:endParaRPr>
            </a:p>
          </p:txBody>
        </p:sp>
        <p:sp>
          <p:nvSpPr>
            <p:cNvPr id="63" name="TextBox 62">
              <a:extLst>
                <a:ext uri="{FF2B5EF4-FFF2-40B4-BE49-F238E27FC236}">
                  <a16:creationId xmlns:a16="http://schemas.microsoft.com/office/drawing/2014/main" id="{F92F2CA8-AEC3-47F7-A206-4AB5AB74400C}"/>
                </a:ext>
              </a:extLst>
            </p:cNvPr>
            <p:cNvSpPr txBox="1"/>
            <p:nvPr/>
          </p:nvSpPr>
          <p:spPr>
            <a:xfrm>
              <a:off x="3783942" y="4536175"/>
              <a:ext cx="362600" cy="369332"/>
            </a:xfrm>
            <a:prstGeom prst="rect">
              <a:avLst/>
            </a:prstGeom>
            <a:noFill/>
          </p:spPr>
          <p:txBody>
            <a:bodyPr wrap="none" rtlCol="0">
              <a:spAutoFit/>
            </a:bodyPr>
            <a:lstStyle/>
            <a:p>
              <a:r>
                <a:rPr lang="en-US" dirty="0">
                  <a:solidFill>
                    <a:schemeClr val="tx1"/>
                  </a:solidFill>
                </a:rPr>
                <a:t>x</a:t>
              </a:r>
              <a:r>
                <a:rPr lang="en-US" baseline="-25000" dirty="0"/>
                <a:t>2</a:t>
              </a:r>
              <a:endParaRPr lang="en-GB" baseline="-25000" dirty="0">
                <a:solidFill>
                  <a:schemeClr val="tx1"/>
                </a:solidFill>
              </a:endParaRPr>
            </a:p>
          </p:txBody>
        </p:sp>
        <p:sp>
          <p:nvSpPr>
            <p:cNvPr id="64" name="TextBox 63">
              <a:extLst>
                <a:ext uri="{FF2B5EF4-FFF2-40B4-BE49-F238E27FC236}">
                  <a16:creationId xmlns:a16="http://schemas.microsoft.com/office/drawing/2014/main" id="{5C69B111-A932-4AA1-9A6E-5CA6046FD23E}"/>
                </a:ext>
              </a:extLst>
            </p:cNvPr>
            <p:cNvSpPr txBox="1"/>
            <p:nvPr/>
          </p:nvSpPr>
          <p:spPr>
            <a:xfrm>
              <a:off x="5510060" y="4536175"/>
              <a:ext cx="362600" cy="369332"/>
            </a:xfrm>
            <a:prstGeom prst="rect">
              <a:avLst/>
            </a:prstGeom>
            <a:noFill/>
          </p:spPr>
          <p:txBody>
            <a:bodyPr wrap="none" rtlCol="0">
              <a:spAutoFit/>
            </a:bodyPr>
            <a:lstStyle/>
            <a:p>
              <a:r>
                <a:rPr lang="en-US" dirty="0">
                  <a:solidFill>
                    <a:schemeClr val="tx1"/>
                  </a:solidFill>
                </a:rPr>
                <a:t>x</a:t>
              </a:r>
              <a:r>
                <a:rPr lang="en-US" baseline="-25000" dirty="0"/>
                <a:t>3</a:t>
              </a:r>
              <a:endParaRPr lang="en-GB" baseline="-25000" dirty="0">
                <a:solidFill>
                  <a:schemeClr val="tx1"/>
                </a:solidFill>
              </a:endParaRPr>
            </a:p>
          </p:txBody>
        </p:sp>
        <p:sp>
          <p:nvSpPr>
            <p:cNvPr id="65" name="TextBox 64">
              <a:extLst>
                <a:ext uri="{FF2B5EF4-FFF2-40B4-BE49-F238E27FC236}">
                  <a16:creationId xmlns:a16="http://schemas.microsoft.com/office/drawing/2014/main" id="{4B0B0D3E-B7FA-494A-894A-273801301A9D}"/>
                </a:ext>
              </a:extLst>
            </p:cNvPr>
            <p:cNvSpPr txBox="1"/>
            <p:nvPr/>
          </p:nvSpPr>
          <p:spPr>
            <a:xfrm>
              <a:off x="7857543" y="4526240"/>
              <a:ext cx="461088" cy="369332"/>
            </a:xfrm>
            <a:prstGeom prst="rect">
              <a:avLst/>
            </a:prstGeom>
            <a:noFill/>
          </p:spPr>
          <p:txBody>
            <a:bodyPr wrap="none" rtlCol="0">
              <a:spAutoFit/>
            </a:bodyPr>
            <a:lstStyle/>
            <a:p>
              <a:r>
                <a:rPr lang="en-US" dirty="0">
                  <a:solidFill>
                    <a:schemeClr val="tx1"/>
                  </a:solidFill>
                </a:rPr>
                <a:t>x</a:t>
              </a:r>
              <a:r>
                <a:rPr lang="en-US" baseline="-25000" dirty="0">
                  <a:solidFill>
                    <a:schemeClr val="tx1"/>
                  </a:solidFill>
                </a:rPr>
                <a:t>t-1</a:t>
              </a:r>
              <a:endParaRPr lang="en-GB" baseline="-25000" dirty="0">
                <a:solidFill>
                  <a:schemeClr val="tx1"/>
                </a:solidFill>
              </a:endParaRPr>
            </a:p>
          </p:txBody>
        </p:sp>
        <p:sp>
          <p:nvSpPr>
            <p:cNvPr id="66" name="TextBox 65">
              <a:extLst>
                <a:ext uri="{FF2B5EF4-FFF2-40B4-BE49-F238E27FC236}">
                  <a16:creationId xmlns:a16="http://schemas.microsoft.com/office/drawing/2014/main" id="{CDEFA7DF-6FAF-4CAB-BA96-034AF6D3491F}"/>
                </a:ext>
              </a:extLst>
            </p:cNvPr>
            <p:cNvSpPr txBox="1"/>
            <p:nvPr/>
          </p:nvSpPr>
          <p:spPr>
            <a:xfrm>
              <a:off x="9541913" y="4526240"/>
              <a:ext cx="336054" cy="369332"/>
            </a:xfrm>
            <a:prstGeom prst="rect">
              <a:avLst/>
            </a:prstGeom>
            <a:noFill/>
          </p:spPr>
          <p:txBody>
            <a:bodyPr wrap="none" rtlCol="0">
              <a:spAutoFit/>
            </a:bodyPr>
            <a:lstStyle/>
            <a:p>
              <a:r>
                <a:rPr lang="en-US" dirty="0">
                  <a:solidFill>
                    <a:schemeClr val="tx1"/>
                  </a:solidFill>
                </a:rPr>
                <a:t>x</a:t>
              </a:r>
              <a:r>
                <a:rPr lang="en-US" baseline="-25000" dirty="0">
                  <a:solidFill>
                    <a:schemeClr val="tx1"/>
                  </a:solidFill>
                </a:rPr>
                <a:t>t</a:t>
              </a:r>
              <a:endParaRPr lang="en-GB" baseline="-25000" dirty="0">
                <a:solidFill>
                  <a:schemeClr val="tx1"/>
                </a:solidFill>
              </a:endParaRPr>
            </a:p>
          </p:txBody>
        </p:sp>
        <p:sp>
          <p:nvSpPr>
            <p:cNvPr id="67" name="TextBox 66">
              <a:extLst>
                <a:ext uri="{FF2B5EF4-FFF2-40B4-BE49-F238E27FC236}">
                  <a16:creationId xmlns:a16="http://schemas.microsoft.com/office/drawing/2014/main" id="{ED500534-B1B1-4DB3-A111-1D4A860E7BD0}"/>
                </a:ext>
              </a:extLst>
            </p:cNvPr>
            <p:cNvSpPr txBox="1"/>
            <p:nvPr/>
          </p:nvSpPr>
          <p:spPr>
            <a:xfrm>
              <a:off x="2147341" y="1694489"/>
              <a:ext cx="367408" cy="369332"/>
            </a:xfrm>
            <a:prstGeom prst="rect">
              <a:avLst/>
            </a:prstGeom>
            <a:noFill/>
          </p:spPr>
          <p:txBody>
            <a:bodyPr wrap="none" rtlCol="0">
              <a:spAutoFit/>
            </a:bodyPr>
            <a:lstStyle/>
            <a:p>
              <a:r>
                <a:rPr lang="en-US" dirty="0">
                  <a:solidFill>
                    <a:schemeClr val="tx1"/>
                  </a:solidFill>
                </a:rPr>
                <a:t>y</a:t>
              </a:r>
              <a:r>
                <a:rPr lang="en-US" baseline="-25000" dirty="0">
                  <a:solidFill>
                    <a:schemeClr val="tx1"/>
                  </a:solidFill>
                </a:rPr>
                <a:t>1</a:t>
              </a:r>
              <a:endParaRPr lang="en-GB" baseline="-25000" dirty="0">
                <a:solidFill>
                  <a:schemeClr val="tx1"/>
                </a:solidFill>
              </a:endParaRPr>
            </a:p>
          </p:txBody>
        </p:sp>
        <p:sp>
          <p:nvSpPr>
            <p:cNvPr id="68" name="TextBox 67">
              <a:extLst>
                <a:ext uri="{FF2B5EF4-FFF2-40B4-BE49-F238E27FC236}">
                  <a16:creationId xmlns:a16="http://schemas.microsoft.com/office/drawing/2014/main" id="{39743828-E990-45B4-8BA0-1878518A78AE}"/>
                </a:ext>
              </a:extLst>
            </p:cNvPr>
            <p:cNvSpPr txBox="1"/>
            <p:nvPr/>
          </p:nvSpPr>
          <p:spPr>
            <a:xfrm>
              <a:off x="3798353" y="1665570"/>
              <a:ext cx="367408" cy="369332"/>
            </a:xfrm>
            <a:prstGeom prst="rect">
              <a:avLst/>
            </a:prstGeom>
            <a:noFill/>
          </p:spPr>
          <p:txBody>
            <a:bodyPr wrap="none" rtlCol="0">
              <a:spAutoFit/>
            </a:bodyPr>
            <a:lstStyle/>
            <a:p>
              <a:r>
                <a:rPr lang="en-US" dirty="0">
                  <a:solidFill>
                    <a:schemeClr val="tx1"/>
                  </a:solidFill>
                </a:rPr>
                <a:t>y</a:t>
              </a:r>
              <a:r>
                <a:rPr lang="en-US" baseline="-25000" dirty="0"/>
                <a:t>2</a:t>
              </a:r>
              <a:endParaRPr lang="en-GB" baseline="-25000" dirty="0">
                <a:solidFill>
                  <a:schemeClr val="tx1"/>
                </a:solidFill>
              </a:endParaRPr>
            </a:p>
          </p:txBody>
        </p:sp>
        <p:sp>
          <p:nvSpPr>
            <p:cNvPr id="69" name="TextBox 68">
              <a:extLst>
                <a:ext uri="{FF2B5EF4-FFF2-40B4-BE49-F238E27FC236}">
                  <a16:creationId xmlns:a16="http://schemas.microsoft.com/office/drawing/2014/main" id="{C55A7BD1-C99D-43AD-80E0-FB91C86D6C4A}"/>
                </a:ext>
              </a:extLst>
            </p:cNvPr>
            <p:cNvSpPr txBox="1"/>
            <p:nvPr/>
          </p:nvSpPr>
          <p:spPr>
            <a:xfrm>
              <a:off x="5489210" y="1737145"/>
              <a:ext cx="367408" cy="369332"/>
            </a:xfrm>
            <a:prstGeom prst="rect">
              <a:avLst/>
            </a:prstGeom>
            <a:noFill/>
          </p:spPr>
          <p:txBody>
            <a:bodyPr wrap="none" rtlCol="0">
              <a:spAutoFit/>
            </a:bodyPr>
            <a:lstStyle/>
            <a:p>
              <a:r>
                <a:rPr lang="en-US" dirty="0">
                  <a:solidFill>
                    <a:schemeClr val="tx1"/>
                  </a:solidFill>
                </a:rPr>
                <a:t>y</a:t>
              </a:r>
              <a:r>
                <a:rPr lang="en-US" baseline="-25000" dirty="0">
                  <a:solidFill>
                    <a:schemeClr val="tx1"/>
                  </a:solidFill>
                </a:rPr>
                <a:t>3</a:t>
              </a:r>
              <a:endParaRPr lang="en-GB" baseline="-25000" dirty="0">
                <a:solidFill>
                  <a:schemeClr val="tx1"/>
                </a:solidFill>
              </a:endParaRPr>
            </a:p>
          </p:txBody>
        </p:sp>
        <p:sp>
          <p:nvSpPr>
            <p:cNvPr id="70" name="TextBox 69">
              <a:extLst>
                <a:ext uri="{FF2B5EF4-FFF2-40B4-BE49-F238E27FC236}">
                  <a16:creationId xmlns:a16="http://schemas.microsoft.com/office/drawing/2014/main" id="{E1D1D1A5-3DE0-440D-9C3A-336F0B4D5581}"/>
                </a:ext>
              </a:extLst>
            </p:cNvPr>
            <p:cNvSpPr txBox="1"/>
            <p:nvPr/>
          </p:nvSpPr>
          <p:spPr>
            <a:xfrm>
              <a:off x="7869494" y="1777218"/>
              <a:ext cx="466346" cy="369332"/>
            </a:xfrm>
            <a:prstGeom prst="rect">
              <a:avLst/>
            </a:prstGeom>
            <a:noFill/>
          </p:spPr>
          <p:txBody>
            <a:bodyPr wrap="none" rtlCol="0">
              <a:spAutoFit/>
            </a:bodyPr>
            <a:lstStyle/>
            <a:p>
              <a:r>
                <a:rPr lang="en-US" dirty="0">
                  <a:solidFill>
                    <a:schemeClr val="tx1"/>
                  </a:solidFill>
                </a:rPr>
                <a:t>y</a:t>
              </a:r>
              <a:r>
                <a:rPr lang="en-US" baseline="-25000" dirty="0"/>
                <a:t>t-1</a:t>
              </a:r>
              <a:endParaRPr lang="en-GB" baseline="-25000" dirty="0">
                <a:solidFill>
                  <a:schemeClr val="tx1"/>
                </a:solidFill>
              </a:endParaRPr>
            </a:p>
          </p:txBody>
        </p:sp>
        <p:sp>
          <p:nvSpPr>
            <p:cNvPr id="71" name="TextBox 70">
              <a:extLst>
                <a:ext uri="{FF2B5EF4-FFF2-40B4-BE49-F238E27FC236}">
                  <a16:creationId xmlns:a16="http://schemas.microsoft.com/office/drawing/2014/main" id="{23FF6305-3BFB-4635-955D-1DACCF48FE87}"/>
                </a:ext>
              </a:extLst>
            </p:cNvPr>
            <p:cNvSpPr txBox="1"/>
            <p:nvPr/>
          </p:nvSpPr>
          <p:spPr>
            <a:xfrm>
              <a:off x="9539509" y="1703103"/>
              <a:ext cx="341312" cy="369332"/>
            </a:xfrm>
            <a:prstGeom prst="rect">
              <a:avLst/>
            </a:prstGeom>
            <a:noFill/>
          </p:spPr>
          <p:txBody>
            <a:bodyPr wrap="none" rtlCol="0">
              <a:spAutoFit/>
            </a:bodyPr>
            <a:lstStyle/>
            <a:p>
              <a:r>
                <a:rPr lang="en-US" dirty="0" err="1">
                  <a:solidFill>
                    <a:schemeClr val="tx1"/>
                  </a:solidFill>
                </a:rPr>
                <a:t>y</a:t>
              </a:r>
              <a:r>
                <a:rPr lang="en-US" baseline="-25000" dirty="0" err="1"/>
                <a:t>t</a:t>
              </a:r>
              <a:endParaRPr lang="en-GB" baseline="-25000" dirty="0">
                <a:solidFill>
                  <a:schemeClr val="tx1"/>
                </a:solidFill>
              </a:endParaRPr>
            </a:p>
          </p:txBody>
        </p:sp>
      </p:grpSp>
      <p:sp>
        <p:nvSpPr>
          <p:cNvPr id="74" name="TextBox 73">
            <a:extLst>
              <a:ext uri="{FF2B5EF4-FFF2-40B4-BE49-F238E27FC236}">
                <a16:creationId xmlns:a16="http://schemas.microsoft.com/office/drawing/2014/main" id="{447FB5D3-CF86-4D5A-91EA-3FFB2447E505}"/>
              </a:ext>
            </a:extLst>
          </p:cNvPr>
          <p:cNvSpPr txBox="1"/>
          <p:nvPr/>
        </p:nvSpPr>
        <p:spPr>
          <a:xfrm>
            <a:off x="1129166" y="5362408"/>
            <a:ext cx="10295523" cy="646331"/>
          </a:xfrm>
          <a:prstGeom prst="rect">
            <a:avLst/>
          </a:prstGeom>
          <a:noFill/>
        </p:spPr>
        <p:txBody>
          <a:bodyPr wrap="square">
            <a:spAutoFit/>
          </a:bodyPr>
          <a:lstStyle/>
          <a:p>
            <a:pPr marL="285750" indent="-285750">
              <a:buFont typeface="Arial" panose="020B0604020202020204" pitchFamily="34" charset="0"/>
              <a:buChar char="•"/>
            </a:pPr>
            <a:r>
              <a:rPr lang="en-US" dirty="0"/>
              <a:t>Processes a sequence x</a:t>
            </a:r>
            <a:r>
              <a:rPr lang="en-US" baseline="-25000" dirty="0"/>
              <a:t>1</a:t>
            </a:r>
            <a:r>
              <a:rPr lang="en-US" dirty="0"/>
              <a:t>,…, x</a:t>
            </a:r>
            <a:r>
              <a:rPr lang="en-US" baseline="-25000" dirty="0"/>
              <a:t>t</a:t>
            </a:r>
            <a:r>
              <a:rPr lang="en-GB" dirty="0"/>
              <a:t> via hidden units h</a:t>
            </a:r>
            <a:r>
              <a:rPr lang="en-GB" baseline="-25000" dirty="0"/>
              <a:t>1</a:t>
            </a:r>
            <a:r>
              <a:rPr lang="en-GB" dirty="0"/>
              <a:t>,…,h</a:t>
            </a:r>
            <a:r>
              <a:rPr lang="en-GB" baseline="-25000" dirty="0"/>
              <a:t>t</a:t>
            </a:r>
            <a:r>
              <a:rPr lang="en-GB" dirty="0"/>
              <a:t> to yield an output sequence.</a:t>
            </a:r>
          </a:p>
          <a:p>
            <a:pPr marL="742950" lvl="1" indent="-285750">
              <a:buFont typeface="Arial" panose="020B0604020202020204" pitchFamily="34" charset="0"/>
              <a:buChar char="•"/>
            </a:pPr>
            <a:r>
              <a:rPr lang="en-GB" dirty="0"/>
              <a:t>Key property: </a:t>
            </a:r>
            <a:r>
              <a:rPr lang="en-GB" b="1" dirty="0"/>
              <a:t>share parameter matrices U, W and V across time.</a:t>
            </a:r>
          </a:p>
        </p:txBody>
      </p:sp>
    </p:spTree>
    <p:extLst>
      <p:ext uri="{BB962C8B-B14F-4D97-AF65-F5344CB8AC3E}">
        <p14:creationId xmlns:p14="http://schemas.microsoft.com/office/powerpoint/2010/main" val="370432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6CEB-E68B-4486-89DC-A14AD021AF8E}"/>
              </a:ext>
            </a:extLst>
          </p:cNvPr>
          <p:cNvSpPr>
            <a:spLocks noGrp="1"/>
          </p:cNvSpPr>
          <p:nvPr>
            <p:ph type="title"/>
          </p:nvPr>
        </p:nvSpPr>
        <p:spPr>
          <a:xfrm>
            <a:off x="838200" y="140308"/>
            <a:ext cx="10515600" cy="1325563"/>
          </a:xfrm>
        </p:spPr>
        <p:txBody>
          <a:bodyPr/>
          <a:lstStyle/>
          <a:p>
            <a:r>
              <a:rPr lang="en-US" dirty="0"/>
              <a:t>Recurrent neural network: parameters</a:t>
            </a:r>
            <a:endParaRPr lang="en-GB" dirty="0"/>
          </a:p>
        </p:txBody>
      </p:sp>
      <p:sp>
        <p:nvSpPr>
          <p:cNvPr id="3" name="Content Placeholder 2">
            <a:extLst>
              <a:ext uri="{FF2B5EF4-FFF2-40B4-BE49-F238E27FC236}">
                <a16:creationId xmlns:a16="http://schemas.microsoft.com/office/drawing/2014/main" id="{E7CE64FA-B4B0-47C8-AC7A-DC7458D6B5AB}"/>
              </a:ext>
            </a:extLst>
          </p:cNvPr>
          <p:cNvSpPr>
            <a:spLocks noGrp="1"/>
          </p:cNvSpPr>
          <p:nvPr>
            <p:ph idx="1"/>
          </p:nvPr>
        </p:nvSpPr>
        <p:spPr>
          <a:xfrm>
            <a:off x="838200" y="4959376"/>
            <a:ext cx="10515600" cy="1217586"/>
          </a:xfrm>
        </p:spPr>
        <p:txBody>
          <a:bodyPr/>
          <a:lstStyle/>
          <a:p>
            <a:r>
              <a:rPr lang="en-US" b="1" dirty="0"/>
              <a:t>Recurrence formula</a:t>
            </a:r>
            <a:endParaRPr lang="en-GB" b="1" dirty="0"/>
          </a:p>
        </p:txBody>
      </p:sp>
      <p:grpSp>
        <p:nvGrpSpPr>
          <p:cNvPr id="4" name="Group 3">
            <a:extLst>
              <a:ext uri="{FF2B5EF4-FFF2-40B4-BE49-F238E27FC236}">
                <a16:creationId xmlns:a16="http://schemas.microsoft.com/office/drawing/2014/main" id="{8325B8D5-CBEE-498A-A3A5-4B8625E0B0AE}"/>
              </a:ext>
            </a:extLst>
          </p:cNvPr>
          <p:cNvGrpSpPr/>
          <p:nvPr/>
        </p:nvGrpSpPr>
        <p:grpSpPr>
          <a:xfrm>
            <a:off x="1205564" y="1441453"/>
            <a:ext cx="9530661" cy="3239937"/>
            <a:chOff x="649752" y="1665570"/>
            <a:chExt cx="9530661" cy="3239937"/>
          </a:xfrm>
        </p:grpSpPr>
        <p:grpSp>
          <p:nvGrpSpPr>
            <p:cNvPr id="5" name="Group 4">
              <a:extLst>
                <a:ext uri="{FF2B5EF4-FFF2-40B4-BE49-F238E27FC236}">
                  <a16:creationId xmlns:a16="http://schemas.microsoft.com/office/drawing/2014/main" id="{F4B9E66A-648A-4998-B138-D5A76FEDDE9A}"/>
                </a:ext>
              </a:extLst>
            </p:cNvPr>
            <p:cNvGrpSpPr/>
            <p:nvPr/>
          </p:nvGrpSpPr>
          <p:grpSpPr>
            <a:xfrm>
              <a:off x="1837766" y="2106703"/>
              <a:ext cx="1667434" cy="2420470"/>
              <a:chOff x="1837766" y="2106703"/>
              <a:chExt cx="1667434" cy="2420470"/>
            </a:xfrm>
          </p:grpSpPr>
          <p:sp>
            <p:nvSpPr>
              <p:cNvPr id="50" name="Oval 49">
                <a:extLst>
                  <a:ext uri="{FF2B5EF4-FFF2-40B4-BE49-F238E27FC236}">
                    <a16:creationId xmlns:a16="http://schemas.microsoft.com/office/drawing/2014/main" id="{EA891FAB-6247-4448-A52F-EF99BD75DEAA}"/>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endParaRPr lang="en-GB" baseline="-25000" dirty="0">
                  <a:solidFill>
                    <a:schemeClr val="tx1"/>
                  </a:solidFill>
                </a:endParaRPr>
              </a:p>
            </p:txBody>
          </p:sp>
          <p:cxnSp>
            <p:nvCxnSpPr>
              <p:cNvPr id="51" name="Straight Arrow Connector 50">
                <a:extLst>
                  <a:ext uri="{FF2B5EF4-FFF2-40B4-BE49-F238E27FC236}">
                    <a16:creationId xmlns:a16="http://schemas.microsoft.com/office/drawing/2014/main" id="{D9E62336-58B0-4B43-A8D6-DEFAD02DAE81}"/>
                  </a:ext>
                </a:extLst>
              </p:cNvPr>
              <p:cNvCxnSpPr>
                <a:cxnSpLocks/>
                <a:stCxn id="50" idx="0"/>
              </p:cNvCxnSpPr>
              <p:nvPr/>
            </p:nvCxnSpPr>
            <p:spPr>
              <a:xfrm flipV="1">
                <a:off x="2294966" y="2106703"/>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0708419-FF9C-45CB-9D4D-1E53D2D891B4}"/>
                  </a:ext>
                </a:extLst>
              </p:cNvPr>
              <p:cNvCxnSpPr>
                <a:cxnSpLocks/>
                <a:stCxn id="50" idx="6"/>
              </p:cNvCxnSpPr>
              <p:nvPr/>
            </p:nvCxnSpPr>
            <p:spPr>
              <a:xfrm>
                <a:off x="2752166" y="3316938"/>
                <a:ext cx="753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1C5008F-A0AD-4EE5-92E5-4764333D5767}"/>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CE6F1F0-5579-4B32-82A8-AB496BC99EBD}"/>
                  </a:ext>
                </a:extLst>
              </p:cNvPr>
              <p:cNvSpPr txBox="1"/>
              <p:nvPr/>
            </p:nvSpPr>
            <p:spPr>
              <a:xfrm>
                <a:off x="2933758" y="2903672"/>
                <a:ext cx="389850" cy="369332"/>
              </a:xfrm>
              <a:prstGeom prst="rect">
                <a:avLst/>
              </a:prstGeom>
              <a:noFill/>
            </p:spPr>
            <p:txBody>
              <a:bodyPr wrap="none" rtlCol="0">
                <a:spAutoFit/>
              </a:bodyPr>
              <a:lstStyle/>
              <a:p>
                <a:r>
                  <a:rPr lang="en-US" i="1" dirty="0"/>
                  <a:t>W</a:t>
                </a:r>
                <a:endParaRPr lang="en-GB" i="1" dirty="0"/>
              </a:p>
            </p:txBody>
          </p:sp>
          <p:sp>
            <p:nvSpPr>
              <p:cNvPr id="55" name="TextBox 54">
                <a:extLst>
                  <a:ext uri="{FF2B5EF4-FFF2-40B4-BE49-F238E27FC236}">
                    <a16:creationId xmlns:a16="http://schemas.microsoft.com/office/drawing/2014/main" id="{9C12F3C8-5334-4F43-B23A-93FA034DC253}"/>
                  </a:ext>
                </a:extLst>
              </p:cNvPr>
              <p:cNvSpPr txBox="1"/>
              <p:nvPr/>
            </p:nvSpPr>
            <p:spPr>
              <a:xfrm>
                <a:off x="2294966" y="2319147"/>
                <a:ext cx="316112" cy="369332"/>
              </a:xfrm>
              <a:prstGeom prst="rect">
                <a:avLst/>
              </a:prstGeom>
              <a:noFill/>
            </p:spPr>
            <p:txBody>
              <a:bodyPr wrap="none" rtlCol="0">
                <a:spAutoFit/>
              </a:bodyPr>
              <a:lstStyle/>
              <a:p>
                <a:r>
                  <a:rPr lang="en-US" i="1" dirty="0"/>
                  <a:t>V</a:t>
                </a:r>
                <a:endParaRPr lang="en-GB" i="1" dirty="0"/>
              </a:p>
            </p:txBody>
          </p:sp>
          <p:sp>
            <p:nvSpPr>
              <p:cNvPr id="56" name="TextBox 55">
                <a:extLst>
                  <a:ext uri="{FF2B5EF4-FFF2-40B4-BE49-F238E27FC236}">
                    <a16:creationId xmlns:a16="http://schemas.microsoft.com/office/drawing/2014/main" id="{5445D92A-5D50-404E-B556-223C772F8A5A}"/>
                  </a:ext>
                </a:extLst>
              </p:cNvPr>
              <p:cNvSpPr txBox="1"/>
              <p:nvPr/>
            </p:nvSpPr>
            <p:spPr>
              <a:xfrm>
                <a:off x="2328641" y="3967806"/>
                <a:ext cx="332142" cy="369332"/>
              </a:xfrm>
              <a:prstGeom prst="rect">
                <a:avLst/>
              </a:prstGeom>
              <a:noFill/>
            </p:spPr>
            <p:txBody>
              <a:bodyPr wrap="none" rtlCol="0">
                <a:spAutoFit/>
              </a:bodyPr>
              <a:lstStyle/>
              <a:p>
                <a:r>
                  <a:rPr lang="en-US" i="1" dirty="0"/>
                  <a:t>U</a:t>
                </a:r>
                <a:endParaRPr lang="en-GB" i="1" dirty="0"/>
              </a:p>
            </p:txBody>
          </p:sp>
        </p:grpSp>
        <p:grpSp>
          <p:nvGrpSpPr>
            <p:cNvPr id="6" name="Group 5">
              <a:extLst>
                <a:ext uri="{FF2B5EF4-FFF2-40B4-BE49-F238E27FC236}">
                  <a16:creationId xmlns:a16="http://schemas.microsoft.com/office/drawing/2014/main" id="{7DA37DD3-4A69-4BA3-91CF-E647C086364A}"/>
                </a:ext>
              </a:extLst>
            </p:cNvPr>
            <p:cNvGrpSpPr/>
            <p:nvPr/>
          </p:nvGrpSpPr>
          <p:grpSpPr>
            <a:xfrm>
              <a:off x="3515310" y="2061836"/>
              <a:ext cx="1667434" cy="2420470"/>
              <a:chOff x="1837766" y="2106703"/>
              <a:chExt cx="1667434" cy="2420470"/>
            </a:xfrm>
          </p:grpSpPr>
          <p:sp>
            <p:nvSpPr>
              <p:cNvPr id="43" name="Oval 42">
                <a:extLst>
                  <a:ext uri="{FF2B5EF4-FFF2-40B4-BE49-F238E27FC236}">
                    <a16:creationId xmlns:a16="http://schemas.microsoft.com/office/drawing/2014/main" id="{3E0C8BD6-C824-4393-A87B-7822B01BE169}"/>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endParaRPr lang="en-GB" baseline="-25000" dirty="0">
                  <a:solidFill>
                    <a:schemeClr val="tx1"/>
                  </a:solidFill>
                </a:endParaRPr>
              </a:p>
            </p:txBody>
          </p:sp>
          <p:cxnSp>
            <p:nvCxnSpPr>
              <p:cNvPr id="44" name="Straight Arrow Connector 43">
                <a:extLst>
                  <a:ext uri="{FF2B5EF4-FFF2-40B4-BE49-F238E27FC236}">
                    <a16:creationId xmlns:a16="http://schemas.microsoft.com/office/drawing/2014/main" id="{9FE5DB0F-3853-4A48-8336-672C0AC2F847}"/>
                  </a:ext>
                </a:extLst>
              </p:cNvPr>
              <p:cNvCxnSpPr>
                <a:cxnSpLocks/>
                <a:stCxn id="43" idx="0"/>
              </p:cNvCxnSpPr>
              <p:nvPr/>
            </p:nvCxnSpPr>
            <p:spPr>
              <a:xfrm flipV="1">
                <a:off x="2294966" y="2106703"/>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D393C4D-3127-4CDB-88BB-91306DB8492D}"/>
                  </a:ext>
                </a:extLst>
              </p:cNvPr>
              <p:cNvCxnSpPr>
                <a:cxnSpLocks/>
                <a:stCxn id="43" idx="6"/>
              </p:cNvCxnSpPr>
              <p:nvPr/>
            </p:nvCxnSpPr>
            <p:spPr>
              <a:xfrm>
                <a:off x="2752166" y="3316938"/>
                <a:ext cx="753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4E9F958-8A5C-40E9-A6D0-18AEA5A0B00C}"/>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AEEA358-A2FE-47CD-B267-30E6CFFB751E}"/>
                  </a:ext>
                </a:extLst>
              </p:cNvPr>
              <p:cNvSpPr txBox="1"/>
              <p:nvPr/>
            </p:nvSpPr>
            <p:spPr>
              <a:xfrm>
                <a:off x="2933758" y="2903672"/>
                <a:ext cx="389850" cy="369332"/>
              </a:xfrm>
              <a:prstGeom prst="rect">
                <a:avLst/>
              </a:prstGeom>
              <a:noFill/>
            </p:spPr>
            <p:txBody>
              <a:bodyPr wrap="none" rtlCol="0">
                <a:spAutoFit/>
              </a:bodyPr>
              <a:lstStyle/>
              <a:p>
                <a:r>
                  <a:rPr lang="en-US" i="1" dirty="0"/>
                  <a:t>W</a:t>
                </a:r>
                <a:endParaRPr lang="en-GB" i="1" dirty="0"/>
              </a:p>
            </p:txBody>
          </p:sp>
          <p:sp>
            <p:nvSpPr>
              <p:cNvPr id="48" name="TextBox 47">
                <a:extLst>
                  <a:ext uri="{FF2B5EF4-FFF2-40B4-BE49-F238E27FC236}">
                    <a16:creationId xmlns:a16="http://schemas.microsoft.com/office/drawing/2014/main" id="{74C339E4-84C6-403D-B299-158DFF73D2F6}"/>
                  </a:ext>
                </a:extLst>
              </p:cNvPr>
              <p:cNvSpPr txBox="1"/>
              <p:nvPr/>
            </p:nvSpPr>
            <p:spPr>
              <a:xfrm>
                <a:off x="2294966" y="2319147"/>
                <a:ext cx="316112" cy="369332"/>
              </a:xfrm>
              <a:prstGeom prst="rect">
                <a:avLst/>
              </a:prstGeom>
              <a:noFill/>
            </p:spPr>
            <p:txBody>
              <a:bodyPr wrap="none" rtlCol="0">
                <a:spAutoFit/>
              </a:bodyPr>
              <a:lstStyle/>
              <a:p>
                <a:r>
                  <a:rPr lang="en-US" i="1" dirty="0"/>
                  <a:t>V</a:t>
                </a:r>
                <a:endParaRPr lang="en-GB" i="1" dirty="0"/>
              </a:p>
            </p:txBody>
          </p:sp>
          <p:sp>
            <p:nvSpPr>
              <p:cNvPr id="49" name="TextBox 48">
                <a:extLst>
                  <a:ext uri="{FF2B5EF4-FFF2-40B4-BE49-F238E27FC236}">
                    <a16:creationId xmlns:a16="http://schemas.microsoft.com/office/drawing/2014/main" id="{74F58F95-5E83-4562-84BD-6D6EBE7B74C0}"/>
                  </a:ext>
                </a:extLst>
              </p:cNvPr>
              <p:cNvSpPr txBox="1"/>
              <p:nvPr/>
            </p:nvSpPr>
            <p:spPr>
              <a:xfrm>
                <a:off x="2328641" y="3967806"/>
                <a:ext cx="332142" cy="369332"/>
              </a:xfrm>
              <a:prstGeom prst="rect">
                <a:avLst/>
              </a:prstGeom>
              <a:noFill/>
            </p:spPr>
            <p:txBody>
              <a:bodyPr wrap="none" rtlCol="0">
                <a:spAutoFit/>
              </a:bodyPr>
              <a:lstStyle/>
              <a:p>
                <a:r>
                  <a:rPr lang="en-US" i="1" dirty="0"/>
                  <a:t>U</a:t>
                </a:r>
                <a:endParaRPr lang="en-GB" i="1" dirty="0"/>
              </a:p>
            </p:txBody>
          </p:sp>
        </p:grpSp>
        <p:grpSp>
          <p:nvGrpSpPr>
            <p:cNvPr id="7" name="Group 6">
              <a:extLst>
                <a:ext uri="{FF2B5EF4-FFF2-40B4-BE49-F238E27FC236}">
                  <a16:creationId xmlns:a16="http://schemas.microsoft.com/office/drawing/2014/main" id="{D0065FE0-08B8-493B-A6B6-9FB19F71CCDA}"/>
                </a:ext>
              </a:extLst>
            </p:cNvPr>
            <p:cNvGrpSpPr/>
            <p:nvPr/>
          </p:nvGrpSpPr>
          <p:grpSpPr>
            <a:xfrm>
              <a:off x="5215714" y="2105770"/>
              <a:ext cx="1667434" cy="2420470"/>
              <a:chOff x="1837766" y="2106703"/>
              <a:chExt cx="1667434" cy="2420470"/>
            </a:xfrm>
          </p:grpSpPr>
          <p:sp>
            <p:nvSpPr>
              <p:cNvPr id="36" name="Oval 35">
                <a:extLst>
                  <a:ext uri="{FF2B5EF4-FFF2-40B4-BE49-F238E27FC236}">
                    <a16:creationId xmlns:a16="http://schemas.microsoft.com/office/drawing/2014/main" id="{AC77B89A-5D9B-487D-B099-0F12F362B9A6}"/>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endParaRPr lang="en-GB" baseline="-25000" dirty="0">
                  <a:solidFill>
                    <a:schemeClr val="tx1"/>
                  </a:solidFill>
                </a:endParaRPr>
              </a:p>
            </p:txBody>
          </p:sp>
          <p:cxnSp>
            <p:nvCxnSpPr>
              <p:cNvPr id="37" name="Straight Arrow Connector 36">
                <a:extLst>
                  <a:ext uri="{FF2B5EF4-FFF2-40B4-BE49-F238E27FC236}">
                    <a16:creationId xmlns:a16="http://schemas.microsoft.com/office/drawing/2014/main" id="{D797AC95-0EDD-440A-AB20-673CD584ACDF}"/>
                  </a:ext>
                </a:extLst>
              </p:cNvPr>
              <p:cNvCxnSpPr>
                <a:cxnSpLocks/>
                <a:stCxn id="36" idx="0"/>
              </p:cNvCxnSpPr>
              <p:nvPr/>
            </p:nvCxnSpPr>
            <p:spPr>
              <a:xfrm flipV="1">
                <a:off x="2294966" y="2106703"/>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1F16494-97BF-45A0-957F-29CDF40B5D8C}"/>
                  </a:ext>
                </a:extLst>
              </p:cNvPr>
              <p:cNvCxnSpPr>
                <a:cxnSpLocks/>
                <a:stCxn id="36" idx="6"/>
              </p:cNvCxnSpPr>
              <p:nvPr/>
            </p:nvCxnSpPr>
            <p:spPr>
              <a:xfrm>
                <a:off x="2752166" y="3316938"/>
                <a:ext cx="753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561BB7E-90F9-4032-9785-C13179989E63}"/>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31097F5-792D-41DA-938A-00B591BC09FD}"/>
                  </a:ext>
                </a:extLst>
              </p:cNvPr>
              <p:cNvSpPr txBox="1"/>
              <p:nvPr/>
            </p:nvSpPr>
            <p:spPr>
              <a:xfrm>
                <a:off x="2933758" y="2903672"/>
                <a:ext cx="389850" cy="369332"/>
              </a:xfrm>
              <a:prstGeom prst="rect">
                <a:avLst/>
              </a:prstGeom>
              <a:noFill/>
            </p:spPr>
            <p:txBody>
              <a:bodyPr wrap="none" rtlCol="0">
                <a:spAutoFit/>
              </a:bodyPr>
              <a:lstStyle/>
              <a:p>
                <a:r>
                  <a:rPr lang="en-US" i="1" dirty="0"/>
                  <a:t>W</a:t>
                </a:r>
                <a:endParaRPr lang="en-GB" i="1" dirty="0"/>
              </a:p>
            </p:txBody>
          </p:sp>
          <p:sp>
            <p:nvSpPr>
              <p:cNvPr id="41" name="TextBox 40">
                <a:extLst>
                  <a:ext uri="{FF2B5EF4-FFF2-40B4-BE49-F238E27FC236}">
                    <a16:creationId xmlns:a16="http://schemas.microsoft.com/office/drawing/2014/main" id="{31A909E4-18D4-43FE-9AE8-925966311774}"/>
                  </a:ext>
                </a:extLst>
              </p:cNvPr>
              <p:cNvSpPr txBox="1"/>
              <p:nvPr/>
            </p:nvSpPr>
            <p:spPr>
              <a:xfrm>
                <a:off x="2294966" y="2319147"/>
                <a:ext cx="316112" cy="369332"/>
              </a:xfrm>
              <a:prstGeom prst="rect">
                <a:avLst/>
              </a:prstGeom>
              <a:noFill/>
            </p:spPr>
            <p:txBody>
              <a:bodyPr wrap="none" rtlCol="0">
                <a:spAutoFit/>
              </a:bodyPr>
              <a:lstStyle/>
              <a:p>
                <a:r>
                  <a:rPr lang="en-US" i="1" dirty="0"/>
                  <a:t>V</a:t>
                </a:r>
                <a:endParaRPr lang="en-GB" i="1" dirty="0"/>
              </a:p>
            </p:txBody>
          </p:sp>
          <p:sp>
            <p:nvSpPr>
              <p:cNvPr id="42" name="TextBox 41">
                <a:extLst>
                  <a:ext uri="{FF2B5EF4-FFF2-40B4-BE49-F238E27FC236}">
                    <a16:creationId xmlns:a16="http://schemas.microsoft.com/office/drawing/2014/main" id="{A51EC9A7-417F-46E8-B09E-DD27757798CD}"/>
                  </a:ext>
                </a:extLst>
              </p:cNvPr>
              <p:cNvSpPr txBox="1"/>
              <p:nvPr/>
            </p:nvSpPr>
            <p:spPr>
              <a:xfrm>
                <a:off x="2328641" y="3967806"/>
                <a:ext cx="332142" cy="369332"/>
              </a:xfrm>
              <a:prstGeom prst="rect">
                <a:avLst/>
              </a:prstGeom>
              <a:noFill/>
            </p:spPr>
            <p:txBody>
              <a:bodyPr wrap="none" rtlCol="0">
                <a:spAutoFit/>
              </a:bodyPr>
              <a:lstStyle/>
              <a:p>
                <a:r>
                  <a:rPr lang="en-US" i="1" dirty="0"/>
                  <a:t>U</a:t>
                </a:r>
                <a:endParaRPr lang="en-GB" i="1" dirty="0"/>
              </a:p>
            </p:txBody>
          </p:sp>
        </p:grpSp>
        <p:cxnSp>
          <p:nvCxnSpPr>
            <p:cNvPr id="8" name="Straight Arrow Connector 7">
              <a:extLst>
                <a:ext uri="{FF2B5EF4-FFF2-40B4-BE49-F238E27FC236}">
                  <a16:creationId xmlns:a16="http://schemas.microsoft.com/office/drawing/2014/main" id="{7F67DA08-E349-4CD7-B012-40A09E1DE9E5}"/>
                </a:ext>
              </a:extLst>
            </p:cNvPr>
            <p:cNvCxnSpPr>
              <a:cxnSpLocks/>
              <a:endCxn id="50" idx="2"/>
            </p:cNvCxnSpPr>
            <p:nvPr/>
          </p:nvCxnSpPr>
          <p:spPr>
            <a:xfrm>
              <a:off x="1030941" y="3316005"/>
              <a:ext cx="806825" cy="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175332C-9373-41B1-9AA6-16D5F761F6AB}"/>
                </a:ext>
              </a:extLst>
            </p:cNvPr>
            <p:cNvSpPr txBox="1"/>
            <p:nvPr/>
          </p:nvSpPr>
          <p:spPr>
            <a:xfrm>
              <a:off x="649752" y="3131339"/>
              <a:ext cx="385042" cy="369332"/>
            </a:xfrm>
            <a:prstGeom prst="rect">
              <a:avLst/>
            </a:prstGeom>
            <a:noFill/>
          </p:spPr>
          <p:txBody>
            <a:bodyPr wrap="none" rtlCol="0">
              <a:spAutoFit/>
            </a:bodyPr>
            <a:lstStyle/>
            <a:p>
              <a:r>
                <a:rPr lang="en-US" dirty="0">
                  <a:solidFill>
                    <a:schemeClr val="tx1"/>
                  </a:solidFill>
                </a:rPr>
                <a:t>h</a:t>
              </a:r>
              <a:r>
                <a:rPr lang="en-US" baseline="-25000" dirty="0"/>
                <a:t>0</a:t>
              </a:r>
              <a:endParaRPr lang="en-GB" baseline="-25000" dirty="0">
                <a:solidFill>
                  <a:schemeClr val="tx1"/>
                </a:solidFill>
              </a:endParaRPr>
            </a:p>
          </p:txBody>
        </p:sp>
        <p:sp>
          <p:nvSpPr>
            <p:cNvPr id="10" name="TextBox 9">
              <a:extLst>
                <a:ext uri="{FF2B5EF4-FFF2-40B4-BE49-F238E27FC236}">
                  <a16:creationId xmlns:a16="http://schemas.microsoft.com/office/drawing/2014/main" id="{E3E8D643-B374-4A19-AC97-FE9F5C9B28F5}"/>
                </a:ext>
              </a:extLst>
            </p:cNvPr>
            <p:cNvSpPr txBox="1"/>
            <p:nvPr/>
          </p:nvSpPr>
          <p:spPr>
            <a:xfrm>
              <a:off x="6872832" y="3099026"/>
              <a:ext cx="343364" cy="369332"/>
            </a:xfrm>
            <a:prstGeom prst="rect">
              <a:avLst/>
            </a:prstGeom>
            <a:noFill/>
          </p:spPr>
          <p:txBody>
            <a:bodyPr wrap="none" rtlCol="0">
              <a:spAutoFit/>
            </a:bodyPr>
            <a:lstStyle/>
            <a:p>
              <a:r>
                <a:rPr lang="en-US" dirty="0">
                  <a:solidFill>
                    <a:schemeClr val="tx1"/>
                  </a:solidFill>
                </a:rPr>
                <a:t>…</a:t>
              </a:r>
              <a:endParaRPr lang="en-GB" baseline="-25000" dirty="0">
                <a:solidFill>
                  <a:schemeClr val="tx1"/>
                </a:solidFill>
              </a:endParaRPr>
            </a:p>
          </p:txBody>
        </p:sp>
        <p:grpSp>
          <p:nvGrpSpPr>
            <p:cNvPr id="11" name="Group 10">
              <a:extLst>
                <a:ext uri="{FF2B5EF4-FFF2-40B4-BE49-F238E27FC236}">
                  <a16:creationId xmlns:a16="http://schemas.microsoft.com/office/drawing/2014/main" id="{814AA099-C91F-47F8-A0AE-151A5D86C06F}"/>
                </a:ext>
              </a:extLst>
            </p:cNvPr>
            <p:cNvGrpSpPr/>
            <p:nvPr/>
          </p:nvGrpSpPr>
          <p:grpSpPr>
            <a:xfrm>
              <a:off x="7581643" y="2105770"/>
              <a:ext cx="1667434" cy="2420470"/>
              <a:chOff x="1837766" y="2106703"/>
              <a:chExt cx="1667434" cy="2420470"/>
            </a:xfrm>
          </p:grpSpPr>
          <p:sp>
            <p:nvSpPr>
              <p:cNvPr id="29" name="Oval 28">
                <a:extLst>
                  <a:ext uri="{FF2B5EF4-FFF2-40B4-BE49-F238E27FC236}">
                    <a16:creationId xmlns:a16="http://schemas.microsoft.com/office/drawing/2014/main" id="{5F7C1CBF-E159-47DD-A2EB-C78FC8546796}"/>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t-1</a:t>
                </a:r>
                <a:endParaRPr lang="en-GB" baseline="-25000" dirty="0">
                  <a:solidFill>
                    <a:schemeClr val="tx1"/>
                  </a:solidFill>
                </a:endParaRPr>
              </a:p>
            </p:txBody>
          </p:sp>
          <p:cxnSp>
            <p:nvCxnSpPr>
              <p:cNvPr id="30" name="Straight Arrow Connector 29">
                <a:extLst>
                  <a:ext uri="{FF2B5EF4-FFF2-40B4-BE49-F238E27FC236}">
                    <a16:creationId xmlns:a16="http://schemas.microsoft.com/office/drawing/2014/main" id="{2F6A92B0-B6E1-492E-AB65-1638B6253320}"/>
                  </a:ext>
                </a:extLst>
              </p:cNvPr>
              <p:cNvCxnSpPr>
                <a:cxnSpLocks/>
                <a:stCxn id="29" idx="0"/>
              </p:cNvCxnSpPr>
              <p:nvPr/>
            </p:nvCxnSpPr>
            <p:spPr>
              <a:xfrm flipV="1">
                <a:off x="2294966" y="2106703"/>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DEDA93-571E-4F21-BC73-1A397982B088}"/>
                  </a:ext>
                </a:extLst>
              </p:cNvPr>
              <p:cNvCxnSpPr>
                <a:cxnSpLocks/>
                <a:stCxn id="29" idx="6"/>
              </p:cNvCxnSpPr>
              <p:nvPr/>
            </p:nvCxnSpPr>
            <p:spPr>
              <a:xfrm>
                <a:off x="2752166" y="3316938"/>
                <a:ext cx="753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C98D1D-522F-439E-9447-C32F00131AC4}"/>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A83BD19-AC26-484A-939B-411F32FE81C8}"/>
                  </a:ext>
                </a:extLst>
              </p:cNvPr>
              <p:cNvSpPr txBox="1"/>
              <p:nvPr/>
            </p:nvSpPr>
            <p:spPr>
              <a:xfrm>
                <a:off x="2933758" y="2903672"/>
                <a:ext cx="389850" cy="369332"/>
              </a:xfrm>
              <a:prstGeom prst="rect">
                <a:avLst/>
              </a:prstGeom>
              <a:noFill/>
            </p:spPr>
            <p:txBody>
              <a:bodyPr wrap="none" rtlCol="0">
                <a:spAutoFit/>
              </a:bodyPr>
              <a:lstStyle/>
              <a:p>
                <a:r>
                  <a:rPr lang="en-US" i="1" dirty="0"/>
                  <a:t>W</a:t>
                </a:r>
                <a:endParaRPr lang="en-GB" i="1" dirty="0"/>
              </a:p>
            </p:txBody>
          </p:sp>
          <p:sp>
            <p:nvSpPr>
              <p:cNvPr id="34" name="TextBox 33">
                <a:extLst>
                  <a:ext uri="{FF2B5EF4-FFF2-40B4-BE49-F238E27FC236}">
                    <a16:creationId xmlns:a16="http://schemas.microsoft.com/office/drawing/2014/main" id="{7524417F-ABCB-4E43-BF32-2DC914FC0EA7}"/>
                  </a:ext>
                </a:extLst>
              </p:cNvPr>
              <p:cNvSpPr txBox="1"/>
              <p:nvPr/>
            </p:nvSpPr>
            <p:spPr>
              <a:xfrm>
                <a:off x="2294966" y="2319147"/>
                <a:ext cx="316112" cy="369332"/>
              </a:xfrm>
              <a:prstGeom prst="rect">
                <a:avLst/>
              </a:prstGeom>
              <a:noFill/>
            </p:spPr>
            <p:txBody>
              <a:bodyPr wrap="none" rtlCol="0">
                <a:spAutoFit/>
              </a:bodyPr>
              <a:lstStyle/>
              <a:p>
                <a:r>
                  <a:rPr lang="en-US" i="1" dirty="0"/>
                  <a:t>V</a:t>
                </a:r>
                <a:endParaRPr lang="en-GB" i="1" dirty="0"/>
              </a:p>
            </p:txBody>
          </p:sp>
          <p:sp>
            <p:nvSpPr>
              <p:cNvPr id="35" name="TextBox 34">
                <a:extLst>
                  <a:ext uri="{FF2B5EF4-FFF2-40B4-BE49-F238E27FC236}">
                    <a16:creationId xmlns:a16="http://schemas.microsoft.com/office/drawing/2014/main" id="{09224774-9FE2-480B-8737-7710268DFD36}"/>
                  </a:ext>
                </a:extLst>
              </p:cNvPr>
              <p:cNvSpPr txBox="1"/>
              <p:nvPr/>
            </p:nvSpPr>
            <p:spPr>
              <a:xfrm>
                <a:off x="2328641" y="3967806"/>
                <a:ext cx="332142" cy="369332"/>
              </a:xfrm>
              <a:prstGeom prst="rect">
                <a:avLst/>
              </a:prstGeom>
              <a:noFill/>
            </p:spPr>
            <p:txBody>
              <a:bodyPr wrap="none" rtlCol="0">
                <a:spAutoFit/>
              </a:bodyPr>
              <a:lstStyle/>
              <a:p>
                <a:r>
                  <a:rPr lang="en-US" i="1" dirty="0"/>
                  <a:t>U</a:t>
                </a:r>
                <a:endParaRPr lang="en-GB" i="1" dirty="0"/>
              </a:p>
            </p:txBody>
          </p:sp>
        </p:grpSp>
        <p:cxnSp>
          <p:nvCxnSpPr>
            <p:cNvPr id="12" name="Straight Arrow Connector 11">
              <a:extLst>
                <a:ext uri="{FF2B5EF4-FFF2-40B4-BE49-F238E27FC236}">
                  <a16:creationId xmlns:a16="http://schemas.microsoft.com/office/drawing/2014/main" id="{AE399C57-1C4C-4536-9AEC-AFC6016F5E6F}"/>
                </a:ext>
              </a:extLst>
            </p:cNvPr>
            <p:cNvCxnSpPr>
              <a:cxnSpLocks/>
            </p:cNvCxnSpPr>
            <p:nvPr/>
          </p:nvCxnSpPr>
          <p:spPr>
            <a:xfrm>
              <a:off x="7216196" y="3316005"/>
              <a:ext cx="3654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678A4A4B-AB01-40DD-8BCC-FD66C83E80E5}"/>
                </a:ext>
              </a:extLst>
            </p:cNvPr>
            <p:cNvGrpSpPr/>
            <p:nvPr/>
          </p:nvGrpSpPr>
          <p:grpSpPr>
            <a:xfrm>
              <a:off x="9266013" y="2073457"/>
              <a:ext cx="914400" cy="2420470"/>
              <a:chOff x="1837766" y="2106703"/>
              <a:chExt cx="914400" cy="2420470"/>
            </a:xfrm>
          </p:grpSpPr>
          <p:sp>
            <p:nvSpPr>
              <p:cNvPr id="24" name="Oval 23">
                <a:extLst>
                  <a:ext uri="{FF2B5EF4-FFF2-40B4-BE49-F238E27FC236}">
                    <a16:creationId xmlns:a16="http://schemas.microsoft.com/office/drawing/2014/main" id="{9E0206E1-8C39-4DC8-8292-282ECED2D969}"/>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t</a:t>
                </a:r>
                <a:endParaRPr lang="en-GB" baseline="-25000" dirty="0">
                  <a:solidFill>
                    <a:schemeClr val="tx1"/>
                  </a:solidFill>
                </a:endParaRPr>
              </a:p>
            </p:txBody>
          </p:sp>
          <p:cxnSp>
            <p:nvCxnSpPr>
              <p:cNvPr id="25" name="Straight Arrow Connector 24">
                <a:extLst>
                  <a:ext uri="{FF2B5EF4-FFF2-40B4-BE49-F238E27FC236}">
                    <a16:creationId xmlns:a16="http://schemas.microsoft.com/office/drawing/2014/main" id="{399BD235-80B5-4F1C-B90E-3F15E4367F9C}"/>
                  </a:ext>
                </a:extLst>
              </p:cNvPr>
              <p:cNvCxnSpPr>
                <a:cxnSpLocks/>
                <a:stCxn id="24" idx="0"/>
              </p:cNvCxnSpPr>
              <p:nvPr/>
            </p:nvCxnSpPr>
            <p:spPr>
              <a:xfrm flipV="1">
                <a:off x="2294966" y="2106703"/>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B68425-F612-4EF6-9B36-059445DF7E34}"/>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EB9C0B7-9309-48D3-93ED-1A72D33E372F}"/>
                  </a:ext>
                </a:extLst>
              </p:cNvPr>
              <p:cNvSpPr txBox="1"/>
              <p:nvPr/>
            </p:nvSpPr>
            <p:spPr>
              <a:xfrm>
                <a:off x="2294966" y="2319147"/>
                <a:ext cx="316112" cy="369332"/>
              </a:xfrm>
              <a:prstGeom prst="rect">
                <a:avLst/>
              </a:prstGeom>
              <a:noFill/>
            </p:spPr>
            <p:txBody>
              <a:bodyPr wrap="none" rtlCol="0">
                <a:spAutoFit/>
              </a:bodyPr>
              <a:lstStyle/>
              <a:p>
                <a:r>
                  <a:rPr lang="en-US" i="1" dirty="0"/>
                  <a:t>V</a:t>
                </a:r>
                <a:endParaRPr lang="en-GB" i="1" dirty="0"/>
              </a:p>
            </p:txBody>
          </p:sp>
          <p:sp>
            <p:nvSpPr>
              <p:cNvPr id="28" name="TextBox 27">
                <a:extLst>
                  <a:ext uri="{FF2B5EF4-FFF2-40B4-BE49-F238E27FC236}">
                    <a16:creationId xmlns:a16="http://schemas.microsoft.com/office/drawing/2014/main" id="{55AB4C60-A99D-4D3D-88C6-05655C3191EA}"/>
                  </a:ext>
                </a:extLst>
              </p:cNvPr>
              <p:cNvSpPr txBox="1"/>
              <p:nvPr/>
            </p:nvSpPr>
            <p:spPr>
              <a:xfrm>
                <a:off x="2328641" y="3967806"/>
                <a:ext cx="332142" cy="369332"/>
              </a:xfrm>
              <a:prstGeom prst="rect">
                <a:avLst/>
              </a:prstGeom>
              <a:noFill/>
            </p:spPr>
            <p:txBody>
              <a:bodyPr wrap="none" rtlCol="0">
                <a:spAutoFit/>
              </a:bodyPr>
              <a:lstStyle/>
              <a:p>
                <a:r>
                  <a:rPr lang="en-US" i="1" dirty="0"/>
                  <a:t>U</a:t>
                </a:r>
                <a:endParaRPr lang="en-GB" i="1" dirty="0"/>
              </a:p>
            </p:txBody>
          </p:sp>
        </p:grpSp>
        <p:sp>
          <p:nvSpPr>
            <p:cNvPr id="14" name="TextBox 13">
              <a:extLst>
                <a:ext uri="{FF2B5EF4-FFF2-40B4-BE49-F238E27FC236}">
                  <a16:creationId xmlns:a16="http://schemas.microsoft.com/office/drawing/2014/main" id="{6B889BF8-4D04-4179-9583-E2A3452257EB}"/>
                </a:ext>
              </a:extLst>
            </p:cNvPr>
            <p:cNvSpPr txBox="1"/>
            <p:nvPr/>
          </p:nvSpPr>
          <p:spPr>
            <a:xfrm>
              <a:off x="2136120" y="4536175"/>
              <a:ext cx="362600" cy="369332"/>
            </a:xfrm>
            <a:prstGeom prst="rect">
              <a:avLst/>
            </a:prstGeom>
            <a:noFill/>
          </p:spPr>
          <p:txBody>
            <a:bodyPr wrap="none" rtlCol="0">
              <a:spAutoFit/>
            </a:bodyPr>
            <a:lstStyle/>
            <a:p>
              <a:r>
                <a:rPr lang="en-US" dirty="0">
                  <a:solidFill>
                    <a:schemeClr val="tx1"/>
                  </a:solidFill>
                </a:rPr>
                <a:t>x</a:t>
              </a:r>
              <a:r>
                <a:rPr lang="en-US" baseline="-25000" dirty="0">
                  <a:solidFill>
                    <a:schemeClr val="tx1"/>
                  </a:solidFill>
                </a:rPr>
                <a:t>1</a:t>
              </a:r>
              <a:endParaRPr lang="en-GB" baseline="-25000" dirty="0">
                <a:solidFill>
                  <a:schemeClr val="tx1"/>
                </a:solidFill>
              </a:endParaRPr>
            </a:p>
          </p:txBody>
        </p:sp>
        <p:sp>
          <p:nvSpPr>
            <p:cNvPr id="15" name="TextBox 14">
              <a:extLst>
                <a:ext uri="{FF2B5EF4-FFF2-40B4-BE49-F238E27FC236}">
                  <a16:creationId xmlns:a16="http://schemas.microsoft.com/office/drawing/2014/main" id="{28B82528-E457-4AF5-9CA2-3F2F9FD6DC9A}"/>
                </a:ext>
              </a:extLst>
            </p:cNvPr>
            <p:cNvSpPr txBox="1"/>
            <p:nvPr/>
          </p:nvSpPr>
          <p:spPr>
            <a:xfrm>
              <a:off x="3783942" y="4536175"/>
              <a:ext cx="362600" cy="369332"/>
            </a:xfrm>
            <a:prstGeom prst="rect">
              <a:avLst/>
            </a:prstGeom>
            <a:noFill/>
          </p:spPr>
          <p:txBody>
            <a:bodyPr wrap="none" rtlCol="0">
              <a:spAutoFit/>
            </a:bodyPr>
            <a:lstStyle/>
            <a:p>
              <a:r>
                <a:rPr lang="en-US" dirty="0">
                  <a:solidFill>
                    <a:schemeClr val="tx1"/>
                  </a:solidFill>
                </a:rPr>
                <a:t>x</a:t>
              </a:r>
              <a:r>
                <a:rPr lang="en-US" baseline="-25000" dirty="0"/>
                <a:t>2</a:t>
              </a:r>
              <a:endParaRPr lang="en-GB" baseline="-25000" dirty="0">
                <a:solidFill>
                  <a:schemeClr val="tx1"/>
                </a:solidFill>
              </a:endParaRPr>
            </a:p>
          </p:txBody>
        </p:sp>
        <p:sp>
          <p:nvSpPr>
            <p:cNvPr id="16" name="TextBox 15">
              <a:extLst>
                <a:ext uri="{FF2B5EF4-FFF2-40B4-BE49-F238E27FC236}">
                  <a16:creationId xmlns:a16="http://schemas.microsoft.com/office/drawing/2014/main" id="{D1904135-77F6-42E0-90EE-9D89739FAF9B}"/>
                </a:ext>
              </a:extLst>
            </p:cNvPr>
            <p:cNvSpPr txBox="1"/>
            <p:nvPr/>
          </p:nvSpPr>
          <p:spPr>
            <a:xfrm>
              <a:off x="5510060" y="4536175"/>
              <a:ext cx="362600" cy="369332"/>
            </a:xfrm>
            <a:prstGeom prst="rect">
              <a:avLst/>
            </a:prstGeom>
            <a:noFill/>
          </p:spPr>
          <p:txBody>
            <a:bodyPr wrap="none" rtlCol="0">
              <a:spAutoFit/>
            </a:bodyPr>
            <a:lstStyle/>
            <a:p>
              <a:r>
                <a:rPr lang="en-US" dirty="0">
                  <a:solidFill>
                    <a:schemeClr val="tx1"/>
                  </a:solidFill>
                </a:rPr>
                <a:t>x</a:t>
              </a:r>
              <a:r>
                <a:rPr lang="en-US" baseline="-25000" dirty="0"/>
                <a:t>3</a:t>
              </a:r>
              <a:endParaRPr lang="en-GB" baseline="-25000" dirty="0">
                <a:solidFill>
                  <a:schemeClr val="tx1"/>
                </a:solidFill>
              </a:endParaRPr>
            </a:p>
          </p:txBody>
        </p:sp>
        <p:sp>
          <p:nvSpPr>
            <p:cNvPr id="17" name="TextBox 16">
              <a:extLst>
                <a:ext uri="{FF2B5EF4-FFF2-40B4-BE49-F238E27FC236}">
                  <a16:creationId xmlns:a16="http://schemas.microsoft.com/office/drawing/2014/main" id="{CE582C55-0510-47ED-906B-3F5E4748AA6E}"/>
                </a:ext>
              </a:extLst>
            </p:cNvPr>
            <p:cNvSpPr txBox="1"/>
            <p:nvPr/>
          </p:nvSpPr>
          <p:spPr>
            <a:xfrm>
              <a:off x="7857543" y="4526240"/>
              <a:ext cx="461088" cy="369332"/>
            </a:xfrm>
            <a:prstGeom prst="rect">
              <a:avLst/>
            </a:prstGeom>
            <a:noFill/>
          </p:spPr>
          <p:txBody>
            <a:bodyPr wrap="none" rtlCol="0">
              <a:spAutoFit/>
            </a:bodyPr>
            <a:lstStyle/>
            <a:p>
              <a:r>
                <a:rPr lang="en-US" dirty="0">
                  <a:solidFill>
                    <a:schemeClr val="tx1"/>
                  </a:solidFill>
                </a:rPr>
                <a:t>x</a:t>
              </a:r>
              <a:r>
                <a:rPr lang="en-US" baseline="-25000" dirty="0">
                  <a:solidFill>
                    <a:schemeClr val="tx1"/>
                  </a:solidFill>
                </a:rPr>
                <a:t>t-1</a:t>
              </a:r>
              <a:endParaRPr lang="en-GB" baseline="-25000" dirty="0">
                <a:solidFill>
                  <a:schemeClr val="tx1"/>
                </a:solidFill>
              </a:endParaRPr>
            </a:p>
          </p:txBody>
        </p:sp>
        <p:sp>
          <p:nvSpPr>
            <p:cNvPr id="18" name="TextBox 17">
              <a:extLst>
                <a:ext uri="{FF2B5EF4-FFF2-40B4-BE49-F238E27FC236}">
                  <a16:creationId xmlns:a16="http://schemas.microsoft.com/office/drawing/2014/main" id="{C5B81429-0249-4504-9944-D19754DA9F0C}"/>
                </a:ext>
              </a:extLst>
            </p:cNvPr>
            <p:cNvSpPr txBox="1"/>
            <p:nvPr/>
          </p:nvSpPr>
          <p:spPr>
            <a:xfrm>
              <a:off x="9541913" y="4526240"/>
              <a:ext cx="336054" cy="369332"/>
            </a:xfrm>
            <a:prstGeom prst="rect">
              <a:avLst/>
            </a:prstGeom>
            <a:noFill/>
          </p:spPr>
          <p:txBody>
            <a:bodyPr wrap="none" rtlCol="0">
              <a:spAutoFit/>
            </a:bodyPr>
            <a:lstStyle/>
            <a:p>
              <a:r>
                <a:rPr lang="en-US" dirty="0">
                  <a:solidFill>
                    <a:schemeClr val="tx1"/>
                  </a:solidFill>
                </a:rPr>
                <a:t>x</a:t>
              </a:r>
              <a:r>
                <a:rPr lang="en-US" baseline="-25000" dirty="0">
                  <a:solidFill>
                    <a:schemeClr val="tx1"/>
                  </a:solidFill>
                </a:rPr>
                <a:t>t</a:t>
              </a:r>
              <a:endParaRPr lang="en-GB" baseline="-25000" dirty="0">
                <a:solidFill>
                  <a:schemeClr val="tx1"/>
                </a:solidFill>
              </a:endParaRPr>
            </a:p>
          </p:txBody>
        </p:sp>
        <p:sp>
          <p:nvSpPr>
            <p:cNvPr id="19" name="TextBox 18">
              <a:extLst>
                <a:ext uri="{FF2B5EF4-FFF2-40B4-BE49-F238E27FC236}">
                  <a16:creationId xmlns:a16="http://schemas.microsoft.com/office/drawing/2014/main" id="{494FFF10-5EF5-42F1-9405-F23394C97E2E}"/>
                </a:ext>
              </a:extLst>
            </p:cNvPr>
            <p:cNvSpPr txBox="1"/>
            <p:nvPr/>
          </p:nvSpPr>
          <p:spPr>
            <a:xfrm>
              <a:off x="2147341" y="1694489"/>
              <a:ext cx="367408" cy="369332"/>
            </a:xfrm>
            <a:prstGeom prst="rect">
              <a:avLst/>
            </a:prstGeom>
            <a:noFill/>
          </p:spPr>
          <p:txBody>
            <a:bodyPr wrap="none" rtlCol="0">
              <a:spAutoFit/>
            </a:bodyPr>
            <a:lstStyle/>
            <a:p>
              <a:r>
                <a:rPr lang="en-US" dirty="0">
                  <a:solidFill>
                    <a:schemeClr val="tx1"/>
                  </a:solidFill>
                </a:rPr>
                <a:t>y</a:t>
              </a:r>
              <a:r>
                <a:rPr lang="en-US" baseline="-25000" dirty="0">
                  <a:solidFill>
                    <a:schemeClr val="tx1"/>
                  </a:solidFill>
                </a:rPr>
                <a:t>1</a:t>
              </a:r>
              <a:endParaRPr lang="en-GB" baseline="-25000" dirty="0">
                <a:solidFill>
                  <a:schemeClr val="tx1"/>
                </a:solidFill>
              </a:endParaRPr>
            </a:p>
          </p:txBody>
        </p:sp>
        <p:sp>
          <p:nvSpPr>
            <p:cNvPr id="20" name="TextBox 19">
              <a:extLst>
                <a:ext uri="{FF2B5EF4-FFF2-40B4-BE49-F238E27FC236}">
                  <a16:creationId xmlns:a16="http://schemas.microsoft.com/office/drawing/2014/main" id="{A80979E3-62CD-4C80-9BDA-0F07682E8EB3}"/>
                </a:ext>
              </a:extLst>
            </p:cNvPr>
            <p:cNvSpPr txBox="1"/>
            <p:nvPr/>
          </p:nvSpPr>
          <p:spPr>
            <a:xfrm>
              <a:off x="3798353" y="1665570"/>
              <a:ext cx="367408" cy="369332"/>
            </a:xfrm>
            <a:prstGeom prst="rect">
              <a:avLst/>
            </a:prstGeom>
            <a:noFill/>
          </p:spPr>
          <p:txBody>
            <a:bodyPr wrap="none" rtlCol="0">
              <a:spAutoFit/>
            </a:bodyPr>
            <a:lstStyle/>
            <a:p>
              <a:r>
                <a:rPr lang="en-US" dirty="0">
                  <a:solidFill>
                    <a:schemeClr val="tx1"/>
                  </a:solidFill>
                </a:rPr>
                <a:t>y</a:t>
              </a:r>
              <a:r>
                <a:rPr lang="en-US" baseline="-25000" dirty="0"/>
                <a:t>2</a:t>
              </a:r>
              <a:endParaRPr lang="en-GB" baseline="-25000" dirty="0">
                <a:solidFill>
                  <a:schemeClr val="tx1"/>
                </a:solidFill>
              </a:endParaRPr>
            </a:p>
          </p:txBody>
        </p:sp>
        <p:sp>
          <p:nvSpPr>
            <p:cNvPr id="21" name="TextBox 20">
              <a:extLst>
                <a:ext uri="{FF2B5EF4-FFF2-40B4-BE49-F238E27FC236}">
                  <a16:creationId xmlns:a16="http://schemas.microsoft.com/office/drawing/2014/main" id="{63AB7505-25B0-4044-99C5-8FB8C02FF5E0}"/>
                </a:ext>
              </a:extLst>
            </p:cNvPr>
            <p:cNvSpPr txBox="1"/>
            <p:nvPr/>
          </p:nvSpPr>
          <p:spPr>
            <a:xfrm>
              <a:off x="5489210" y="1737145"/>
              <a:ext cx="367408" cy="369332"/>
            </a:xfrm>
            <a:prstGeom prst="rect">
              <a:avLst/>
            </a:prstGeom>
            <a:noFill/>
          </p:spPr>
          <p:txBody>
            <a:bodyPr wrap="none" rtlCol="0">
              <a:spAutoFit/>
            </a:bodyPr>
            <a:lstStyle/>
            <a:p>
              <a:r>
                <a:rPr lang="en-US" dirty="0">
                  <a:solidFill>
                    <a:schemeClr val="tx1"/>
                  </a:solidFill>
                </a:rPr>
                <a:t>y</a:t>
              </a:r>
              <a:r>
                <a:rPr lang="en-US" baseline="-25000" dirty="0">
                  <a:solidFill>
                    <a:schemeClr val="tx1"/>
                  </a:solidFill>
                </a:rPr>
                <a:t>3</a:t>
              </a:r>
              <a:endParaRPr lang="en-GB" baseline="-25000" dirty="0">
                <a:solidFill>
                  <a:schemeClr val="tx1"/>
                </a:solidFill>
              </a:endParaRPr>
            </a:p>
          </p:txBody>
        </p:sp>
        <p:sp>
          <p:nvSpPr>
            <p:cNvPr id="22" name="TextBox 21">
              <a:extLst>
                <a:ext uri="{FF2B5EF4-FFF2-40B4-BE49-F238E27FC236}">
                  <a16:creationId xmlns:a16="http://schemas.microsoft.com/office/drawing/2014/main" id="{91E74E36-0ABC-4E98-8C12-D7D6DF664C99}"/>
                </a:ext>
              </a:extLst>
            </p:cNvPr>
            <p:cNvSpPr txBox="1"/>
            <p:nvPr/>
          </p:nvSpPr>
          <p:spPr>
            <a:xfrm>
              <a:off x="7869494" y="1777218"/>
              <a:ext cx="466346" cy="369332"/>
            </a:xfrm>
            <a:prstGeom prst="rect">
              <a:avLst/>
            </a:prstGeom>
            <a:noFill/>
          </p:spPr>
          <p:txBody>
            <a:bodyPr wrap="none" rtlCol="0">
              <a:spAutoFit/>
            </a:bodyPr>
            <a:lstStyle/>
            <a:p>
              <a:r>
                <a:rPr lang="en-US" dirty="0">
                  <a:solidFill>
                    <a:schemeClr val="tx1"/>
                  </a:solidFill>
                </a:rPr>
                <a:t>y</a:t>
              </a:r>
              <a:r>
                <a:rPr lang="en-US" baseline="-25000" dirty="0"/>
                <a:t>t-1</a:t>
              </a:r>
              <a:endParaRPr lang="en-GB" baseline="-25000" dirty="0">
                <a:solidFill>
                  <a:schemeClr val="tx1"/>
                </a:solidFill>
              </a:endParaRPr>
            </a:p>
          </p:txBody>
        </p:sp>
        <p:sp>
          <p:nvSpPr>
            <p:cNvPr id="23" name="TextBox 22">
              <a:extLst>
                <a:ext uri="{FF2B5EF4-FFF2-40B4-BE49-F238E27FC236}">
                  <a16:creationId xmlns:a16="http://schemas.microsoft.com/office/drawing/2014/main" id="{9906CEF6-9C4A-4792-B0AD-28807E0BAEFF}"/>
                </a:ext>
              </a:extLst>
            </p:cNvPr>
            <p:cNvSpPr txBox="1"/>
            <p:nvPr/>
          </p:nvSpPr>
          <p:spPr>
            <a:xfrm>
              <a:off x="9539509" y="1703103"/>
              <a:ext cx="341312" cy="369332"/>
            </a:xfrm>
            <a:prstGeom prst="rect">
              <a:avLst/>
            </a:prstGeom>
            <a:noFill/>
          </p:spPr>
          <p:txBody>
            <a:bodyPr wrap="none" rtlCol="0">
              <a:spAutoFit/>
            </a:bodyPr>
            <a:lstStyle/>
            <a:p>
              <a:r>
                <a:rPr lang="en-US" dirty="0" err="1">
                  <a:solidFill>
                    <a:schemeClr val="tx1"/>
                  </a:solidFill>
                </a:rPr>
                <a:t>y</a:t>
              </a:r>
              <a:r>
                <a:rPr lang="en-US" baseline="-25000" dirty="0" err="1"/>
                <a:t>t</a:t>
              </a:r>
              <a:endParaRPr lang="en-GB" baseline="-25000" dirty="0">
                <a:solidFill>
                  <a:schemeClr val="tx1"/>
                </a:solidFill>
              </a:endParaRPr>
            </a:p>
          </p:txBody>
        </p:sp>
      </p:grpSp>
      <p:pic>
        <p:nvPicPr>
          <p:cNvPr id="58" name="Picture 57">
            <a:extLst>
              <a:ext uri="{FF2B5EF4-FFF2-40B4-BE49-F238E27FC236}">
                <a16:creationId xmlns:a16="http://schemas.microsoft.com/office/drawing/2014/main" id="{E5A76A90-AE03-4CFD-A3FE-C47099FE4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165" y="5475139"/>
            <a:ext cx="7435346" cy="472176"/>
          </a:xfrm>
          <a:prstGeom prst="rect">
            <a:avLst/>
          </a:prstGeom>
        </p:spPr>
      </p:pic>
      <p:pic>
        <p:nvPicPr>
          <p:cNvPr id="60" name="Picture 59">
            <a:extLst>
              <a:ext uri="{FF2B5EF4-FFF2-40B4-BE49-F238E27FC236}">
                <a16:creationId xmlns:a16="http://schemas.microsoft.com/office/drawing/2014/main" id="{24415AF6-89C6-4E12-9ECF-1D62F8180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586" y="6120516"/>
            <a:ext cx="2181867" cy="516215"/>
          </a:xfrm>
          <a:prstGeom prst="rect">
            <a:avLst/>
          </a:prstGeom>
        </p:spPr>
      </p:pic>
      <p:sp>
        <p:nvSpPr>
          <p:cNvPr id="61" name="TextBox 60">
            <a:extLst>
              <a:ext uri="{FF2B5EF4-FFF2-40B4-BE49-F238E27FC236}">
                <a16:creationId xmlns:a16="http://schemas.microsoft.com/office/drawing/2014/main" id="{0653D394-201B-4458-A424-D933B807CCDA}"/>
              </a:ext>
            </a:extLst>
          </p:cNvPr>
          <p:cNvSpPr txBox="1"/>
          <p:nvPr/>
        </p:nvSpPr>
        <p:spPr>
          <a:xfrm>
            <a:off x="7296619" y="5963175"/>
            <a:ext cx="2247090" cy="646331"/>
          </a:xfrm>
          <a:prstGeom prst="rect">
            <a:avLst/>
          </a:prstGeom>
          <a:noFill/>
        </p:spPr>
        <p:txBody>
          <a:bodyPr wrap="none" rtlCol="0">
            <a:spAutoFit/>
          </a:bodyPr>
          <a:lstStyle/>
          <a:p>
            <a:r>
              <a:rPr lang="en-US" b="1" dirty="0">
                <a:solidFill>
                  <a:srgbClr val="C00000"/>
                </a:solidFill>
              </a:rPr>
              <a:t>Previous hidden state</a:t>
            </a:r>
          </a:p>
          <a:p>
            <a:r>
              <a:rPr lang="en-US" b="1" dirty="0">
                <a:solidFill>
                  <a:srgbClr val="C00000"/>
                </a:solidFill>
              </a:rPr>
              <a:t>Shared W</a:t>
            </a:r>
            <a:endParaRPr lang="en-GB" b="1" dirty="0">
              <a:solidFill>
                <a:srgbClr val="C00000"/>
              </a:solidFill>
            </a:endParaRPr>
          </a:p>
        </p:txBody>
      </p:sp>
      <p:sp>
        <p:nvSpPr>
          <p:cNvPr id="62" name="TextBox 61">
            <a:extLst>
              <a:ext uri="{FF2B5EF4-FFF2-40B4-BE49-F238E27FC236}">
                <a16:creationId xmlns:a16="http://schemas.microsoft.com/office/drawing/2014/main" id="{DDAB56CF-A287-4F93-B69A-56CD4B86431C}"/>
              </a:ext>
            </a:extLst>
          </p:cNvPr>
          <p:cNvSpPr txBox="1"/>
          <p:nvPr/>
        </p:nvSpPr>
        <p:spPr>
          <a:xfrm>
            <a:off x="9668584" y="5946856"/>
            <a:ext cx="2228425" cy="923330"/>
          </a:xfrm>
          <a:prstGeom prst="rect">
            <a:avLst/>
          </a:prstGeom>
          <a:noFill/>
        </p:spPr>
        <p:txBody>
          <a:bodyPr wrap="square" rtlCol="0">
            <a:spAutoFit/>
          </a:bodyPr>
          <a:lstStyle/>
          <a:p>
            <a:r>
              <a:rPr lang="en-US" b="1" dirty="0">
                <a:solidFill>
                  <a:srgbClr val="C00000"/>
                </a:solidFill>
              </a:rPr>
              <a:t>Input vector at current timestep. Shared U</a:t>
            </a:r>
            <a:endParaRPr lang="en-GB" b="1" dirty="0">
              <a:solidFill>
                <a:srgbClr val="C00000"/>
              </a:solidFill>
            </a:endParaRPr>
          </a:p>
        </p:txBody>
      </p:sp>
      <p:sp>
        <p:nvSpPr>
          <p:cNvPr id="63" name="TextBox 62">
            <a:extLst>
              <a:ext uri="{FF2B5EF4-FFF2-40B4-BE49-F238E27FC236}">
                <a16:creationId xmlns:a16="http://schemas.microsoft.com/office/drawing/2014/main" id="{2983C0DF-E3C8-4CEB-8D8B-3CA9E005221C}"/>
              </a:ext>
            </a:extLst>
          </p:cNvPr>
          <p:cNvSpPr txBox="1"/>
          <p:nvPr/>
        </p:nvSpPr>
        <p:spPr>
          <a:xfrm>
            <a:off x="6685926" y="5047244"/>
            <a:ext cx="1611082" cy="369332"/>
          </a:xfrm>
          <a:prstGeom prst="rect">
            <a:avLst/>
          </a:prstGeom>
          <a:noFill/>
        </p:spPr>
        <p:txBody>
          <a:bodyPr wrap="none" rtlCol="0">
            <a:spAutoFit/>
          </a:bodyPr>
          <a:lstStyle/>
          <a:p>
            <a:r>
              <a:rPr lang="en-US" b="1" dirty="0">
                <a:solidFill>
                  <a:srgbClr val="C00000"/>
                </a:solidFill>
              </a:rPr>
              <a:t>Often, g = tanh</a:t>
            </a:r>
            <a:endParaRPr lang="en-GB" b="1" dirty="0">
              <a:solidFill>
                <a:srgbClr val="C00000"/>
              </a:solidFill>
            </a:endParaRPr>
          </a:p>
        </p:txBody>
      </p:sp>
    </p:spTree>
    <p:extLst>
      <p:ext uri="{BB962C8B-B14F-4D97-AF65-F5344CB8AC3E}">
        <p14:creationId xmlns:p14="http://schemas.microsoft.com/office/powerpoint/2010/main" val="329309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799" y="390525"/>
            <a:ext cx="10795000" cy="1325563"/>
          </a:xfrm>
        </p:spPr>
        <p:txBody>
          <a:bodyPr/>
          <a:lstStyle/>
          <a:p>
            <a:r>
              <a:rPr lang="en-US" dirty="0"/>
              <a:t>Recurrent Neural Networks: Process Sequences</a:t>
            </a:r>
            <a:endParaRPr lang="nl-NL"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22677"/>
          <a:stretch/>
        </p:blipFill>
        <p:spPr>
          <a:xfrm>
            <a:off x="1076377" y="1716088"/>
            <a:ext cx="9759843" cy="3170237"/>
          </a:xfrm>
        </p:spPr>
      </p:pic>
      <p:sp>
        <p:nvSpPr>
          <p:cNvPr id="5" name="Rectangle 4"/>
          <p:cNvSpPr/>
          <p:nvPr/>
        </p:nvSpPr>
        <p:spPr>
          <a:xfrm>
            <a:off x="10253423" y="6642556"/>
            <a:ext cx="1853392" cy="215444"/>
          </a:xfrm>
          <a:prstGeom prst="rect">
            <a:avLst/>
          </a:prstGeom>
        </p:spPr>
        <p:txBody>
          <a:bodyPr wrap="none">
            <a:spAutoFit/>
          </a:bodyPr>
          <a:lstStyle/>
          <a:p>
            <a:r>
              <a:rPr lang="nl-NL" sz="800" dirty="0"/>
              <a:t>CS231n: </a:t>
            </a:r>
            <a:r>
              <a:rPr lang="nl-NL" sz="800" dirty="0" err="1"/>
              <a:t>Convolutional</a:t>
            </a:r>
            <a:r>
              <a:rPr lang="nl-NL" sz="800" dirty="0"/>
              <a:t> </a:t>
            </a:r>
            <a:r>
              <a:rPr lang="nl-NL" sz="800" dirty="0" err="1"/>
              <a:t>Neural</a:t>
            </a:r>
            <a:r>
              <a:rPr lang="nl-NL" sz="800" dirty="0"/>
              <a:t> Networks</a:t>
            </a:r>
          </a:p>
        </p:txBody>
      </p:sp>
    </p:spTree>
    <p:extLst>
      <p:ext uri="{BB962C8B-B14F-4D97-AF65-F5344CB8AC3E}">
        <p14:creationId xmlns:p14="http://schemas.microsoft.com/office/powerpoint/2010/main" val="3893272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Goals of </a:t>
            </a:r>
            <a:r>
              <a:rPr lang="nl-NL" dirty="0" err="1"/>
              <a:t>this</a:t>
            </a:r>
            <a:r>
              <a:rPr lang="nl-NL" dirty="0"/>
              <a:t> short course</a:t>
            </a:r>
          </a:p>
        </p:txBody>
      </p:sp>
      <p:sp>
        <p:nvSpPr>
          <p:cNvPr id="3" name="Content Placeholder 2"/>
          <p:cNvSpPr>
            <a:spLocks noGrp="1"/>
          </p:cNvSpPr>
          <p:nvPr>
            <p:ph idx="1"/>
          </p:nvPr>
        </p:nvSpPr>
        <p:spPr/>
        <p:txBody>
          <a:bodyPr>
            <a:normAutofit/>
          </a:bodyPr>
          <a:lstStyle/>
          <a:p>
            <a:r>
              <a:rPr lang="nl-NL" dirty="0" err="1"/>
              <a:t>Main</a:t>
            </a:r>
            <a:r>
              <a:rPr lang="nl-NL" dirty="0"/>
              <a:t> goal: </a:t>
            </a:r>
            <a:r>
              <a:rPr lang="nl-NL" dirty="0" err="1"/>
              <a:t>understanding</a:t>
            </a:r>
            <a:r>
              <a:rPr lang="nl-NL" dirty="0"/>
              <a:t> </a:t>
            </a:r>
            <a:r>
              <a:rPr lang="nl-NL" dirty="0" err="1"/>
              <a:t>the</a:t>
            </a:r>
            <a:r>
              <a:rPr lang="nl-NL" dirty="0"/>
              <a:t> </a:t>
            </a:r>
            <a:r>
              <a:rPr lang="nl-NL" dirty="0" err="1"/>
              <a:t>fundamentals</a:t>
            </a:r>
            <a:r>
              <a:rPr lang="nl-NL" dirty="0"/>
              <a:t> of (large) </a:t>
            </a:r>
            <a:r>
              <a:rPr lang="nl-NL" dirty="0" err="1"/>
              <a:t>language</a:t>
            </a:r>
            <a:r>
              <a:rPr lang="nl-NL" dirty="0"/>
              <a:t> </a:t>
            </a:r>
            <a:r>
              <a:rPr lang="nl-NL" dirty="0" err="1"/>
              <a:t>models</a:t>
            </a:r>
            <a:endParaRPr lang="nl-NL" dirty="0"/>
          </a:p>
          <a:p>
            <a:endParaRPr lang="nl-NL" dirty="0"/>
          </a:p>
          <a:p>
            <a:pPr>
              <a:buFont typeface="Wingdings" panose="05000000000000000000" pitchFamily="2" charset="2"/>
              <a:buChar char="à"/>
            </a:pPr>
            <a:r>
              <a:rPr lang="nl-NL" dirty="0">
                <a:sym typeface="Wingdings" panose="05000000000000000000" pitchFamily="2" charset="2"/>
              </a:rPr>
              <a:t>The </a:t>
            </a:r>
            <a:r>
              <a:rPr lang="nl-NL" dirty="0" err="1">
                <a:sym typeface="Wingdings" panose="05000000000000000000" pitchFamily="2" charset="2"/>
              </a:rPr>
              <a:t>language</a:t>
            </a:r>
            <a:r>
              <a:rPr lang="nl-NL" dirty="0">
                <a:sym typeface="Wingdings" panose="05000000000000000000" pitchFamily="2" charset="2"/>
              </a:rPr>
              <a:t> </a:t>
            </a:r>
            <a:r>
              <a:rPr lang="nl-NL" dirty="0" err="1">
                <a:sym typeface="Wingdings" panose="05000000000000000000" pitchFamily="2" charset="2"/>
              </a:rPr>
              <a:t>modeling</a:t>
            </a:r>
            <a:r>
              <a:rPr lang="nl-NL" dirty="0">
                <a:sym typeface="Wingdings" panose="05000000000000000000" pitchFamily="2" charset="2"/>
              </a:rPr>
              <a:t> </a:t>
            </a:r>
            <a:r>
              <a:rPr lang="nl-NL" dirty="0" err="1">
                <a:sym typeface="Wingdings" panose="05000000000000000000" pitchFamily="2" charset="2"/>
              </a:rPr>
              <a:t>objective</a:t>
            </a:r>
            <a:endParaRPr lang="nl-NL" dirty="0">
              <a:sym typeface="Wingdings" panose="05000000000000000000" pitchFamily="2" charset="2"/>
            </a:endParaRPr>
          </a:p>
          <a:p>
            <a:pPr>
              <a:buFont typeface="Wingdings" panose="05000000000000000000" pitchFamily="2" charset="2"/>
              <a:buChar char="à"/>
            </a:pPr>
            <a:r>
              <a:rPr lang="nl-NL" dirty="0" err="1">
                <a:sym typeface="Wingdings" panose="05000000000000000000" pitchFamily="2" charset="2"/>
              </a:rPr>
              <a:t>Sequences</a:t>
            </a:r>
            <a:r>
              <a:rPr lang="nl-NL" dirty="0">
                <a:sym typeface="Wingdings" panose="05000000000000000000" pitchFamily="2" charset="2"/>
              </a:rPr>
              <a:t> and </a:t>
            </a:r>
            <a:r>
              <a:rPr lang="nl-NL" dirty="0" err="1">
                <a:sym typeface="Wingdings" panose="05000000000000000000" pitchFamily="2" charset="2"/>
              </a:rPr>
              <a:t>the</a:t>
            </a:r>
            <a:r>
              <a:rPr lang="nl-NL" dirty="0">
                <a:sym typeface="Wingdings" panose="05000000000000000000" pitchFamily="2" charset="2"/>
              </a:rPr>
              <a:t> encoder-decoder </a:t>
            </a:r>
            <a:r>
              <a:rPr lang="nl-NL" dirty="0" err="1">
                <a:sym typeface="Wingdings" panose="05000000000000000000" pitchFamily="2" charset="2"/>
              </a:rPr>
              <a:t>architecture</a:t>
            </a:r>
            <a:endParaRPr lang="nl-NL" dirty="0">
              <a:sym typeface="Wingdings" panose="05000000000000000000" pitchFamily="2" charset="2"/>
            </a:endParaRPr>
          </a:p>
          <a:p>
            <a:pPr>
              <a:buFont typeface="Wingdings" panose="05000000000000000000" pitchFamily="2" charset="2"/>
              <a:buChar char="à"/>
            </a:pPr>
            <a:r>
              <a:rPr lang="nl-NL" dirty="0">
                <a:sym typeface="Wingdings" panose="05000000000000000000" pitchFamily="2" charset="2"/>
              </a:rPr>
              <a:t>Attention</a:t>
            </a:r>
          </a:p>
          <a:p>
            <a:pPr>
              <a:buFont typeface="Wingdings" panose="05000000000000000000" pitchFamily="2" charset="2"/>
              <a:buChar char="à"/>
            </a:pPr>
            <a:r>
              <a:rPr lang="nl-NL" dirty="0" err="1">
                <a:sym typeface="Wingdings" panose="05000000000000000000" pitchFamily="2" charset="2"/>
              </a:rPr>
              <a:t>Transformer</a:t>
            </a:r>
            <a:r>
              <a:rPr lang="nl-NL" dirty="0">
                <a:sym typeface="Wingdings" panose="05000000000000000000" pitchFamily="2" charset="2"/>
              </a:rPr>
              <a:t> </a:t>
            </a:r>
            <a:r>
              <a:rPr lang="nl-NL" dirty="0" err="1">
                <a:sym typeface="Wingdings" panose="05000000000000000000" pitchFamily="2" charset="2"/>
              </a:rPr>
              <a:t>models</a:t>
            </a:r>
            <a:endParaRPr lang="nl-NL" dirty="0"/>
          </a:p>
        </p:txBody>
      </p:sp>
    </p:spTree>
    <p:extLst>
      <p:ext uri="{BB962C8B-B14F-4D97-AF65-F5344CB8AC3E}">
        <p14:creationId xmlns:p14="http://schemas.microsoft.com/office/powerpoint/2010/main" val="3041503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BB561-AEBF-4D97-862C-10C5C47356D0}"/>
              </a:ext>
            </a:extLst>
          </p:cNvPr>
          <p:cNvSpPr>
            <a:spLocks noGrp="1"/>
          </p:cNvSpPr>
          <p:nvPr>
            <p:ph type="title"/>
          </p:nvPr>
        </p:nvSpPr>
        <p:spPr>
          <a:xfrm>
            <a:off x="533400" y="33864"/>
            <a:ext cx="10515600" cy="1325563"/>
          </a:xfrm>
        </p:spPr>
        <p:txBody>
          <a:bodyPr/>
          <a:lstStyle/>
          <a:p>
            <a:r>
              <a:rPr lang="en-US" dirty="0"/>
              <a:t>Depth</a:t>
            </a:r>
            <a:endParaRPr lang="en-GB" dirty="0"/>
          </a:p>
        </p:txBody>
      </p:sp>
      <p:sp>
        <p:nvSpPr>
          <p:cNvPr id="3" name="Content Placeholder 2">
            <a:extLst>
              <a:ext uri="{FF2B5EF4-FFF2-40B4-BE49-F238E27FC236}">
                <a16:creationId xmlns:a16="http://schemas.microsoft.com/office/drawing/2014/main" id="{6AF78310-FCA2-4CD6-890F-91657D18C58D}"/>
              </a:ext>
            </a:extLst>
          </p:cNvPr>
          <p:cNvSpPr>
            <a:spLocks noGrp="1"/>
          </p:cNvSpPr>
          <p:nvPr>
            <p:ph idx="1"/>
          </p:nvPr>
        </p:nvSpPr>
        <p:spPr>
          <a:xfrm>
            <a:off x="623047" y="4837076"/>
            <a:ext cx="10515600" cy="1518900"/>
          </a:xfrm>
        </p:spPr>
        <p:txBody>
          <a:bodyPr>
            <a:normAutofit/>
          </a:bodyPr>
          <a:lstStyle/>
          <a:p>
            <a:r>
              <a:rPr lang="en-US" sz="2400" dirty="0"/>
              <a:t>We can stack multiple hidden layers in the RNN and connect them.</a:t>
            </a:r>
          </a:p>
          <a:p>
            <a:r>
              <a:rPr lang="en-US" sz="2400" dirty="0"/>
              <a:t>Each layer has its own weight matrix for hidden states (W) and inputs (U) are: </a:t>
            </a:r>
            <a:endParaRPr lang="en-GB" sz="2400" dirty="0"/>
          </a:p>
        </p:txBody>
      </p:sp>
      <p:grpSp>
        <p:nvGrpSpPr>
          <p:cNvPr id="104" name="Group 103">
            <a:extLst>
              <a:ext uri="{FF2B5EF4-FFF2-40B4-BE49-F238E27FC236}">
                <a16:creationId xmlns:a16="http://schemas.microsoft.com/office/drawing/2014/main" id="{8E663A79-BBC2-4C35-86A0-01D97400E136}"/>
              </a:ext>
            </a:extLst>
          </p:cNvPr>
          <p:cNvGrpSpPr/>
          <p:nvPr/>
        </p:nvGrpSpPr>
        <p:grpSpPr>
          <a:xfrm>
            <a:off x="1844024" y="1037696"/>
            <a:ext cx="7506164" cy="3444656"/>
            <a:chOff x="1790237" y="965979"/>
            <a:chExt cx="7506164" cy="3444656"/>
          </a:xfrm>
        </p:grpSpPr>
        <p:sp>
          <p:nvSpPr>
            <p:cNvPr id="50" name="Oval 49">
              <a:extLst>
                <a:ext uri="{FF2B5EF4-FFF2-40B4-BE49-F238E27FC236}">
                  <a16:creationId xmlns:a16="http://schemas.microsoft.com/office/drawing/2014/main" id="{2F9F39DB-0DBD-46A5-B19E-3865502F356D}"/>
                </a:ext>
              </a:extLst>
            </p:cNvPr>
            <p:cNvSpPr/>
            <p:nvPr/>
          </p:nvSpPr>
          <p:spPr>
            <a:xfrm>
              <a:off x="1837767" y="3013107"/>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30000" dirty="0">
                  <a:solidFill>
                    <a:schemeClr val="tx1"/>
                  </a:solidFill>
                </a:rPr>
                <a:t>1</a:t>
              </a:r>
              <a:r>
                <a:rPr lang="en-US" baseline="-25000" dirty="0">
                  <a:solidFill>
                    <a:schemeClr val="tx1"/>
                  </a:solidFill>
                </a:rPr>
                <a:t>1</a:t>
              </a:r>
              <a:endParaRPr lang="en-GB" baseline="-25000" dirty="0">
                <a:solidFill>
                  <a:schemeClr val="tx1"/>
                </a:solidFill>
              </a:endParaRPr>
            </a:p>
          </p:txBody>
        </p:sp>
        <p:cxnSp>
          <p:nvCxnSpPr>
            <p:cNvPr id="52" name="Straight Arrow Connector 51">
              <a:extLst>
                <a:ext uri="{FF2B5EF4-FFF2-40B4-BE49-F238E27FC236}">
                  <a16:creationId xmlns:a16="http://schemas.microsoft.com/office/drawing/2014/main" id="{92C4811E-1788-44E0-B9C0-EC96B3B92836}"/>
                </a:ext>
              </a:extLst>
            </p:cNvPr>
            <p:cNvCxnSpPr>
              <a:cxnSpLocks/>
              <a:stCxn id="50" idx="6"/>
            </p:cNvCxnSpPr>
            <p:nvPr/>
          </p:nvCxnSpPr>
          <p:spPr>
            <a:xfrm>
              <a:off x="2655274" y="3383536"/>
              <a:ext cx="67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8AE7C43-A7F6-4E2A-8CFE-7835E87712EB}"/>
                </a:ext>
              </a:extLst>
            </p:cNvPr>
            <p:cNvCxnSpPr>
              <a:cxnSpLocks/>
            </p:cNvCxnSpPr>
            <p:nvPr/>
          </p:nvCxnSpPr>
          <p:spPr>
            <a:xfrm flipV="1">
              <a:off x="2246521" y="3753964"/>
              <a:ext cx="0" cy="37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F90D40F7-785F-40AF-865F-3A21FF1321A5}"/>
                </a:ext>
              </a:extLst>
            </p:cNvPr>
            <p:cNvSpPr/>
            <p:nvPr/>
          </p:nvSpPr>
          <p:spPr>
            <a:xfrm>
              <a:off x="3337553" y="2976755"/>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30000" dirty="0">
                  <a:solidFill>
                    <a:schemeClr val="tx1"/>
                  </a:solidFill>
                </a:rPr>
                <a:t>1</a:t>
              </a:r>
              <a:r>
                <a:rPr lang="en-US" baseline="-25000" dirty="0">
                  <a:solidFill>
                    <a:schemeClr val="tx1"/>
                  </a:solidFill>
                </a:rPr>
                <a:t>2</a:t>
              </a:r>
              <a:endParaRPr lang="en-GB" baseline="-25000" dirty="0">
                <a:solidFill>
                  <a:schemeClr val="tx1"/>
                </a:solidFill>
              </a:endParaRPr>
            </a:p>
          </p:txBody>
        </p:sp>
        <p:cxnSp>
          <p:nvCxnSpPr>
            <p:cNvPr id="45" name="Straight Arrow Connector 44">
              <a:extLst>
                <a:ext uri="{FF2B5EF4-FFF2-40B4-BE49-F238E27FC236}">
                  <a16:creationId xmlns:a16="http://schemas.microsoft.com/office/drawing/2014/main" id="{9CEB4D67-FC12-49B6-87DC-E1C9F3C4B075}"/>
                </a:ext>
              </a:extLst>
            </p:cNvPr>
            <p:cNvCxnSpPr>
              <a:cxnSpLocks/>
              <a:stCxn id="43" idx="6"/>
            </p:cNvCxnSpPr>
            <p:nvPr/>
          </p:nvCxnSpPr>
          <p:spPr>
            <a:xfrm>
              <a:off x="4155060" y="3347184"/>
              <a:ext cx="67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94FD1AC-010A-4C53-B0DD-009D570045B4}"/>
                </a:ext>
              </a:extLst>
            </p:cNvPr>
            <p:cNvCxnSpPr>
              <a:cxnSpLocks/>
            </p:cNvCxnSpPr>
            <p:nvPr/>
          </p:nvCxnSpPr>
          <p:spPr>
            <a:xfrm flipV="1">
              <a:off x="3746307" y="3717612"/>
              <a:ext cx="0" cy="42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5ADF938-775A-423C-8103-99B8E141E30D}"/>
                </a:ext>
              </a:extLst>
            </p:cNvPr>
            <p:cNvSpPr/>
            <p:nvPr/>
          </p:nvSpPr>
          <p:spPr>
            <a:xfrm>
              <a:off x="4857777" y="3012351"/>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30000" dirty="0">
                  <a:solidFill>
                    <a:schemeClr val="tx1"/>
                  </a:solidFill>
                </a:rPr>
                <a:t>1</a:t>
              </a:r>
              <a:r>
                <a:rPr lang="en-US" baseline="-25000" dirty="0">
                  <a:solidFill>
                    <a:schemeClr val="tx1"/>
                  </a:solidFill>
                </a:rPr>
                <a:t>3</a:t>
              </a:r>
              <a:endParaRPr lang="en-GB" baseline="-25000" dirty="0">
                <a:solidFill>
                  <a:schemeClr val="tx1"/>
                </a:solidFill>
              </a:endParaRPr>
            </a:p>
          </p:txBody>
        </p:sp>
        <p:cxnSp>
          <p:nvCxnSpPr>
            <p:cNvPr id="38" name="Straight Arrow Connector 37">
              <a:extLst>
                <a:ext uri="{FF2B5EF4-FFF2-40B4-BE49-F238E27FC236}">
                  <a16:creationId xmlns:a16="http://schemas.microsoft.com/office/drawing/2014/main" id="{E816B3F6-AD27-4580-B505-2DA0C088AFFF}"/>
                </a:ext>
              </a:extLst>
            </p:cNvPr>
            <p:cNvCxnSpPr>
              <a:cxnSpLocks/>
              <a:stCxn id="36" idx="6"/>
            </p:cNvCxnSpPr>
            <p:nvPr/>
          </p:nvCxnSpPr>
          <p:spPr>
            <a:xfrm>
              <a:off x="5675284" y="3382780"/>
              <a:ext cx="67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35C8EF-20B9-4BE5-BFD0-F8BD03894BBF}"/>
                </a:ext>
              </a:extLst>
            </p:cNvPr>
            <p:cNvCxnSpPr>
              <a:cxnSpLocks/>
            </p:cNvCxnSpPr>
            <p:nvPr/>
          </p:nvCxnSpPr>
          <p:spPr>
            <a:xfrm flipV="1">
              <a:off x="5266531" y="3753208"/>
              <a:ext cx="0" cy="37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ECDE7AA-9343-46DC-9890-2CF8F3D90A90}"/>
                </a:ext>
              </a:extLst>
            </p:cNvPr>
            <p:cNvSpPr txBox="1"/>
            <p:nvPr/>
          </p:nvSpPr>
          <p:spPr>
            <a:xfrm>
              <a:off x="6339302" y="3206980"/>
              <a:ext cx="306980" cy="299237"/>
            </a:xfrm>
            <a:prstGeom prst="rect">
              <a:avLst/>
            </a:prstGeom>
            <a:noFill/>
          </p:spPr>
          <p:txBody>
            <a:bodyPr wrap="none" rtlCol="0">
              <a:spAutoFit/>
            </a:bodyPr>
            <a:lstStyle/>
            <a:p>
              <a:r>
                <a:rPr lang="en-US" dirty="0">
                  <a:solidFill>
                    <a:schemeClr val="tx1"/>
                  </a:solidFill>
                </a:rPr>
                <a:t>…</a:t>
              </a:r>
              <a:endParaRPr lang="en-GB" baseline="-25000" dirty="0">
                <a:solidFill>
                  <a:schemeClr val="tx1"/>
                </a:solidFill>
              </a:endParaRPr>
            </a:p>
          </p:txBody>
        </p:sp>
        <p:sp>
          <p:nvSpPr>
            <p:cNvPr id="29" name="Oval 28">
              <a:extLst>
                <a:ext uri="{FF2B5EF4-FFF2-40B4-BE49-F238E27FC236}">
                  <a16:creationId xmlns:a16="http://schemas.microsoft.com/office/drawing/2014/main" id="{02AE983E-2006-469C-B70D-8B291CF3CE1A}"/>
                </a:ext>
              </a:extLst>
            </p:cNvPr>
            <p:cNvSpPr/>
            <p:nvPr/>
          </p:nvSpPr>
          <p:spPr>
            <a:xfrm>
              <a:off x="6973005" y="3012351"/>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30000" dirty="0">
                  <a:solidFill>
                    <a:schemeClr val="tx1"/>
                  </a:solidFill>
                </a:rPr>
                <a:t>1</a:t>
              </a:r>
              <a:r>
                <a:rPr lang="en-US" baseline="-25000" dirty="0">
                  <a:solidFill>
                    <a:schemeClr val="tx1"/>
                  </a:solidFill>
                </a:rPr>
                <a:t>t-1</a:t>
              </a:r>
              <a:endParaRPr lang="en-GB" baseline="-25000" dirty="0">
                <a:solidFill>
                  <a:schemeClr val="tx1"/>
                </a:solidFill>
              </a:endParaRPr>
            </a:p>
          </p:txBody>
        </p:sp>
        <p:cxnSp>
          <p:nvCxnSpPr>
            <p:cNvPr id="31" name="Straight Arrow Connector 30">
              <a:extLst>
                <a:ext uri="{FF2B5EF4-FFF2-40B4-BE49-F238E27FC236}">
                  <a16:creationId xmlns:a16="http://schemas.microsoft.com/office/drawing/2014/main" id="{841D8719-73B1-4DD1-88B1-76193D00C7EE}"/>
                </a:ext>
              </a:extLst>
            </p:cNvPr>
            <p:cNvCxnSpPr>
              <a:cxnSpLocks/>
              <a:stCxn id="29" idx="6"/>
            </p:cNvCxnSpPr>
            <p:nvPr/>
          </p:nvCxnSpPr>
          <p:spPr>
            <a:xfrm>
              <a:off x="7790512" y="3382780"/>
              <a:ext cx="67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FAAC7A0-A9AB-4816-A9F2-53A5DC8A604C}"/>
                </a:ext>
              </a:extLst>
            </p:cNvPr>
            <p:cNvCxnSpPr>
              <a:cxnSpLocks/>
            </p:cNvCxnSpPr>
            <p:nvPr/>
          </p:nvCxnSpPr>
          <p:spPr>
            <a:xfrm flipV="1">
              <a:off x="7381759" y="3753208"/>
              <a:ext cx="0" cy="388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58471E3-19B2-4C40-86B4-0366D9BC2C9E}"/>
                </a:ext>
              </a:extLst>
            </p:cNvPr>
            <p:cNvCxnSpPr>
              <a:cxnSpLocks/>
            </p:cNvCxnSpPr>
            <p:nvPr/>
          </p:nvCxnSpPr>
          <p:spPr>
            <a:xfrm>
              <a:off x="6646282" y="3382779"/>
              <a:ext cx="3267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BF5CC16-CE13-444A-9AFB-B3D97665239E}"/>
                </a:ext>
              </a:extLst>
            </p:cNvPr>
            <p:cNvSpPr/>
            <p:nvPr/>
          </p:nvSpPr>
          <p:spPr>
            <a:xfrm>
              <a:off x="8478894" y="2986170"/>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30000" dirty="0">
                  <a:solidFill>
                    <a:schemeClr val="tx1"/>
                  </a:solidFill>
                </a:rPr>
                <a:t>1</a:t>
              </a:r>
              <a:r>
                <a:rPr lang="en-US" baseline="-25000" dirty="0">
                  <a:solidFill>
                    <a:schemeClr val="tx1"/>
                  </a:solidFill>
                </a:rPr>
                <a:t>t</a:t>
              </a:r>
              <a:endParaRPr lang="en-GB" baseline="-25000" dirty="0">
                <a:solidFill>
                  <a:schemeClr val="tx1"/>
                </a:solidFill>
              </a:endParaRPr>
            </a:p>
          </p:txBody>
        </p:sp>
        <p:cxnSp>
          <p:nvCxnSpPr>
            <p:cNvPr id="26" name="Straight Arrow Connector 25">
              <a:extLst>
                <a:ext uri="{FF2B5EF4-FFF2-40B4-BE49-F238E27FC236}">
                  <a16:creationId xmlns:a16="http://schemas.microsoft.com/office/drawing/2014/main" id="{CDB218F1-EF85-4B43-B217-A5F82E90ED44}"/>
                </a:ext>
              </a:extLst>
            </p:cNvPr>
            <p:cNvCxnSpPr>
              <a:cxnSpLocks/>
            </p:cNvCxnSpPr>
            <p:nvPr/>
          </p:nvCxnSpPr>
          <p:spPr>
            <a:xfrm flipV="1">
              <a:off x="8887648" y="3727027"/>
              <a:ext cx="0" cy="405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47E722-2F15-4426-B911-2E14395F8507}"/>
                </a:ext>
              </a:extLst>
            </p:cNvPr>
            <p:cNvSpPr txBox="1"/>
            <p:nvPr/>
          </p:nvSpPr>
          <p:spPr>
            <a:xfrm>
              <a:off x="2095540" y="4111398"/>
              <a:ext cx="324178" cy="299237"/>
            </a:xfrm>
            <a:prstGeom prst="rect">
              <a:avLst/>
            </a:prstGeom>
            <a:noFill/>
          </p:spPr>
          <p:txBody>
            <a:bodyPr wrap="none" rtlCol="0">
              <a:spAutoFit/>
            </a:bodyPr>
            <a:lstStyle/>
            <a:p>
              <a:r>
                <a:rPr lang="en-US" dirty="0">
                  <a:solidFill>
                    <a:schemeClr val="tx1"/>
                  </a:solidFill>
                </a:rPr>
                <a:t>x</a:t>
              </a:r>
              <a:r>
                <a:rPr lang="en-US" baseline="-25000" dirty="0">
                  <a:solidFill>
                    <a:schemeClr val="tx1"/>
                  </a:solidFill>
                </a:rPr>
                <a:t>1</a:t>
              </a:r>
              <a:endParaRPr lang="en-GB" baseline="-25000" dirty="0">
                <a:solidFill>
                  <a:schemeClr val="tx1"/>
                </a:solidFill>
              </a:endParaRPr>
            </a:p>
          </p:txBody>
        </p:sp>
        <p:sp>
          <p:nvSpPr>
            <p:cNvPr id="15" name="TextBox 14">
              <a:extLst>
                <a:ext uri="{FF2B5EF4-FFF2-40B4-BE49-F238E27FC236}">
                  <a16:creationId xmlns:a16="http://schemas.microsoft.com/office/drawing/2014/main" id="{7E56D5B4-11B9-4C9D-B16D-15C6B8F23655}"/>
                </a:ext>
              </a:extLst>
            </p:cNvPr>
            <p:cNvSpPr txBox="1"/>
            <p:nvPr/>
          </p:nvSpPr>
          <p:spPr>
            <a:xfrm>
              <a:off x="3568754" y="4111398"/>
              <a:ext cx="324178" cy="299237"/>
            </a:xfrm>
            <a:prstGeom prst="rect">
              <a:avLst/>
            </a:prstGeom>
            <a:noFill/>
          </p:spPr>
          <p:txBody>
            <a:bodyPr wrap="none" rtlCol="0">
              <a:spAutoFit/>
            </a:bodyPr>
            <a:lstStyle/>
            <a:p>
              <a:r>
                <a:rPr lang="en-US" dirty="0">
                  <a:solidFill>
                    <a:schemeClr val="tx1"/>
                  </a:solidFill>
                </a:rPr>
                <a:t>x</a:t>
              </a:r>
              <a:r>
                <a:rPr lang="en-US" baseline="-25000" dirty="0"/>
                <a:t>2</a:t>
              </a:r>
              <a:endParaRPr lang="en-GB" baseline="-25000" dirty="0">
                <a:solidFill>
                  <a:schemeClr val="tx1"/>
                </a:solidFill>
              </a:endParaRPr>
            </a:p>
          </p:txBody>
        </p:sp>
        <p:sp>
          <p:nvSpPr>
            <p:cNvPr id="16" name="TextBox 15">
              <a:extLst>
                <a:ext uri="{FF2B5EF4-FFF2-40B4-BE49-F238E27FC236}">
                  <a16:creationId xmlns:a16="http://schemas.microsoft.com/office/drawing/2014/main" id="{838B9119-E3BE-46FB-948C-38466D0DBE77}"/>
                </a:ext>
              </a:extLst>
            </p:cNvPr>
            <p:cNvSpPr txBox="1"/>
            <p:nvPr/>
          </p:nvSpPr>
          <p:spPr>
            <a:xfrm>
              <a:off x="5111967" y="4111398"/>
              <a:ext cx="324178" cy="299237"/>
            </a:xfrm>
            <a:prstGeom prst="rect">
              <a:avLst/>
            </a:prstGeom>
            <a:noFill/>
          </p:spPr>
          <p:txBody>
            <a:bodyPr wrap="none" rtlCol="0">
              <a:spAutoFit/>
            </a:bodyPr>
            <a:lstStyle/>
            <a:p>
              <a:r>
                <a:rPr lang="en-US" dirty="0">
                  <a:solidFill>
                    <a:schemeClr val="tx1"/>
                  </a:solidFill>
                </a:rPr>
                <a:t>x</a:t>
              </a:r>
              <a:r>
                <a:rPr lang="en-US" baseline="-25000" dirty="0"/>
                <a:t>3</a:t>
              </a:r>
              <a:endParaRPr lang="en-GB" baseline="-25000" dirty="0">
                <a:solidFill>
                  <a:schemeClr val="tx1"/>
                </a:solidFill>
              </a:endParaRPr>
            </a:p>
          </p:txBody>
        </p:sp>
        <p:sp>
          <p:nvSpPr>
            <p:cNvPr id="17" name="TextBox 16">
              <a:extLst>
                <a:ext uri="{FF2B5EF4-FFF2-40B4-BE49-F238E27FC236}">
                  <a16:creationId xmlns:a16="http://schemas.microsoft.com/office/drawing/2014/main" id="{6A86232C-45B0-42AF-9324-572F3FC04C00}"/>
                </a:ext>
              </a:extLst>
            </p:cNvPr>
            <p:cNvSpPr txBox="1"/>
            <p:nvPr/>
          </p:nvSpPr>
          <p:spPr>
            <a:xfrm>
              <a:off x="7210704" y="4103349"/>
              <a:ext cx="412230" cy="299237"/>
            </a:xfrm>
            <a:prstGeom prst="rect">
              <a:avLst/>
            </a:prstGeom>
            <a:noFill/>
          </p:spPr>
          <p:txBody>
            <a:bodyPr wrap="none" rtlCol="0">
              <a:spAutoFit/>
            </a:bodyPr>
            <a:lstStyle/>
            <a:p>
              <a:r>
                <a:rPr lang="en-US" dirty="0">
                  <a:solidFill>
                    <a:schemeClr val="tx1"/>
                  </a:solidFill>
                </a:rPr>
                <a:t>x</a:t>
              </a:r>
              <a:r>
                <a:rPr lang="en-US" baseline="-25000" dirty="0">
                  <a:solidFill>
                    <a:schemeClr val="tx1"/>
                  </a:solidFill>
                </a:rPr>
                <a:t>t-1</a:t>
              </a:r>
              <a:endParaRPr lang="en-GB" baseline="-25000" dirty="0">
                <a:solidFill>
                  <a:schemeClr val="tx1"/>
                </a:solidFill>
              </a:endParaRPr>
            </a:p>
          </p:txBody>
        </p:sp>
        <p:sp>
          <p:nvSpPr>
            <p:cNvPr id="18" name="TextBox 17">
              <a:extLst>
                <a:ext uri="{FF2B5EF4-FFF2-40B4-BE49-F238E27FC236}">
                  <a16:creationId xmlns:a16="http://schemas.microsoft.com/office/drawing/2014/main" id="{A1E782AE-CA6E-4231-848D-B39709F0B3DE}"/>
                </a:ext>
              </a:extLst>
            </p:cNvPr>
            <p:cNvSpPr txBox="1"/>
            <p:nvPr/>
          </p:nvSpPr>
          <p:spPr>
            <a:xfrm>
              <a:off x="8680733" y="4103349"/>
              <a:ext cx="300445" cy="299237"/>
            </a:xfrm>
            <a:prstGeom prst="rect">
              <a:avLst/>
            </a:prstGeom>
            <a:noFill/>
          </p:spPr>
          <p:txBody>
            <a:bodyPr wrap="none" rtlCol="0">
              <a:spAutoFit/>
            </a:bodyPr>
            <a:lstStyle/>
            <a:p>
              <a:r>
                <a:rPr lang="en-US" dirty="0">
                  <a:solidFill>
                    <a:schemeClr val="tx1"/>
                  </a:solidFill>
                </a:rPr>
                <a:t>x</a:t>
              </a:r>
              <a:r>
                <a:rPr lang="en-US" baseline="-25000" dirty="0">
                  <a:solidFill>
                    <a:schemeClr val="tx1"/>
                  </a:solidFill>
                </a:rPr>
                <a:t>t</a:t>
              </a:r>
              <a:endParaRPr lang="en-GB" baseline="-25000" dirty="0">
                <a:solidFill>
                  <a:schemeClr val="tx1"/>
                </a:solidFill>
              </a:endParaRPr>
            </a:p>
          </p:txBody>
        </p:sp>
        <p:sp>
          <p:nvSpPr>
            <p:cNvPr id="76" name="Oval 75">
              <a:extLst>
                <a:ext uri="{FF2B5EF4-FFF2-40B4-BE49-F238E27FC236}">
                  <a16:creationId xmlns:a16="http://schemas.microsoft.com/office/drawing/2014/main" id="{BFE9740E-BC8D-43FB-BADF-7146DA878551}"/>
                </a:ext>
              </a:extLst>
            </p:cNvPr>
            <p:cNvSpPr/>
            <p:nvPr/>
          </p:nvSpPr>
          <p:spPr>
            <a:xfrm>
              <a:off x="1790237" y="1795744"/>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30000" dirty="0">
                  <a:solidFill>
                    <a:schemeClr val="tx1"/>
                  </a:solidFill>
                </a:rPr>
                <a:t>2</a:t>
              </a:r>
              <a:r>
                <a:rPr lang="en-US" baseline="-25000" dirty="0">
                  <a:solidFill>
                    <a:schemeClr val="tx1"/>
                  </a:solidFill>
                </a:rPr>
                <a:t>1</a:t>
              </a:r>
              <a:endParaRPr lang="en-GB" baseline="-25000" dirty="0">
                <a:solidFill>
                  <a:schemeClr val="tx1"/>
                </a:solidFill>
              </a:endParaRPr>
            </a:p>
          </p:txBody>
        </p:sp>
        <p:cxnSp>
          <p:nvCxnSpPr>
            <p:cNvPr id="77" name="Straight Arrow Connector 76">
              <a:extLst>
                <a:ext uri="{FF2B5EF4-FFF2-40B4-BE49-F238E27FC236}">
                  <a16:creationId xmlns:a16="http://schemas.microsoft.com/office/drawing/2014/main" id="{55A3BB97-4B7D-4F63-B968-932533BBDF8A}"/>
                </a:ext>
              </a:extLst>
            </p:cNvPr>
            <p:cNvCxnSpPr>
              <a:cxnSpLocks/>
            </p:cNvCxnSpPr>
            <p:nvPr/>
          </p:nvCxnSpPr>
          <p:spPr>
            <a:xfrm flipV="1">
              <a:off x="2198991" y="2536601"/>
              <a:ext cx="0" cy="37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8DCB425C-BB19-4264-80B2-738D38C5DA35}"/>
                </a:ext>
              </a:extLst>
            </p:cNvPr>
            <p:cNvSpPr/>
            <p:nvPr/>
          </p:nvSpPr>
          <p:spPr>
            <a:xfrm>
              <a:off x="3290023" y="1759392"/>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30000" dirty="0">
                  <a:solidFill>
                    <a:schemeClr val="tx1"/>
                  </a:solidFill>
                </a:rPr>
                <a:t>2</a:t>
              </a:r>
              <a:r>
                <a:rPr lang="en-US" baseline="-25000" dirty="0">
                  <a:solidFill>
                    <a:schemeClr val="tx1"/>
                  </a:solidFill>
                </a:rPr>
                <a:t>2</a:t>
              </a:r>
              <a:endParaRPr lang="en-GB" baseline="-25000" dirty="0">
                <a:solidFill>
                  <a:schemeClr val="tx1"/>
                </a:solidFill>
              </a:endParaRPr>
            </a:p>
          </p:txBody>
        </p:sp>
        <p:cxnSp>
          <p:nvCxnSpPr>
            <p:cNvPr id="79" name="Straight Arrow Connector 78">
              <a:extLst>
                <a:ext uri="{FF2B5EF4-FFF2-40B4-BE49-F238E27FC236}">
                  <a16:creationId xmlns:a16="http://schemas.microsoft.com/office/drawing/2014/main" id="{A1CA9DC5-1C1D-41B4-BAB1-612BBA71EF98}"/>
                </a:ext>
              </a:extLst>
            </p:cNvPr>
            <p:cNvCxnSpPr>
              <a:cxnSpLocks/>
            </p:cNvCxnSpPr>
            <p:nvPr/>
          </p:nvCxnSpPr>
          <p:spPr>
            <a:xfrm flipV="1">
              <a:off x="3698777" y="2500249"/>
              <a:ext cx="0" cy="42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28DDDD57-6B5C-43F7-9E44-D9D3C5001065}"/>
                </a:ext>
              </a:extLst>
            </p:cNvPr>
            <p:cNvSpPr/>
            <p:nvPr/>
          </p:nvSpPr>
          <p:spPr>
            <a:xfrm>
              <a:off x="4810247" y="1794988"/>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30000" dirty="0">
                  <a:solidFill>
                    <a:schemeClr val="tx1"/>
                  </a:solidFill>
                </a:rPr>
                <a:t>2</a:t>
              </a:r>
              <a:r>
                <a:rPr lang="en-US" baseline="-25000" dirty="0">
                  <a:solidFill>
                    <a:schemeClr val="tx1"/>
                  </a:solidFill>
                </a:rPr>
                <a:t>3</a:t>
              </a:r>
              <a:endParaRPr lang="en-GB" baseline="-25000" dirty="0">
                <a:solidFill>
                  <a:schemeClr val="tx1"/>
                </a:solidFill>
              </a:endParaRPr>
            </a:p>
          </p:txBody>
        </p:sp>
        <p:cxnSp>
          <p:nvCxnSpPr>
            <p:cNvPr id="81" name="Straight Arrow Connector 80">
              <a:extLst>
                <a:ext uri="{FF2B5EF4-FFF2-40B4-BE49-F238E27FC236}">
                  <a16:creationId xmlns:a16="http://schemas.microsoft.com/office/drawing/2014/main" id="{0B156986-0426-459E-B329-B3EDBED73D12}"/>
                </a:ext>
              </a:extLst>
            </p:cNvPr>
            <p:cNvCxnSpPr>
              <a:cxnSpLocks/>
            </p:cNvCxnSpPr>
            <p:nvPr/>
          </p:nvCxnSpPr>
          <p:spPr>
            <a:xfrm flipV="1">
              <a:off x="5219001" y="2535845"/>
              <a:ext cx="0" cy="37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2395599-81AD-430D-BF13-4B8A4808A110}"/>
                </a:ext>
              </a:extLst>
            </p:cNvPr>
            <p:cNvSpPr/>
            <p:nvPr/>
          </p:nvSpPr>
          <p:spPr>
            <a:xfrm>
              <a:off x="6925475" y="1794988"/>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30000" dirty="0">
                  <a:solidFill>
                    <a:schemeClr val="tx1"/>
                  </a:solidFill>
                </a:rPr>
                <a:t>2</a:t>
              </a:r>
              <a:r>
                <a:rPr lang="en-US" baseline="-25000" dirty="0">
                  <a:solidFill>
                    <a:schemeClr val="tx1"/>
                  </a:solidFill>
                </a:rPr>
                <a:t>t-1</a:t>
              </a:r>
              <a:endParaRPr lang="en-GB" baseline="-25000" dirty="0">
                <a:solidFill>
                  <a:schemeClr val="tx1"/>
                </a:solidFill>
              </a:endParaRPr>
            </a:p>
          </p:txBody>
        </p:sp>
        <p:cxnSp>
          <p:nvCxnSpPr>
            <p:cNvPr id="83" name="Straight Arrow Connector 82">
              <a:extLst>
                <a:ext uri="{FF2B5EF4-FFF2-40B4-BE49-F238E27FC236}">
                  <a16:creationId xmlns:a16="http://schemas.microsoft.com/office/drawing/2014/main" id="{2A1CD223-78F4-4614-9B68-BA078860F4F5}"/>
                </a:ext>
              </a:extLst>
            </p:cNvPr>
            <p:cNvCxnSpPr>
              <a:cxnSpLocks/>
            </p:cNvCxnSpPr>
            <p:nvPr/>
          </p:nvCxnSpPr>
          <p:spPr>
            <a:xfrm flipV="1">
              <a:off x="7334229" y="2535845"/>
              <a:ext cx="0" cy="388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B0C9DB24-D195-4A0E-818A-A86F04DDBD8A}"/>
                </a:ext>
              </a:extLst>
            </p:cNvPr>
            <p:cNvSpPr/>
            <p:nvPr/>
          </p:nvSpPr>
          <p:spPr>
            <a:xfrm>
              <a:off x="8431364" y="1768807"/>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30000" dirty="0">
                  <a:solidFill>
                    <a:schemeClr val="tx1"/>
                  </a:solidFill>
                </a:rPr>
                <a:t>2</a:t>
              </a:r>
              <a:r>
                <a:rPr lang="en-US" baseline="-25000" dirty="0">
                  <a:solidFill>
                    <a:schemeClr val="tx1"/>
                  </a:solidFill>
                </a:rPr>
                <a:t>t</a:t>
              </a:r>
              <a:endParaRPr lang="en-GB" baseline="-25000" dirty="0">
                <a:solidFill>
                  <a:schemeClr val="tx1"/>
                </a:solidFill>
              </a:endParaRPr>
            </a:p>
          </p:txBody>
        </p:sp>
        <p:cxnSp>
          <p:nvCxnSpPr>
            <p:cNvPr id="85" name="Straight Arrow Connector 84">
              <a:extLst>
                <a:ext uri="{FF2B5EF4-FFF2-40B4-BE49-F238E27FC236}">
                  <a16:creationId xmlns:a16="http://schemas.microsoft.com/office/drawing/2014/main" id="{2F79328A-6132-43D5-BE98-1D12A4201070}"/>
                </a:ext>
              </a:extLst>
            </p:cNvPr>
            <p:cNvCxnSpPr>
              <a:cxnSpLocks/>
            </p:cNvCxnSpPr>
            <p:nvPr/>
          </p:nvCxnSpPr>
          <p:spPr>
            <a:xfrm flipV="1">
              <a:off x="8840118" y="2509664"/>
              <a:ext cx="0" cy="405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EFF6BD8E-98BC-46F4-909A-601A728779E4}"/>
                </a:ext>
              </a:extLst>
            </p:cNvPr>
            <p:cNvCxnSpPr>
              <a:cxnSpLocks/>
            </p:cNvCxnSpPr>
            <p:nvPr/>
          </p:nvCxnSpPr>
          <p:spPr>
            <a:xfrm>
              <a:off x="2601487" y="2200187"/>
              <a:ext cx="67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28FD450-8087-4808-B499-3803BDCC0CE0}"/>
                </a:ext>
              </a:extLst>
            </p:cNvPr>
            <p:cNvCxnSpPr>
              <a:cxnSpLocks/>
            </p:cNvCxnSpPr>
            <p:nvPr/>
          </p:nvCxnSpPr>
          <p:spPr>
            <a:xfrm>
              <a:off x="4101273" y="2163835"/>
              <a:ext cx="67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BF33149-CD21-474B-B872-C2AA35B97A5F}"/>
                </a:ext>
              </a:extLst>
            </p:cNvPr>
            <p:cNvCxnSpPr>
              <a:cxnSpLocks/>
            </p:cNvCxnSpPr>
            <p:nvPr/>
          </p:nvCxnSpPr>
          <p:spPr>
            <a:xfrm>
              <a:off x="5621497" y="2199431"/>
              <a:ext cx="67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5827207B-97C1-4525-8BC1-1B25E8772FBB}"/>
                </a:ext>
              </a:extLst>
            </p:cNvPr>
            <p:cNvSpPr txBox="1"/>
            <p:nvPr/>
          </p:nvSpPr>
          <p:spPr>
            <a:xfrm>
              <a:off x="6285515" y="2023631"/>
              <a:ext cx="306980" cy="299237"/>
            </a:xfrm>
            <a:prstGeom prst="rect">
              <a:avLst/>
            </a:prstGeom>
            <a:noFill/>
          </p:spPr>
          <p:txBody>
            <a:bodyPr wrap="none" rtlCol="0">
              <a:spAutoFit/>
            </a:bodyPr>
            <a:lstStyle/>
            <a:p>
              <a:r>
                <a:rPr lang="en-US" dirty="0">
                  <a:solidFill>
                    <a:schemeClr val="tx1"/>
                  </a:solidFill>
                </a:rPr>
                <a:t>…</a:t>
              </a:r>
              <a:endParaRPr lang="en-GB" baseline="-25000" dirty="0">
                <a:solidFill>
                  <a:schemeClr val="tx1"/>
                </a:solidFill>
              </a:endParaRPr>
            </a:p>
          </p:txBody>
        </p:sp>
        <p:cxnSp>
          <p:nvCxnSpPr>
            <p:cNvPr id="90" name="Straight Arrow Connector 89">
              <a:extLst>
                <a:ext uri="{FF2B5EF4-FFF2-40B4-BE49-F238E27FC236}">
                  <a16:creationId xmlns:a16="http://schemas.microsoft.com/office/drawing/2014/main" id="{5F4BB87F-AF24-4620-A995-14F67FF491C7}"/>
                </a:ext>
              </a:extLst>
            </p:cNvPr>
            <p:cNvCxnSpPr>
              <a:cxnSpLocks/>
            </p:cNvCxnSpPr>
            <p:nvPr/>
          </p:nvCxnSpPr>
          <p:spPr>
            <a:xfrm>
              <a:off x="7736725" y="2199431"/>
              <a:ext cx="67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EAFE6DA-84D1-4B44-9FF3-9F970031DD1D}"/>
                </a:ext>
              </a:extLst>
            </p:cNvPr>
            <p:cNvCxnSpPr>
              <a:cxnSpLocks/>
            </p:cNvCxnSpPr>
            <p:nvPr/>
          </p:nvCxnSpPr>
          <p:spPr>
            <a:xfrm>
              <a:off x="6592495" y="2199430"/>
              <a:ext cx="3267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B34360D-BC19-4170-85B5-F1682D507CBA}"/>
                </a:ext>
              </a:extLst>
            </p:cNvPr>
            <p:cNvCxnSpPr>
              <a:cxnSpLocks/>
            </p:cNvCxnSpPr>
            <p:nvPr/>
          </p:nvCxnSpPr>
          <p:spPr>
            <a:xfrm flipV="1">
              <a:off x="2189828" y="1380627"/>
              <a:ext cx="0" cy="37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DA2C5A9-D0A5-4FD0-AEA2-8EAD6722600A}"/>
                </a:ext>
              </a:extLst>
            </p:cNvPr>
            <p:cNvCxnSpPr>
              <a:cxnSpLocks/>
            </p:cNvCxnSpPr>
            <p:nvPr/>
          </p:nvCxnSpPr>
          <p:spPr>
            <a:xfrm flipV="1">
              <a:off x="3689614" y="1344275"/>
              <a:ext cx="0" cy="42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32548FEA-007B-447A-9A2F-EDC680368B4C}"/>
                </a:ext>
              </a:extLst>
            </p:cNvPr>
            <p:cNvCxnSpPr>
              <a:cxnSpLocks/>
            </p:cNvCxnSpPr>
            <p:nvPr/>
          </p:nvCxnSpPr>
          <p:spPr>
            <a:xfrm flipV="1">
              <a:off x="5209838" y="1379871"/>
              <a:ext cx="0" cy="37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294AB3E2-0633-4173-AC00-0A082A85C765}"/>
                </a:ext>
              </a:extLst>
            </p:cNvPr>
            <p:cNvCxnSpPr>
              <a:cxnSpLocks/>
            </p:cNvCxnSpPr>
            <p:nvPr/>
          </p:nvCxnSpPr>
          <p:spPr>
            <a:xfrm flipV="1">
              <a:off x="7325066" y="1379871"/>
              <a:ext cx="0" cy="388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D73E53B-58C6-482A-B338-E440C187AAB5}"/>
                </a:ext>
              </a:extLst>
            </p:cNvPr>
            <p:cNvCxnSpPr>
              <a:cxnSpLocks/>
            </p:cNvCxnSpPr>
            <p:nvPr/>
          </p:nvCxnSpPr>
          <p:spPr>
            <a:xfrm flipV="1">
              <a:off x="8830955" y="1353690"/>
              <a:ext cx="0" cy="405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CFF6B2B-7DD3-4C49-B61D-2B969F024750}"/>
                </a:ext>
              </a:extLst>
            </p:cNvPr>
            <p:cNvSpPr txBox="1"/>
            <p:nvPr/>
          </p:nvSpPr>
          <p:spPr>
            <a:xfrm>
              <a:off x="2015287" y="1013490"/>
              <a:ext cx="367408" cy="369332"/>
            </a:xfrm>
            <a:prstGeom prst="rect">
              <a:avLst/>
            </a:prstGeom>
            <a:noFill/>
          </p:spPr>
          <p:txBody>
            <a:bodyPr wrap="square" rtlCol="0">
              <a:spAutoFit/>
            </a:bodyPr>
            <a:lstStyle/>
            <a:p>
              <a:r>
                <a:rPr lang="en-US" dirty="0">
                  <a:solidFill>
                    <a:schemeClr val="tx1"/>
                  </a:solidFill>
                </a:rPr>
                <a:t>y</a:t>
              </a:r>
              <a:r>
                <a:rPr lang="en-US" baseline="-25000" dirty="0">
                  <a:solidFill>
                    <a:schemeClr val="tx1"/>
                  </a:solidFill>
                </a:rPr>
                <a:t>1</a:t>
              </a:r>
              <a:endParaRPr lang="en-GB" baseline="-25000" dirty="0">
                <a:solidFill>
                  <a:schemeClr val="tx1"/>
                </a:solidFill>
              </a:endParaRPr>
            </a:p>
          </p:txBody>
        </p:sp>
        <p:sp>
          <p:nvSpPr>
            <p:cNvPr id="98" name="TextBox 97">
              <a:extLst>
                <a:ext uri="{FF2B5EF4-FFF2-40B4-BE49-F238E27FC236}">
                  <a16:creationId xmlns:a16="http://schemas.microsoft.com/office/drawing/2014/main" id="{35D0B51C-71BA-4C99-B814-75E94B28784F}"/>
                </a:ext>
              </a:extLst>
            </p:cNvPr>
            <p:cNvSpPr txBox="1"/>
            <p:nvPr/>
          </p:nvSpPr>
          <p:spPr>
            <a:xfrm>
              <a:off x="3499424" y="965979"/>
              <a:ext cx="367408" cy="369332"/>
            </a:xfrm>
            <a:prstGeom prst="rect">
              <a:avLst/>
            </a:prstGeom>
            <a:noFill/>
          </p:spPr>
          <p:txBody>
            <a:bodyPr wrap="square" rtlCol="0">
              <a:spAutoFit/>
            </a:bodyPr>
            <a:lstStyle/>
            <a:p>
              <a:r>
                <a:rPr lang="en-US" dirty="0">
                  <a:solidFill>
                    <a:schemeClr val="tx1"/>
                  </a:solidFill>
                </a:rPr>
                <a:t>y</a:t>
              </a:r>
              <a:r>
                <a:rPr lang="en-US" baseline="-25000" dirty="0"/>
                <a:t>2</a:t>
              </a:r>
              <a:endParaRPr lang="en-GB" baseline="-25000" dirty="0">
                <a:solidFill>
                  <a:schemeClr val="tx1"/>
                </a:solidFill>
              </a:endParaRPr>
            </a:p>
          </p:txBody>
        </p:sp>
        <p:sp>
          <p:nvSpPr>
            <p:cNvPr id="99" name="TextBox 98">
              <a:extLst>
                <a:ext uri="{FF2B5EF4-FFF2-40B4-BE49-F238E27FC236}">
                  <a16:creationId xmlns:a16="http://schemas.microsoft.com/office/drawing/2014/main" id="{7DCEB996-7542-4313-908C-C8AB8ABD8115}"/>
                </a:ext>
              </a:extLst>
            </p:cNvPr>
            <p:cNvSpPr txBox="1"/>
            <p:nvPr/>
          </p:nvSpPr>
          <p:spPr>
            <a:xfrm>
              <a:off x="5068737" y="998592"/>
              <a:ext cx="367408" cy="369332"/>
            </a:xfrm>
            <a:prstGeom prst="rect">
              <a:avLst/>
            </a:prstGeom>
            <a:noFill/>
          </p:spPr>
          <p:txBody>
            <a:bodyPr wrap="square" rtlCol="0">
              <a:spAutoFit/>
            </a:bodyPr>
            <a:lstStyle/>
            <a:p>
              <a:r>
                <a:rPr lang="en-US" dirty="0">
                  <a:solidFill>
                    <a:schemeClr val="tx1"/>
                  </a:solidFill>
                </a:rPr>
                <a:t>y</a:t>
              </a:r>
              <a:r>
                <a:rPr lang="en-US" baseline="-25000" dirty="0">
                  <a:solidFill>
                    <a:schemeClr val="tx1"/>
                  </a:solidFill>
                </a:rPr>
                <a:t>3</a:t>
              </a:r>
              <a:endParaRPr lang="en-GB" baseline="-25000" dirty="0">
                <a:solidFill>
                  <a:schemeClr val="tx1"/>
                </a:solidFill>
              </a:endParaRPr>
            </a:p>
          </p:txBody>
        </p:sp>
        <p:sp>
          <p:nvSpPr>
            <p:cNvPr id="100" name="TextBox 99">
              <a:extLst>
                <a:ext uri="{FF2B5EF4-FFF2-40B4-BE49-F238E27FC236}">
                  <a16:creationId xmlns:a16="http://schemas.microsoft.com/office/drawing/2014/main" id="{EC5A9955-4464-41BC-9BF0-F7F5F737AE46}"/>
                </a:ext>
              </a:extLst>
            </p:cNvPr>
            <p:cNvSpPr txBox="1"/>
            <p:nvPr/>
          </p:nvSpPr>
          <p:spPr>
            <a:xfrm>
              <a:off x="7118239" y="1013655"/>
              <a:ext cx="466346" cy="369332"/>
            </a:xfrm>
            <a:prstGeom prst="rect">
              <a:avLst/>
            </a:prstGeom>
            <a:noFill/>
          </p:spPr>
          <p:txBody>
            <a:bodyPr wrap="square" rtlCol="0">
              <a:spAutoFit/>
            </a:bodyPr>
            <a:lstStyle/>
            <a:p>
              <a:r>
                <a:rPr lang="en-US" dirty="0">
                  <a:solidFill>
                    <a:schemeClr val="tx1"/>
                  </a:solidFill>
                </a:rPr>
                <a:t>y</a:t>
              </a:r>
              <a:r>
                <a:rPr lang="en-US" baseline="-25000" dirty="0"/>
                <a:t>t-1</a:t>
              </a:r>
              <a:endParaRPr lang="en-GB" baseline="-25000" dirty="0">
                <a:solidFill>
                  <a:schemeClr val="tx1"/>
                </a:solidFill>
              </a:endParaRPr>
            </a:p>
          </p:txBody>
        </p:sp>
        <p:sp>
          <p:nvSpPr>
            <p:cNvPr id="101" name="TextBox 100">
              <a:extLst>
                <a:ext uri="{FF2B5EF4-FFF2-40B4-BE49-F238E27FC236}">
                  <a16:creationId xmlns:a16="http://schemas.microsoft.com/office/drawing/2014/main" id="{6B411160-67A7-4217-81AD-726CD7331781}"/>
                </a:ext>
              </a:extLst>
            </p:cNvPr>
            <p:cNvSpPr txBox="1"/>
            <p:nvPr/>
          </p:nvSpPr>
          <p:spPr>
            <a:xfrm>
              <a:off x="8668941" y="1003356"/>
              <a:ext cx="341312" cy="369332"/>
            </a:xfrm>
            <a:prstGeom prst="rect">
              <a:avLst/>
            </a:prstGeom>
            <a:noFill/>
          </p:spPr>
          <p:txBody>
            <a:bodyPr wrap="square" rtlCol="0">
              <a:spAutoFit/>
            </a:bodyPr>
            <a:lstStyle/>
            <a:p>
              <a:r>
                <a:rPr lang="en-US" dirty="0" err="1">
                  <a:solidFill>
                    <a:schemeClr val="tx1"/>
                  </a:solidFill>
                </a:rPr>
                <a:t>y</a:t>
              </a:r>
              <a:r>
                <a:rPr lang="en-US" baseline="-25000" dirty="0" err="1"/>
                <a:t>t</a:t>
              </a:r>
              <a:endParaRPr lang="en-GB" baseline="-25000" dirty="0">
                <a:solidFill>
                  <a:schemeClr val="tx1"/>
                </a:solidFill>
              </a:endParaRPr>
            </a:p>
          </p:txBody>
        </p:sp>
      </p:grpSp>
      <p:pic>
        <p:nvPicPr>
          <p:cNvPr id="103" name="Picture 102">
            <a:extLst>
              <a:ext uri="{FF2B5EF4-FFF2-40B4-BE49-F238E27FC236}">
                <a16:creationId xmlns:a16="http://schemas.microsoft.com/office/drawing/2014/main" id="{C18215FE-10F4-47F8-AE78-C60BD692A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505" y="5820304"/>
            <a:ext cx="5772248" cy="655797"/>
          </a:xfrm>
          <a:prstGeom prst="rect">
            <a:avLst/>
          </a:prstGeom>
        </p:spPr>
      </p:pic>
      <p:sp>
        <p:nvSpPr>
          <p:cNvPr id="105" name="TextBox 104">
            <a:extLst>
              <a:ext uri="{FF2B5EF4-FFF2-40B4-BE49-F238E27FC236}">
                <a16:creationId xmlns:a16="http://schemas.microsoft.com/office/drawing/2014/main" id="{1AAAC4E2-4F69-40CE-9E21-9459D8FC6A4F}"/>
              </a:ext>
            </a:extLst>
          </p:cNvPr>
          <p:cNvSpPr txBox="1"/>
          <p:nvPr/>
        </p:nvSpPr>
        <p:spPr>
          <a:xfrm>
            <a:off x="9791948" y="4014685"/>
            <a:ext cx="2144754" cy="369332"/>
          </a:xfrm>
          <a:prstGeom prst="rect">
            <a:avLst/>
          </a:prstGeom>
          <a:noFill/>
        </p:spPr>
        <p:txBody>
          <a:bodyPr wrap="none" rtlCol="0">
            <a:spAutoFit/>
          </a:bodyPr>
          <a:lstStyle/>
          <a:p>
            <a:r>
              <a:rPr lang="en-US" dirty="0">
                <a:solidFill>
                  <a:srgbClr val="C00000"/>
                </a:solidFill>
              </a:rPr>
              <a:t>RNN with two layers.</a:t>
            </a:r>
            <a:endParaRPr lang="en-GB" dirty="0">
              <a:solidFill>
                <a:srgbClr val="C00000"/>
              </a:solidFill>
            </a:endParaRPr>
          </a:p>
        </p:txBody>
      </p:sp>
      <p:sp>
        <p:nvSpPr>
          <p:cNvPr id="106" name="Oval 105">
            <a:extLst>
              <a:ext uri="{FF2B5EF4-FFF2-40B4-BE49-F238E27FC236}">
                <a16:creationId xmlns:a16="http://schemas.microsoft.com/office/drawing/2014/main" id="{683E4DA5-3611-4B12-A9D4-73F5DAF91B1D}"/>
              </a:ext>
            </a:extLst>
          </p:cNvPr>
          <p:cNvSpPr/>
          <p:nvPr/>
        </p:nvSpPr>
        <p:spPr>
          <a:xfrm>
            <a:off x="6456100" y="5568434"/>
            <a:ext cx="2007652" cy="11320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3E425A1B-95D2-40E1-9D81-B0CF27F79A0A}"/>
              </a:ext>
            </a:extLst>
          </p:cNvPr>
          <p:cNvSpPr txBox="1"/>
          <p:nvPr/>
        </p:nvSpPr>
        <p:spPr>
          <a:xfrm>
            <a:off x="8532681" y="5770242"/>
            <a:ext cx="2144754" cy="923330"/>
          </a:xfrm>
          <a:prstGeom prst="rect">
            <a:avLst/>
          </a:prstGeom>
          <a:noFill/>
        </p:spPr>
        <p:txBody>
          <a:bodyPr wrap="square" rtlCol="0">
            <a:spAutoFit/>
          </a:bodyPr>
          <a:lstStyle/>
          <a:p>
            <a:r>
              <a:rPr lang="en-US" dirty="0">
                <a:solidFill>
                  <a:srgbClr val="C00000"/>
                </a:solidFill>
              </a:rPr>
              <a:t>Input from the previous layer (= x at layer 1)</a:t>
            </a:r>
            <a:endParaRPr lang="en-GB" dirty="0">
              <a:solidFill>
                <a:srgbClr val="C00000"/>
              </a:solidFill>
            </a:endParaRPr>
          </a:p>
        </p:txBody>
      </p:sp>
    </p:spTree>
    <p:extLst>
      <p:ext uri="{BB962C8B-B14F-4D97-AF65-F5344CB8AC3E}">
        <p14:creationId xmlns:p14="http://schemas.microsoft.com/office/powerpoint/2010/main" val="26850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8140-D18B-4326-A8A4-4652D13633D7}"/>
              </a:ext>
            </a:extLst>
          </p:cNvPr>
          <p:cNvSpPr>
            <a:spLocks noGrp="1"/>
          </p:cNvSpPr>
          <p:nvPr>
            <p:ph type="title"/>
          </p:nvPr>
        </p:nvSpPr>
        <p:spPr/>
        <p:txBody>
          <a:bodyPr/>
          <a:lstStyle/>
          <a:p>
            <a:r>
              <a:rPr lang="en-US" dirty="0"/>
              <a:t>Bidirectionality</a:t>
            </a:r>
            <a:endParaRPr lang="en-GB" dirty="0"/>
          </a:p>
        </p:txBody>
      </p:sp>
      <p:grpSp>
        <p:nvGrpSpPr>
          <p:cNvPr id="3" name="Group 2">
            <a:extLst>
              <a:ext uri="{FF2B5EF4-FFF2-40B4-BE49-F238E27FC236}">
                <a16:creationId xmlns:a16="http://schemas.microsoft.com/office/drawing/2014/main" id="{21C9C9B4-6686-E679-BA91-BD58071D1264}"/>
              </a:ext>
            </a:extLst>
          </p:cNvPr>
          <p:cNvGrpSpPr/>
          <p:nvPr/>
        </p:nvGrpSpPr>
        <p:grpSpPr>
          <a:xfrm>
            <a:off x="1371599" y="1557475"/>
            <a:ext cx="8334751" cy="3743049"/>
            <a:chOff x="1960756" y="2078555"/>
            <a:chExt cx="7506164" cy="3444656"/>
          </a:xfrm>
        </p:grpSpPr>
        <p:sp>
          <p:nvSpPr>
            <p:cNvPr id="5" name="Oval 4">
              <a:extLst>
                <a:ext uri="{FF2B5EF4-FFF2-40B4-BE49-F238E27FC236}">
                  <a16:creationId xmlns:a16="http://schemas.microsoft.com/office/drawing/2014/main" id="{38EB3540-96CB-4142-8A5A-FB1D199478B0}"/>
                </a:ext>
              </a:extLst>
            </p:cNvPr>
            <p:cNvSpPr/>
            <p:nvPr/>
          </p:nvSpPr>
          <p:spPr>
            <a:xfrm>
              <a:off x="2008286" y="4125683"/>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endParaRPr lang="en-GB" baseline="-25000" dirty="0">
                <a:solidFill>
                  <a:schemeClr val="tx1"/>
                </a:solidFill>
              </a:endParaRPr>
            </a:p>
          </p:txBody>
        </p:sp>
        <p:cxnSp>
          <p:nvCxnSpPr>
            <p:cNvPr id="6" name="Straight Arrow Connector 5">
              <a:extLst>
                <a:ext uri="{FF2B5EF4-FFF2-40B4-BE49-F238E27FC236}">
                  <a16:creationId xmlns:a16="http://schemas.microsoft.com/office/drawing/2014/main" id="{FF901C8F-B63F-48CE-8046-B93D14497862}"/>
                </a:ext>
              </a:extLst>
            </p:cNvPr>
            <p:cNvCxnSpPr>
              <a:cxnSpLocks/>
              <a:stCxn id="5" idx="6"/>
            </p:cNvCxnSpPr>
            <p:nvPr/>
          </p:nvCxnSpPr>
          <p:spPr>
            <a:xfrm>
              <a:off x="2825793" y="4496112"/>
              <a:ext cx="67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BAAC867-A25C-4836-A25F-3ADBFE360DD9}"/>
                </a:ext>
              </a:extLst>
            </p:cNvPr>
            <p:cNvCxnSpPr>
              <a:cxnSpLocks/>
            </p:cNvCxnSpPr>
            <p:nvPr/>
          </p:nvCxnSpPr>
          <p:spPr>
            <a:xfrm flipV="1">
              <a:off x="2417040" y="4866540"/>
              <a:ext cx="0" cy="37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B71BA5F-2DA4-4C54-A11A-D11C41478E74}"/>
                </a:ext>
              </a:extLst>
            </p:cNvPr>
            <p:cNvSpPr/>
            <p:nvPr/>
          </p:nvSpPr>
          <p:spPr>
            <a:xfrm>
              <a:off x="3508072" y="4089331"/>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endParaRPr lang="en-GB" baseline="-25000" dirty="0">
                <a:solidFill>
                  <a:schemeClr val="tx1"/>
                </a:solidFill>
              </a:endParaRPr>
            </a:p>
          </p:txBody>
        </p:sp>
        <p:cxnSp>
          <p:nvCxnSpPr>
            <p:cNvPr id="9" name="Straight Arrow Connector 8">
              <a:extLst>
                <a:ext uri="{FF2B5EF4-FFF2-40B4-BE49-F238E27FC236}">
                  <a16:creationId xmlns:a16="http://schemas.microsoft.com/office/drawing/2014/main" id="{FA338B1E-E83C-494F-AAC7-A81A12F508A1}"/>
                </a:ext>
              </a:extLst>
            </p:cNvPr>
            <p:cNvCxnSpPr>
              <a:cxnSpLocks/>
              <a:stCxn id="8" idx="6"/>
            </p:cNvCxnSpPr>
            <p:nvPr/>
          </p:nvCxnSpPr>
          <p:spPr>
            <a:xfrm>
              <a:off x="4325579" y="4459760"/>
              <a:ext cx="67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056B803-0FD3-4227-B0DF-8DD583746FC8}"/>
                </a:ext>
              </a:extLst>
            </p:cNvPr>
            <p:cNvCxnSpPr>
              <a:cxnSpLocks/>
            </p:cNvCxnSpPr>
            <p:nvPr/>
          </p:nvCxnSpPr>
          <p:spPr>
            <a:xfrm flipV="1">
              <a:off x="3916826" y="4830188"/>
              <a:ext cx="0" cy="42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71ABAA3F-AC90-403F-8C1B-D15F13348971}"/>
                </a:ext>
              </a:extLst>
            </p:cNvPr>
            <p:cNvSpPr/>
            <p:nvPr/>
          </p:nvSpPr>
          <p:spPr>
            <a:xfrm>
              <a:off x="5028296" y="4124927"/>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endParaRPr lang="en-GB" baseline="-25000" dirty="0">
                <a:solidFill>
                  <a:schemeClr val="tx1"/>
                </a:solidFill>
              </a:endParaRPr>
            </a:p>
          </p:txBody>
        </p:sp>
        <p:cxnSp>
          <p:nvCxnSpPr>
            <p:cNvPr id="12" name="Straight Arrow Connector 11">
              <a:extLst>
                <a:ext uri="{FF2B5EF4-FFF2-40B4-BE49-F238E27FC236}">
                  <a16:creationId xmlns:a16="http://schemas.microsoft.com/office/drawing/2014/main" id="{E8E94B01-5BB3-4F7E-9424-9C7DCC7A99BD}"/>
                </a:ext>
              </a:extLst>
            </p:cNvPr>
            <p:cNvCxnSpPr>
              <a:cxnSpLocks/>
              <a:stCxn id="11" idx="6"/>
            </p:cNvCxnSpPr>
            <p:nvPr/>
          </p:nvCxnSpPr>
          <p:spPr>
            <a:xfrm>
              <a:off x="5845803" y="4495356"/>
              <a:ext cx="67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A1CDE44-D84D-4A0E-B732-FFED118E1608}"/>
                </a:ext>
              </a:extLst>
            </p:cNvPr>
            <p:cNvCxnSpPr>
              <a:cxnSpLocks/>
            </p:cNvCxnSpPr>
            <p:nvPr/>
          </p:nvCxnSpPr>
          <p:spPr>
            <a:xfrm flipV="1">
              <a:off x="5437050" y="4865784"/>
              <a:ext cx="0" cy="37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80AE152-2A3F-4D9D-B168-B1E287C620C2}"/>
                </a:ext>
              </a:extLst>
            </p:cNvPr>
            <p:cNvSpPr txBox="1"/>
            <p:nvPr/>
          </p:nvSpPr>
          <p:spPr>
            <a:xfrm>
              <a:off x="6509821" y="4319556"/>
              <a:ext cx="306980" cy="299237"/>
            </a:xfrm>
            <a:prstGeom prst="rect">
              <a:avLst/>
            </a:prstGeom>
            <a:noFill/>
          </p:spPr>
          <p:txBody>
            <a:bodyPr wrap="none" rtlCol="0">
              <a:spAutoFit/>
            </a:bodyPr>
            <a:lstStyle/>
            <a:p>
              <a:r>
                <a:rPr lang="en-US" dirty="0">
                  <a:solidFill>
                    <a:schemeClr val="tx1"/>
                  </a:solidFill>
                </a:rPr>
                <a:t>…</a:t>
              </a:r>
              <a:endParaRPr lang="en-GB" baseline="-25000" dirty="0">
                <a:solidFill>
                  <a:schemeClr val="tx1"/>
                </a:solidFill>
              </a:endParaRPr>
            </a:p>
          </p:txBody>
        </p:sp>
        <p:sp>
          <p:nvSpPr>
            <p:cNvPr id="15" name="Oval 14">
              <a:extLst>
                <a:ext uri="{FF2B5EF4-FFF2-40B4-BE49-F238E27FC236}">
                  <a16:creationId xmlns:a16="http://schemas.microsoft.com/office/drawing/2014/main" id="{C7A14E57-4580-4D56-B6CE-7AD6CEE9DC78}"/>
                </a:ext>
              </a:extLst>
            </p:cNvPr>
            <p:cNvSpPr/>
            <p:nvPr/>
          </p:nvSpPr>
          <p:spPr>
            <a:xfrm>
              <a:off x="7143524" y="4124927"/>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t-1</a:t>
              </a:r>
              <a:endParaRPr lang="en-GB" baseline="-25000" dirty="0">
                <a:solidFill>
                  <a:schemeClr val="tx1"/>
                </a:solidFill>
              </a:endParaRPr>
            </a:p>
          </p:txBody>
        </p:sp>
        <p:cxnSp>
          <p:nvCxnSpPr>
            <p:cNvPr id="16" name="Straight Arrow Connector 15">
              <a:extLst>
                <a:ext uri="{FF2B5EF4-FFF2-40B4-BE49-F238E27FC236}">
                  <a16:creationId xmlns:a16="http://schemas.microsoft.com/office/drawing/2014/main" id="{7FD98183-ACFC-43C1-8827-32866E7E6299}"/>
                </a:ext>
              </a:extLst>
            </p:cNvPr>
            <p:cNvCxnSpPr>
              <a:cxnSpLocks/>
              <a:stCxn id="15" idx="6"/>
            </p:cNvCxnSpPr>
            <p:nvPr/>
          </p:nvCxnSpPr>
          <p:spPr>
            <a:xfrm>
              <a:off x="7961031" y="4495356"/>
              <a:ext cx="67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E08210B-269D-463C-A649-09A3D2809BD3}"/>
                </a:ext>
              </a:extLst>
            </p:cNvPr>
            <p:cNvCxnSpPr>
              <a:cxnSpLocks/>
            </p:cNvCxnSpPr>
            <p:nvPr/>
          </p:nvCxnSpPr>
          <p:spPr>
            <a:xfrm flipV="1">
              <a:off x="7552278" y="4865784"/>
              <a:ext cx="0" cy="388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FD73D4B-6C31-4E9D-A9D0-95CC264825F2}"/>
                </a:ext>
              </a:extLst>
            </p:cNvPr>
            <p:cNvCxnSpPr>
              <a:cxnSpLocks/>
            </p:cNvCxnSpPr>
            <p:nvPr/>
          </p:nvCxnSpPr>
          <p:spPr>
            <a:xfrm>
              <a:off x="6816801" y="4495355"/>
              <a:ext cx="3267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527669E7-7DA7-4A95-A8B0-4C2D47A7858F}"/>
                </a:ext>
              </a:extLst>
            </p:cNvPr>
            <p:cNvSpPr/>
            <p:nvPr/>
          </p:nvSpPr>
          <p:spPr>
            <a:xfrm>
              <a:off x="8649413" y="4098746"/>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t</a:t>
              </a:r>
              <a:endParaRPr lang="en-GB" baseline="-25000" dirty="0">
                <a:solidFill>
                  <a:schemeClr val="tx1"/>
                </a:solidFill>
              </a:endParaRPr>
            </a:p>
          </p:txBody>
        </p:sp>
        <p:cxnSp>
          <p:nvCxnSpPr>
            <p:cNvPr id="20" name="Straight Arrow Connector 19">
              <a:extLst>
                <a:ext uri="{FF2B5EF4-FFF2-40B4-BE49-F238E27FC236}">
                  <a16:creationId xmlns:a16="http://schemas.microsoft.com/office/drawing/2014/main" id="{2549D676-FB66-41A3-8A8F-1032177965A8}"/>
                </a:ext>
              </a:extLst>
            </p:cNvPr>
            <p:cNvCxnSpPr>
              <a:cxnSpLocks/>
            </p:cNvCxnSpPr>
            <p:nvPr/>
          </p:nvCxnSpPr>
          <p:spPr>
            <a:xfrm flipV="1">
              <a:off x="9058167" y="4839603"/>
              <a:ext cx="0" cy="405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83E3B9A-5A02-439E-9F71-86148D152A3D}"/>
                </a:ext>
              </a:extLst>
            </p:cNvPr>
            <p:cNvSpPr txBox="1"/>
            <p:nvPr/>
          </p:nvSpPr>
          <p:spPr>
            <a:xfrm>
              <a:off x="2266059" y="5223974"/>
              <a:ext cx="324178" cy="299237"/>
            </a:xfrm>
            <a:prstGeom prst="rect">
              <a:avLst/>
            </a:prstGeom>
            <a:noFill/>
          </p:spPr>
          <p:txBody>
            <a:bodyPr wrap="none" rtlCol="0">
              <a:spAutoFit/>
            </a:bodyPr>
            <a:lstStyle/>
            <a:p>
              <a:r>
                <a:rPr lang="en-US" dirty="0">
                  <a:solidFill>
                    <a:schemeClr val="tx1"/>
                  </a:solidFill>
                </a:rPr>
                <a:t>x</a:t>
              </a:r>
              <a:r>
                <a:rPr lang="en-US" baseline="-25000" dirty="0">
                  <a:solidFill>
                    <a:schemeClr val="tx1"/>
                  </a:solidFill>
                </a:rPr>
                <a:t>1</a:t>
              </a:r>
              <a:endParaRPr lang="en-GB" baseline="-25000" dirty="0">
                <a:solidFill>
                  <a:schemeClr val="tx1"/>
                </a:solidFill>
              </a:endParaRPr>
            </a:p>
          </p:txBody>
        </p:sp>
        <p:sp>
          <p:nvSpPr>
            <p:cNvPr id="22" name="TextBox 21">
              <a:extLst>
                <a:ext uri="{FF2B5EF4-FFF2-40B4-BE49-F238E27FC236}">
                  <a16:creationId xmlns:a16="http://schemas.microsoft.com/office/drawing/2014/main" id="{A7841028-B78A-4ED7-A4CA-9122F42713B4}"/>
                </a:ext>
              </a:extLst>
            </p:cNvPr>
            <p:cNvSpPr txBox="1"/>
            <p:nvPr/>
          </p:nvSpPr>
          <p:spPr>
            <a:xfrm>
              <a:off x="3739273" y="5223974"/>
              <a:ext cx="324178" cy="299237"/>
            </a:xfrm>
            <a:prstGeom prst="rect">
              <a:avLst/>
            </a:prstGeom>
            <a:noFill/>
          </p:spPr>
          <p:txBody>
            <a:bodyPr wrap="none" rtlCol="0">
              <a:spAutoFit/>
            </a:bodyPr>
            <a:lstStyle/>
            <a:p>
              <a:r>
                <a:rPr lang="en-US" dirty="0">
                  <a:solidFill>
                    <a:schemeClr val="tx1"/>
                  </a:solidFill>
                </a:rPr>
                <a:t>x</a:t>
              </a:r>
              <a:r>
                <a:rPr lang="en-US" baseline="-25000" dirty="0"/>
                <a:t>2</a:t>
              </a:r>
              <a:endParaRPr lang="en-GB" baseline="-25000" dirty="0">
                <a:solidFill>
                  <a:schemeClr val="tx1"/>
                </a:solidFill>
              </a:endParaRPr>
            </a:p>
          </p:txBody>
        </p:sp>
        <p:sp>
          <p:nvSpPr>
            <p:cNvPr id="23" name="TextBox 22">
              <a:extLst>
                <a:ext uri="{FF2B5EF4-FFF2-40B4-BE49-F238E27FC236}">
                  <a16:creationId xmlns:a16="http://schemas.microsoft.com/office/drawing/2014/main" id="{A8C23B23-C6DF-4312-96E6-2E982A55D303}"/>
                </a:ext>
              </a:extLst>
            </p:cNvPr>
            <p:cNvSpPr txBox="1"/>
            <p:nvPr/>
          </p:nvSpPr>
          <p:spPr>
            <a:xfrm>
              <a:off x="5282486" y="5223974"/>
              <a:ext cx="324178" cy="299237"/>
            </a:xfrm>
            <a:prstGeom prst="rect">
              <a:avLst/>
            </a:prstGeom>
            <a:noFill/>
          </p:spPr>
          <p:txBody>
            <a:bodyPr wrap="none" rtlCol="0">
              <a:spAutoFit/>
            </a:bodyPr>
            <a:lstStyle/>
            <a:p>
              <a:r>
                <a:rPr lang="en-US" dirty="0">
                  <a:solidFill>
                    <a:schemeClr val="tx1"/>
                  </a:solidFill>
                </a:rPr>
                <a:t>x</a:t>
              </a:r>
              <a:r>
                <a:rPr lang="en-US" baseline="-25000" dirty="0"/>
                <a:t>3</a:t>
              </a:r>
              <a:endParaRPr lang="en-GB" baseline="-25000" dirty="0">
                <a:solidFill>
                  <a:schemeClr val="tx1"/>
                </a:solidFill>
              </a:endParaRPr>
            </a:p>
          </p:txBody>
        </p:sp>
        <p:sp>
          <p:nvSpPr>
            <p:cNvPr id="24" name="TextBox 23">
              <a:extLst>
                <a:ext uri="{FF2B5EF4-FFF2-40B4-BE49-F238E27FC236}">
                  <a16:creationId xmlns:a16="http://schemas.microsoft.com/office/drawing/2014/main" id="{318A006C-291F-4F79-8AE7-7719515FE3B1}"/>
                </a:ext>
              </a:extLst>
            </p:cNvPr>
            <p:cNvSpPr txBox="1"/>
            <p:nvPr/>
          </p:nvSpPr>
          <p:spPr>
            <a:xfrm>
              <a:off x="7381223" y="5215925"/>
              <a:ext cx="412230" cy="299237"/>
            </a:xfrm>
            <a:prstGeom prst="rect">
              <a:avLst/>
            </a:prstGeom>
            <a:noFill/>
          </p:spPr>
          <p:txBody>
            <a:bodyPr wrap="none" rtlCol="0">
              <a:spAutoFit/>
            </a:bodyPr>
            <a:lstStyle/>
            <a:p>
              <a:r>
                <a:rPr lang="en-US" dirty="0">
                  <a:solidFill>
                    <a:schemeClr val="tx1"/>
                  </a:solidFill>
                </a:rPr>
                <a:t>x</a:t>
              </a:r>
              <a:r>
                <a:rPr lang="en-US" baseline="-25000" dirty="0">
                  <a:solidFill>
                    <a:schemeClr val="tx1"/>
                  </a:solidFill>
                </a:rPr>
                <a:t>t-1</a:t>
              </a:r>
              <a:endParaRPr lang="en-GB" baseline="-25000" dirty="0">
                <a:solidFill>
                  <a:schemeClr val="tx1"/>
                </a:solidFill>
              </a:endParaRPr>
            </a:p>
          </p:txBody>
        </p:sp>
        <p:sp>
          <p:nvSpPr>
            <p:cNvPr id="25" name="TextBox 24">
              <a:extLst>
                <a:ext uri="{FF2B5EF4-FFF2-40B4-BE49-F238E27FC236}">
                  <a16:creationId xmlns:a16="http://schemas.microsoft.com/office/drawing/2014/main" id="{6A1CE2D3-CFEE-4AAA-A6E2-AE5DB7DEC463}"/>
                </a:ext>
              </a:extLst>
            </p:cNvPr>
            <p:cNvSpPr txBox="1"/>
            <p:nvPr/>
          </p:nvSpPr>
          <p:spPr>
            <a:xfrm>
              <a:off x="8851252" y="5215925"/>
              <a:ext cx="300445" cy="299237"/>
            </a:xfrm>
            <a:prstGeom prst="rect">
              <a:avLst/>
            </a:prstGeom>
            <a:noFill/>
          </p:spPr>
          <p:txBody>
            <a:bodyPr wrap="none" rtlCol="0">
              <a:spAutoFit/>
            </a:bodyPr>
            <a:lstStyle/>
            <a:p>
              <a:r>
                <a:rPr lang="en-US" dirty="0">
                  <a:solidFill>
                    <a:schemeClr val="tx1"/>
                  </a:solidFill>
                </a:rPr>
                <a:t>x</a:t>
              </a:r>
              <a:r>
                <a:rPr lang="en-US" baseline="-25000" dirty="0">
                  <a:solidFill>
                    <a:schemeClr val="tx1"/>
                  </a:solidFill>
                </a:rPr>
                <a:t>t</a:t>
              </a:r>
              <a:endParaRPr lang="en-GB" baseline="-25000" dirty="0">
                <a:solidFill>
                  <a:schemeClr val="tx1"/>
                </a:solidFill>
              </a:endParaRPr>
            </a:p>
          </p:txBody>
        </p:sp>
        <p:sp>
          <p:nvSpPr>
            <p:cNvPr id="26" name="Oval 25">
              <a:extLst>
                <a:ext uri="{FF2B5EF4-FFF2-40B4-BE49-F238E27FC236}">
                  <a16:creationId xmlns:a16="http://schemas.microsoft.com/office/drawing/2014/main" id="{62D18840-17F3-4718-BA83-03A25EAEDC7E}"/>
                </a:ext>
              </a:extLst>
            </p:cNvPr>
            <p:cNvSpPr/>
            <p:nvPr/>
          </p:nvSpPr>
          <p:spPr>
            <a:xfrm>
              <a:off x="1960756" y="2908320"/>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endParaRPr lang="en-GB" baseline="-25000" dirty="0">
                <a:solidFill>
                  <a:schemeClr val="tx1"/>
                </a:solidFill>
              </a:endParaRPr>
            </a:p>
          </p:txBody>
        </p:sp>
        <p:sp>
          <p:nvSpPr>
            <p:cNvPr id="28" name="Oval 27">
              <a:extLst>
                <a:ext uri="{FF2B5EF4-FFF2-40B4-BE49-F238E27FC236}">
                  <a16:creationId xmlns:a16="http://schemas.microsoft.com/office/drawing/2014/main" id="{8440DF8F-DDBE-44AC-BE6A-3BEC9D43808D}"/>
                </a:ext>
              </a:extLst>
            </p:cNvPr>
            <p:cNvSpPr/>
            <p:nvPr/>
          </p:nvSpPr>
          <p:spPr>
            <a:xfrm>
              <a:off x="3460542" y="2871968"/>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endParaRPr lang="en-GB" baseline="-25000" dirty="0">
                <a:solidFill>
                  <a:schemeClr val="tx1"/>
                </a:solidFill>
              </a:endParaRPr>
            </a:p>
          </p:txBody>
        </p:sp>
        <p:sp>
          <p:nvSpPr>
            <p:cNvPr id="30" name="Oval 29">
              <a:extLst>
                <a:ext uri="{FF2B5EF4-FFF2-40B4-BE49-F238E27FC236}">
                  <a16:creationId xmlns:a16="http://schemas.microsoft.com/office/drawing/2014/main" id="{4A2F8FFA-5C7A-430F-BBA0-4E4E02E5214D}"/>
                </a:ext>
              </a:extLst>
            </p:cNvPr>
            <p:cNvSpPr/>
            <p:nvPr/>
          </p:nvSpPr>
          <p:spPr>
            <a:xfrm>
              <a:off x="4980766" y="2907564"/>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endParaRPr lang="en-GB" baseline="-25000" dirty="0">
                <a:solidFill>
                  <a:schemeClr val="tx1"/>
                </a:solidFill>
              </a:endParaRPr>
            </a:p>
          </p:txBody>
        </p:sp>
        <p:sp>
          <p:nvSpPr>
            <p:cNvPr id="32" name="Oval 31">
              <a:extLst>
                <a:ext uri="{FF2B5EF4-FFF2-40B4-BE49-F238E27FC236}">
                  <a16:creationId xmlns:a16="http://schemas.microsoft.com/office/drawing/2014/main" id="{5634E066-6CB5-48FC-AD69-331C43E5B2A3}"/>
                </a:ext>
              </a:extLst>
            </p:cNvPr>
            <p:cNvSpPr/>
            <p:nvPr/>
          </p:nvSpPr>
          <p:spPr>
            <a:xfrm>
              <a:off x="7095994" y="2907564"/>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t-1</a:t>
              </a:r>
              <a:endParaRPr lang="en-GB" baseline="-25000" dirty="0">
                <a:solidFill>
                  <a:schemeClr val="tx1"/>
                </a:solidFill>
              </a:endParaRPr>
            </a:p>
          </p:txBody>
        </p:sp>
        <p:sp>
          <p:nvSpPr>
            <p:cNvPr id="34" name="Oval 33">
              <a:extLst>
                <a:ext uri="{FF2B5EF4-FFF2-40B4-BE49-F238E27FC236}">
                  <a16:creationId xmlns:a16="http://schemas.microsoft.com/office/drawing/2014/main" id="{3D01E9F3-1B4E-48A9-BC92-5FF663A45B31}"/>
                </a:ext>
              </a:extLst>
            </p:cNvPr>
            <p:cNvSpPr/>
            <p:nvPr/>
          </p:nvSpPr>
          <p:spPr>
            <a:xfrm>
              <a:off x="8601883" y="2881383"/>
              <a:ext cx="817507" cy="740858"/>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t</a:t>
              </a:r>
              <a:endParaRPr lang="en-GB" baseline="-25000" dirty="0">
                <a:solidFill>
                  <a:schemeClr val="tx1"/>
                </a:solidFill>
              </a:endParaRPr>
            </a:p>
          </p:txBody>
        </p:sp>
        <p:sp>
          <p:nvSpPr>
            <p:cNvPr id="39" name="TextBox 38">
              <a:extLst>
                <a:ext uri="{FF2B5EF4-FFF2-40B4-BE49-F238E27FC236}">
                  <a16:creationId xmlns:a16="http://schemas.microsoft.com/office/drawing/2014/main" id="{895D041B-B361-4CED-86A7-748A669F684D}"/>
                </a:ext>
              </a:extLst>
            </p:cNvPr>
            <p:cNvSpPr txBox="1"/>
            <p:nvPr/>
          </p:nvSpPr>
          <p:spPr>
            <a:xfrm>
              <a:off x="6456034" y="3136207"/>
              <a:ext cx="306980" cy="299237"/>
            </a:xfrm>
            <a:prstGeom prst="rect">
              <a:avLst/>
            </a:prstGeom>
            <a:noFill/>
          </p:spPr>
          <p:txBody>
            <a:bodyPr wrap="none" rtlCol="0">
              <a:spAutoFit/>
            </a:bodyPr>
            <a:lstStyle/>
            <a:p>
              <a:r>
                <a:rPr lang="en-US" dirty="0">
                  <a:solidFill>
                    <a:schemeClr val="tx1"/>
                  </a:solidFill>
                </a:rPr>
                <a:t>…</a:t>
              </a:r>
              <a:endParaRPr lang="en-GB" baseline="-25000" dirty="0">
                <a:solidFill>
                  <a:schemeClr val="tx1"/>
                </a:solidFill>
              </a:endParaRPr>
            </a:p>
          </p:txBody>
        </p:sp>
        <p:cxnSp>
          <p:nvCxnSpPr>
            <p:cNvPr id="42" name="Straight Arrow Connector 41">
              <a:extLst>
                <a:ext uri="{FF2B5EF4-FFF2-40B4-BE49-F238E27FC236}">
                  <a16:creationId xmlns:a16="http://schemas.microsoft.com/office/drawing/2014/main" id="{858582EE-D360-4D28-A7A3-DC76B1066940}"/>
                </a:ext>
              </a:extLst>
            </p:cNvPr>
            <p:cNvCxnSpPr>
              <a:cxnSpLocks/>
            </p:cNvCxnSpPr>
            <p:nvPr/>
          </p:nvCxnSpPr>
          <p:spPr>
            <a:xfrm flipV="1">
              <a:off x="2360347" y="2493203"/>
              <a:ext cx="0" cy="37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0014060-853F-4262-BF2C-DDB896A607F8}"/>
                </a:ext>
              </a:extLst>
            </p:cNvPr>
            <p:cNvCxnSpPr>
              <a:cxnSpLocks/>
            </p:cNvCxnSpPr>
            <p:nvPr/>
          </p:nvCxnSpPr>
          <p:spPr>
            <a:xfrm flipV="1">
              <a:off x="3860133" y="2456851"/>
              <a:ext cx="0" cy="42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CAB2F22-8E55-4994-B66B-B2665EB21405}"/>
                </a:ext>
              </a:extLst>
            </p:cNvPr>
            <p:cNvCxnSpPr>
              <a:cxnSpLocks/>
            </p:cNvCxnSpPr>
            <p:nvPr/>
          </p:nvCxnSpPr>
          <p:spPr>
            <a:xfrm flipV="1">
              <a:off x="5380357" y="2492447"/>
              <a:ext cx="0" cy="37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FD97908-B7FF-4B13-A4F8-D6F609A406E3}"/>
                </a:ext>
              </a:extLst>
            </p:cNvPr>
            <p:cNvCxnSpPr>
              <a:cxnSpLocks/>
            </p:cNvCxnSpPr>
            <p:nvPr/>
          </p:nvCxnSpPr>
          <p:spPr>
            <a:xfrm flipV="1">
              <a:off x="7495585" y="2492447"/>
              <a:ext cx="0" cy="388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9DC811B-A8AB-45C1-82B7-36621988397C}"/>
                </a:ext>
              </a:extLst>
            </p:cNvPr>
            <p:cNvCxnSpPr>
              <a:cxnSpLocks/>
            </p:cNvCxnSpPr>
            <p:nvPr/>
          </p:nvCxnSpPr>
          <p:spPr>
            <a:xfrm flipV="1">
              <a:off x="9001474" y="2466266"/>
              <a:ext cx="0" cy="405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3517CAC-3093-493A-A8BA-E77B958EACA6}"/>
                </a:ext>
              </a:extLst>
            </p:cNvPr>
            <p:cNvSpPr txBox="1"/>
            <p:nvPr/>
          </p:nvSpPr>
          <p:spPr>
            <a:xfrm>
              <a:off x="2185806" y="2126066"/>
              <a:ext cx="367408" cy="369332"/>
            </a:xfrm>
            <a:prstGeom prst="rect">
              <a:avLst/>
            </a:prstGeom>
            <a:noFill/>
          </p:spPr>
          <p:txBody>
            <a:bodyPr wrap="square" rtlCol="0">
              <a:spAutoFit/>
            </a:bodyPr>
            <a:lstStyle/>
            <a:p>
              <a:r>
                <a:rPr lang="en-US" dirty="0">
                  <a:solidFill>
                    <a:schemeClr val="tx1"/>
                  </a:solidFill>
                </a:rPr>
                <a:t>y</a:t>
              </a:r>
              <a:r>
                <a:rPr lang="en-US" baseline="-25000" dirty="0">
                  <a:solidFill>
                    <a:schemeClr val="tx1"/>
                  </a:solidFill>
                </a:rPr>
                <a:t>1</a:t>
              </a:r>
              <a:endParaRPr lang="en-GB" baseline="-25000" dirty="0">
                <a:solidFill>
                  <a:schemeClr val="tx1"/>
                </a:solidFill>
              </a:endParaRPr>
            </a:p>
          </p:txBody>
        </p:sp>
        <p:sp>
          <p:nvSpPr>
            <p:cNvPr id="48" name="TextBox 47">
              <a:extLst>
                <a:ext uri="{FF2B5EF4-FFF2-40B4-BE49-F238E27FC236}">
                  <a16:creationId xmlns:a16="http://schemas.microsoft.com/office/drawing/2014/main" id="{165D76E0-7887-4D7B-B3C7-BC8F19B84014}"/>
                </a:ext>
              </a:extLst>
            </p:cNvPr>
            <p:cNvSpPr txBox="1"/>
            <p:nvPr/>
          </p:nvSpPr>
          <p:spPr>
            <a:xfrm>
              <a:off x="3669943" y="2078555"/>
              <a:ext cx="367408" cy="369332"/>
            </a:xfrm>
            <a:prstGeom prst="rect">
              <a:avLst/>
            </a:prstGeom>
            <a:noFill/>
          </p:spPr>
          <p:txBody>
            <a:bodyPr wrap="square" rtlCol="0">
              <a:spAutoFit/>
            </a:bodyPr>
            <a:lstStyle/>
            <a:p>
              <a:r>
                <a:rPr lang="en-US" dirty="0">
                  <a:solidFill>
                    <a:schemeClr val="tx1"/>
                  </a:solidFill>
                </a:rPr>
                <a:t>y</a:t>
              </a:r>
              <a:r>
                <a:rPr lang="en-US" baseline="-25000" dirty="0"/>
                <a:t>2</a:t>
              </a:r>
              <a:endParaRPr lang="en-GB" baseline="-25000" dirty="0">
                <a:solidFill>
                  <a:schemeClr val="tx1"/>
                </a:solidFill>
              </a:endParaRPr>
            </a:p>
          </p:txBody>
        </p:sp>
        <p:sp>
          <p:nvSpPr>
            <p:cNvPr id="49" name="TextBox 48">
              <a:extLst>
                <a:ext uri="{FF2B5EF4-FFF2-40B4-BE49-F238E27FC236}">
                  <a16:creationId xmlns:a16="http://schemas.microsoft.com/office/drawing/2014/main" id="{C93F1DE3-310F-4A51-BE5B-5A96758A9121}"/>
                </a:ext>
              </a:extLst>
            </p:cNvPr>
            <p:cNvSpPr txBox="1"/>
            <p:nvPr/>
          </p:nvSpPr>
          <p:spPr>
            <a:xfrm>
              <a:off x="5220369" y="2115932"/>
              <a:ext cx="367408" cy="369332"/>
            </a:xfrm>
            <a:prstGeom prst="rect">
              <a:avLst/>
            </a:prstGeom>
            <a:noFill/>
          </p:spPr>
          <p:txBody>
            <a:bodyPr wrap="square" rtlCol="0">
              <a:spAutoFit/>
            </a:bodyPr>
            <a:lstStyle/>
            <a:p>
              <a:r>
                <a:rPr lang="en-US" dirty="0">
                  <a:solidFill>
                    <a:schemeClr val="tx1"/>
                  </a:solidFill>
                </a:rPr>
                <a:t>y</a:t>
              </a:r>
              <a:r>
                <a:rPr lang="en-US" baseline="-25000" dirty="0">
                  <a:solidFill>
                    <a:schemeClr val="tx1"/>
                  </a:solidFill>
                </a:rPr>
                <a:t>3</a:t>
              </a:r>
              <a:endParaRPr lang="en-GB" baseline="-25000" dirty="0">
                <a:solidFill>
                  <a:schemeClr val="tx1"/>
                </a:solidFill>
              </a:endParaRPr>
            </a:p>
          </p:txBody>
        </p:sp>
        <p:sp>
          <p:nvSpPr>
            <p:cNvPr id="50" name="TextBox 49">
              <a:extLst>
                <a:ext uri="{FF2B5EF4-FFF2-40B4-BE49-F238E27FC236}">
                  <a16:creationId xmlns:a16="http://schemas.microsoft.com/office/drawing/2014/main" id="{B7016066-BD9E-438B-88E6-E1E758CAAFA1}"/>
                </a:ext>
              </a:extLst>
            </p:cNvPr>
            <p:cNvSpPr txBox="1"/>
            <p:nvPr/>
          </p:nvSpPr>
          <p:spPr>
            <a:xfrm>
              <a:off x="7288758" y="2126231"/>
              <a:ext cx="466346" cy="369332"/>
            </a:xfrm>
            <a:prstGeom prst="rect">
              <a:avLst/>
            </a:prstGeom>
            <a:noFill/>
          </p:spPr>
          <p:txBody>
            <a:bodyPr wrap="square" rtlCol="0">
              <a:spAutoFit/>
            </a:bodyPr>
            <a:lstStyle/>
            <a:p>
              <a:r>
                <a:rPr lang="en-US" dirty="0">
                  <a:solidFill>
                    <a:schemeClr val="tx1"/>
                  </a:solidFill>
                </a:rPr>
                <a:t>y</a:t>
              </a:r>
              <a:r>
                <a:rPr lang="en-US" baseline="-25000" dirty="0"/>
                <a:t>t-1</a:t>
              </a:r>
              <a:endParaRPr lang="en-GB" baseline="-25000" dirty="0">
                <a:solidFill>
                  <a:schemeClr val="tx1"/>
                </a:solidFill>
              </a:endParaRPr>
            </a:p>
          </p:txBody>
        </p:sp>
        <p:sp>
          <p:nvSpPr>
            <p:cNvPr id="51" name="TextBox 50">
              <a:extLst>
                <a:ext uri="{FF2B5EF4-FFF2-40B4-BE49-F238E27FC236}">
                  <a16:creationId xmlns:a16="http://schemas.microsoft.com/office/drawing/2014/main" id="{E2339947-6405-46EF-B819-E9D2BDA85D61}"/>
                </a:ext>
              </a:extLst>
            </p:cNvPr>
            <p:cNvSpPr txBox="1"/>
            <p:nvPr/>
          </p:nvSpPr>
          <p:spPr>
            <a:xfrm>
              <a:off x="8839460" y="2115932"/>
              <a:ext cx="341312" cy="369332"/>
            </a:xfrm>
            <a:prstGeom prst="rect">
              <a:avLst/>
            </a:prstGeom>
            <a:noFill/>
          </p:spPr>
          <p:txBody>
            <a:bodyPr wrap="square" rtlCol="0">
              <a:spAutoFit/>
            </a:bodyPr>
            <a:lstStyle/>
            <a:p>
              <a:r>
                <a:rPr lang="en-US" dirty="0" err="1">
                  <a:solidFill>
                    <a:schemeClr val="tx1"/>
                  </a:solidFill>
                </a:rPr>
                <a:t>y</a:t>
              </a:r>
              <a:r>
                <a:rPr lang="en-US" baseline="-25000" dirty="0" err="1"/>
                <a:t>t</a:t>
              </a:r>
              <a:endParaRPr lang="en-GB" baseline="-25000" dirty="0">
                <a:solidFill>
                  <a:schemeClr val="tx1"/>
                </a:solidFill>
              </a:endParaRPr>
            </a:p>
          </p:txBody>
        </p:sp>
        <p:cxnSp>
          <p:nvCxnSpPr>
            <p:cNvPr id="53" name="Straight Arrow Connector 52">
              <a:extLst>
                <a:ext uri="{FF2B5EF4-FFF2-40B4-BE49-F238E27FC236}">
                  <a16:creationId xmlns:a16="http://schemas.microsoft.com/office/drawing/2014/main" id="{85489866-C8BD-45F5-A7B4-F7F18C2A158A}"/>
                </a:ext>
              </a:extLst>
            </p:cNvPr>
            <p:cNvCxnSpPr>
              <a:stCxn id="34" idx="2"/>
              <a:endCxn id="32" idx="6"/>
            </p:cNvCxnSpPr>
            <p:nvPr/>
          </p:nvCxnSpPr>
          <p:spPr>
            <a:xfrm flipH="1">
              <a:off x="7913501" y="3251812"/>
              <a:ext cx="688382" cy="26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78974C7-561F-42B7-9A14-B03E0513201F}"/>
                </a:ext>
              </a:extLst>
            </p:cNvPr>
            <p:cNvCxnSpPr>
              <a:cxnSpLocks/>
              <a:endCxn id="39" idx="3"/>
            </p:cNvCxnSpPr>
            <p:nvPr/>
          </p:nvCxnSpPr>
          <p:spPr>
            <a:xfrm flipH="1">
              <a:off x="6763014" y="3285825"/>
              <a:ext cx="2894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C4D48CD-028B-4702-AEFE-F599B1E4C3FA}"/>
                </a:ext>
              </a:extLst>
            </p:cNvPr>
            <p:cNvCxnSpPr>
              <a:cxnSpLocks/>
              <a:endCxn id="30" idx="6"/>
            </p:cNvCxnSpPr>
            <p:nvPr/>
          </p:nvCxnSpPr>
          <p:spPr>
            <a:xfrm flipH="1" flipV="1">
              <a:off x="5798273" y="3277993"/>
              <a:ext cx="593370" cy="7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E8B57AD-7D91-4B76-A837-1E2B9ACD71D7}"/>
                </a:ext>
              </a:extLst>
            </p:cNvPr>
            <p:cNvCxnSpPr>
              <a:cxnSpLocks/>
            </p:cNvCxnSpPr>
            <p:nvPr/>
          </p:nvCxnSpPr>
          <p:spPr>
            <a:xfrm flipH="1" flipV="1">
              <a:off x="4326068" y="3260986"/>
              <a:ext cx="593370" cy="7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6FCC7F3-ED7A-452C-B90D-E39675FF9CFE}"/>
                </a:ext>
              </a:extLst>
            </p:cNvPr>
            <p:cNvCxnSpPr>
              <a:cxnSpLocks/>
            </p:cNvCxnSpPr>
            <p:nvPr/>
          </p:nvCxnSpPr>
          <p:spPr>
            <a:xfrm flipH="1" flipV="1">
              <a:off x="2819666" y="3287374"/>
              <a:ext cx="593370" cy="7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4A4F8F0E-F98A-4251-BBF6-CD8C911835BD}"/>
                </a:ext>
              </a:extLst>
            </p:cNvPr>
            <p:cNvCxnSpPr>
              <a:stCxn id="5" idx="0"/>
              <a:endCxn id="47" idx="1"/>
            </p:cNvCxnSpPr>
            <p:nvPr/>
          </p:nvCxnSpPr>
          <p:spPr>
            <a:xfrm rot="16200000" flipV="1">
              <a:off x="1393948" y="3102591"/>
              <a:ext cx="1814951" cy="231234"/>
            </a:xfrm>
            <a:prstGeom prst="curvedConnector4">
              <a:avLst>
                <a:gd name="adj1" fmla="val 4410"/>
                <a:gd name="adj2" fmla="val 27563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Curved 68">
              <a:extLst>
                <a:ext uri="{FF2B5EF4-FFF2-40B4-BE49-F238E27FC236}">
                  <a16:creationId xmlns:a16="http://schemas.microsoft.com/office/drawing/2014/main" id="{AD59CB68-D516-4116-9FB8-B09633037BC7}"/>
                </a:ext>
              </a:extLst>
            </p:cNvPr>
            <p:cNvCxnSpPr>
              <a:cxnSpLocks/>
              <a:stCxn id="8" idx="0"/>
              <a:endCxn id="48" idx="1"/>
            </p:cNvCxnSpPr>
            <p:nvPr/>
          </p:nvCxnSpPr>
          <p:spPr>
            <a:xfrm rot="16200000" flipV="1">
              <a:off x="2880330" y="3052834"/>
              <a:ext cx="1826110" cy="246883"/>
            </a:xfrm>
            <a:prstGeom prst="curvedConnector4">
              <a:avLst>
                <a:gd name="adj1" fmla="val 21380"/>
                <a:gd name="adj2" fmla="val 258160"/>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or: Curved 73">
              <a:extLst>
                <a:ext uri="{FF2B5EF4-FFF2-40B4-BE49-F238E27FC236}">
                  <a16:creationId xmlns:a16="http://schemas.microsoft.com/office/drawing/2014/main" id="{9A9889E0-D4C1-465F-93D1-315F69D3700D}"/>
                </a:ext>
              </a:extLst>
            </p:cNvPr>
            <p:cNvCxnSpPr>
              <a:cxnSpLocks/>
              <a:endCxn id="49" idx="1"/>
            </p:cNvCxnSpPr>
            <p:nvPr/>
          </p:nvCxnSpPr>
          <p:spPr>
            <a:xfrm rot="16200000" flipV="1">
              <a:off x="4387104" y="3133864"/>
              <a:ext cx="1846459" cy="179927"/>
            </a:xfrm>
            <a:prstGeom prst="curvedConnector4">
              <a:avLst>
                <a:gd name="adj1" fmla="val 5673"/>
                <a:gd name="adj2" fmla="val 361577"/>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Curved 77">
              <a:extLst>
                <a:ext uri="{FF2B5EF4-FFF2-40B4-BE49-F238E27FC236}">
                  <a16:creationId xmlns:a16="http://schemas.microsoft.com/office/drawing/2014/main" id="{9DECAE2B-C367-49DB-8734-AF70AA8045A4}"/>
                </a:ext>
              </a:extLst>
            </p:cNvPr>
            <p:cNvCxnSpPr>
              <a:cxnSpLocks/>
              <a:endCxn id="50" idx="1"/>
            </p:cNvCxnSpPr>
            <p:nvPr/>
          </p:nvCxnSpPr>
          <p:spPr>
            <a:xfrm rot="16200000" flipV="1">
              <a:off x="6463977" y="3135678"/>
              <a:ext cx="1807230" cy="157667"/>
            </a:xfrm>
            <a:prstGeom prst="curvedConnector4">
              <a:avLst>
                <a:gd name="adj1" fmla="val 6695"/>
                <a:gd name="adj2" fmla="val 387135"/>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or: Curved 82">
              <a:extLst>
                <a:ext uri="{FF2B5EF4-FFF2-40B4-BE49-F238E27FC236}">
                  <a16:creationId xmlns:a16="http://schemas.microsoft.com/office/drawing/2014/main" id="{CF5AFB6D-E897-46DA-9829-5EE1B709AEC9}"/>
                </a:ext>
              </a:extLst>
            </p:cNvPr>
            <p:cNvCxnSpPr>
              <a:cxnSpLocks/>
            </p:cNvCxnSpPr>
            <p:nvPr/>
          </p:nvCxnSpPr>
          <p:spPr>
            <a:xfrm rot="16200000" flipV="1">
              <a:off x="8006946" y="3101480"/>
              <a:ext cx="1807230" cy="157667"/>
            </a:xfrm>
            <a:prstGeom prst="curvedConnector4">
              <a:avLst>
                <a:gd name="adj1" fmla="val 6695"/>
                <a:gd name="adj2" fmla="val 387135"/>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0EBC3CDE-616F-26F8-FDC7-D98D155174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3855" y="5536950"/>
            <a:ext cx="3183139" cy="1143492"/>
          </a:xfrm>
          <a:prstGeom prst="rect">
            <a:avLst/>
          </a:prstGeom>
        </p:spPr>
      </p:pic>
    </p:spTree>
    <p:extLst>
      <p:ext uri="{BB962C8B-B14F-4D97-AF65-F5344CB8AC3E}">
        <p14:creationId xmlns:p14="http://schemas.microsoft.com/office/powerpoint/2010/main" val="1224336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1CC9-E0FA-4ECA-984D-AE97EA9907A7}"/>
              </a:ext>
            </a:extLst>
          </p:cNvPr>
          <p:cNvSpPr>
            <a:spLocks noGrp="1"/>
          </p:cNvSpPr>
          <p:nvPr>
            <p:ph type="title"/>
          </p:nvPr>
        </p:nvSpPr>
        <p:spPr/>
        <p:txBody>
          <a:bodyPr/>
          <a:lstStyle/>
          <a:p>
            <a:r>
              <a:rPr lang="en-GB" dirty="0"/>
              <a:t>Gating (brief outline)</a:t>
            </a:r>
          </a:p>
        </p:txBody>
      </p:sp>
      <p:sp>
        <p:nvSpPr>
          <p:cNvPr id="3" name="Content Placeholder 2">
            <a:extLst>
              <a:ext uri="{FF2B5EF4-FFF2-40B4-BE49-F238E27FC236}">
                <a16:creationId xmlns:a16="http://schemas.microsoft.com/office/drawing/2014/main" id="{466C4B44-FCD3-476B-B55C-C5AEFF2ACC39}"/>
              </a:ext>
            </a:extLst>
          </p:cNvPr>
          <p:cNvSpPr>
            <a:spLocks noGrp="1"/>
          </p:cNvSpPr>
          <p:nvPr>
            <p:ph idx="1"/>
          </p:nvPr>
        </p:nvSpPr>
        <p:spPr/>
        <p:txBody>
          <a:bodyPr/>
          <a:lstStyle/>
          <a:p>
            <a:pPr marL="0" indent="0">
              <a:buNone/>
            </a:pPr>
            <a:r>
              <a:rPr lang="en-GB" dirty="0"/>
              <a:t>RNNs can handle arbitrary sequences, but they do forget!</a:t>
            </a:r>
          </a:p>
          <a:p>
            <a:r>
              <a:rPr lang="en-GB" dirty="0"/>
              <a:t>During training, long-distance dependencies are </a:t>
            </a:r>
            <a:r>
              <a:rPr lang="en-US" dirty="0"/>
              <a:t>“lost” as the impact of early elements is diminished over time.</a:t>
            </a:r>
          </a:p>
          <a:p>
            <a:pPr marL="0" indent="0">
              <a:buNone/>
            </a:pPr>
            <a:endParaRPr lang="en-US" dirty="0"/>
          </a:p>
          <a:p>
            <a:pPr marL="0" indent="0">
              <a:buNone/>
            </a:pPr>
            <a:r>
              <a:rPr lang="en-US" dirty="0"/>
              <a:t>Gated Recurrent Unit (GRU) </a:t>
            </a:r>
          </a:p>
          <a:p>
            <a:pPr marL="0" indent="0">
              <a:buNone/>
            </a:pPr>
            <a:r>
              <a:rPr lang="en-US" dirty="0"/>
              <a:t>Long Short-term Memory (LSTM) network</a:t>
            </a:r>
          </a:p>
          <a:p>
            <a:r>
              <a:rPr lang="en-US" dirty="0"/>
              <a:t>Two variations of RNNs use “gates” to allow the network to selectively retain or “forget” information.</a:t>
            </a:r>
          </a:p>
          <a:p>
            <a:endParaRPr lang="en-US" dirty="0"/>
          </a:p>
          <a:p>
            <a:pPr lvl="1"/>
            <a:endParaRPr lang="en-GB" dirty="0"/>
          </a:p>
        </p:txBody>
      </p:sp>
    </p:spTree>
    <p:extLst>
      <p:ext uri="{BB962C8B-B14F-4D97-AF65-F5344CB8AC3E}">
        <p14:creationId xmlns:p14="http://schemas.microsoft.com/office/powerpoint/2010/main" val="644392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AC4D-83AC-2004-61D0-166495E960EE}"/>
              </a:ext>
            </a:extLst>
          </p:cNvPr>
          <p:cNvSpPr>
            <a:spLocks noGrp="1"/>
          </p:cNvSpPr>
          <p:nvPr>
            <p:ph type="title"/>
          </p:nvPr>
        </p:nvSpPr>
        <p:spPr>
          <a:xfrm>
            <a:off x="318678" y="83343"/>
            <a:ext cx="10515600" cy="875394"/>
          </a:xfrm>
        </p:spPr>
        <p:txBody>
          <a:bodyPr/>
          <a:lstStyle/>
          <a:p>
            <a:r>
              <a:rPr lang="en-US" dirty="0"/>
              <a:t>Training with cross-entropy loss</a:t>
            </a:r>
            <a:endParaRPr lang="en-GB" dirty="0"/>
          </a:p>
        </p:txBody>
      </p:sp>
      <p:sp>
        <p:nvSpPr>
          <p:cNvPr id="4" name="Rectangle: Rounded Corners 3">
            <a:extLst>
              <a:ext uri="{FF2B5EF4-FFF2-40B4-BE49-F238E27FC236}">
                <a16:creationId xmlns:a16="http://schemas.microsoft.com/office/drawing/2014/main" id="{6AC95F99-1B97-40DD-E786-1AECB3DDE09C}"/>
              </a:ext>
            </a:extLst>
          </p:cNvPr>
          <p:cNvSpPr/>
          <p:nvPr/>
        </p:nvSpPr>
        <p:spPr>
          <a:xfrm>
            <a:off x="2338394" y="4243077"/>
            <a:ext cx="1266825" cy="8191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RNN</a:t>
            </a:r>
          </a:p>
        </p:txBody>
      </p:sp>
      <p:cxnSp>
        <p:nvCxnSpPr>
          <p:cNvPr id="5" name="Straight Arrow Connector 4">
            <a:extLst>
              <a:ext uri="{FF2B5EF4-FFF2-40B4-BE49-F238E27FC236}">
                <a16:creationId xmlns:a16="http://schemas.microsoft.com/office/drawing/2014/main" id="{49D907B8-4782-4A7A-E962-F07669DC2689}"/>
              </a:ext>
            </a:extLst>
          </p:cNvPr>
          <p:cNvCxnSpPr>
            <a:cxnSpLocks/>
          </p:cNvCxnSpPr>
          <p:nvPr/>
        </p:nvCxnSpPr>
        <p:spPr>
          <a:xfrm flipV="1">
            <a:off x="2986094" y="5097610"/>
            <a:ext cx="0" cy="4884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2967E98-9E9E-60BF-707E-DB061CC1BD9E}"/>
              </a:ext>
            </a:extLst>
          </p:cNvPr>
          <p:cNvSpPr txBox="1"/>
          <p:nvPr/>
        </p:nvSpPr>
        <p:spPr>
          <a:xfrm>
            <a:off x="2482826" y="5592233"/>
            <a:ext cx="977960" cy="369332"/>
          </a:xfrm>
          <a:prstGeom prst="rect">
            <a:avLst/>
          </a:prstGeom>
          <a:noFill/>
        </p:spPr>
        <p:txBody>
          <a:bodyPr wrap="none" rtlCol="0">
            <a:spAutoFit/>
          </a:bodyPr>
          <a:lstStyle/>
          <a:p>
            <a:pPr algn="ctr"/>
            <a:r>
              <a:rPr lang="en-GB" i="1" dirty="0"/>
              <a:t>&lt;START&gt;</a:t>
            </a:r>
          </a:p>
        </p:txBody>
      </p:sp>
      <p:cxnSp>
        <p:nvCxnSpPr>
          <p:cNvPr id="7" name="Straight Arrow Connector 6">
            <a:extLst>
              <a:ext uri="{FF2B5EF4-FFF2-40B4-BE49-F238E27FC236}">
                <a16:creationId xmlns:a16="http://schemas.microsoft.com/office/drawing/2014/main" id="{48ECDB37-DA41-817A-63E2-4DCC5A9A33B8}"/>
              </a:ext>
            </a:extLst>
          </p:cNvPr>
          <p:cNvCxnSpPr>
            <a:cxnSpLocks/>
          </p:cNvCxnSpPr>
          <p:nvPr/>
        </p:nvCxnSpPr>
        <p:spPr>
          <a:xfrm flipV="1">
            <a:off x="2952755" y="3764110"/>
            <a:ext cx="0" cy="4609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717B018-514A-E830-612A-7C5F20ED75FB}"/>
              </a:ext>
            </a:extLst>
          </p:cNvPr>
          <p:cNvSpPr txBox="1"/>
          <p:nvPr/>
        </p:nvSpPr>
        <p:spPr>
          <a:xfrm>
            <a:off x="2279336" y="1366281"/>
            <a:ext cx="1420715" cy="369332"/>
          </a:xfrm>
          <a:prstGeom prst="rect">
            <a:avLst/>
          </a:prstGeom>
          <a:noFill/>
        </p:spPr>
        <p:txBody>
          <a:bodyPr wrap="square" rtlCol="0">
            <a:spAutoFit/>
          </a:bodyPr>
          <a:lstStyle/>
          <a:p>
            <a:pPr algn="ctr"/>
            <a:r>
              <a:rPr lang="en-US" b="1" i="1" dirty="0"/>
              <a:t>this</a:t>
            </a:r>
            <a:endParaRPr lang="en-GB" i="1" baseline="-25000" dirty="0"/>
          </a:p>
        </p:txBody>
      </p:sp>
      <p:cxnSp>
        <p:nvCxnSpPr>
          <p:cNvPr id="3" name="Straight Arrow Connector 2">
            <a:extLst>
              <a:ext uri="{FF2B5EF4-FFF2-40B4-BE49-F238E27FC236}">
                <a16:creationId xmlns:a16="http://schemas.microsoft.com/office/drawing/2014/main" id="{676B911F-B623-BFFD-D961-099E44026FBA}"/>
              </a:ext>
            </a:extLst>
          </p:cNvPr>
          <p:cNvCxnSpPr>
            <a:cxnSpLocks/>
            <a:stCxn id="4" idx="3"/>
          </p:cNvCxnSpPr>
          <p:nvPr/>
        </p:nvCxnSpPr>
        <p:spPr>
          <a:xfrm>
            <a:off x="3605219" y="4652652"/>
            <a:ext cx="6937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1C20D01-97E5-0CA3-9921-0F680154E53F}"/>
              </a:ext>
            </a:extLst>
          </p:cNvPr>
          <p:cNvSpPr txBox="1"/>
          <p:nvPr/>
        </p:nvSpPr>
        <p:spPr>
          <a:xfrm>
            <a:off x="1014003" y="5592233"/>
            <a:ext cx="854721" cy="369332"/>
          </a:xfrm>
          <a:prstGeom prst="rect">
            <a:avLst/>
          </a:prstGeom>
          <a:noFill/>
        </p:spPr>
        <p:txBody>
          <a:bodyPr wrap="none" rtlCol="0">
            <a:spAutoFit/>
          </a:bodyPr>
          <a:lstStyle/>
          <a:p>
            <a:pPr algn="ctr"/>
            <a:r>
              <a:rPr lang="en-GB" b="1" dirty="0"/>
              <a:t>Input </a:t>
            </a:r>
            <a:r>
              <a:rPr lang="en-GB" b="1" i="1" dirty="0"/>
              <a:t>x</a:t>
            </a:r>
          </a:p>
        </p:txBody>
      </p:sp>
      <p:sp>
        <p:nvSpPr>
          <p:cNvPr id="15" name="TextBox 14">
            <a:extLst>
              <a:ext uri="{FF2B5EF4-FFF2-40B4-BE49-F238E27FC236}">
                <a16:creationId xmlns:a16="http://schemas.microsoft.com/office/drawing/2014/main" id="{8B12F847-F976-3DB6-11C5-0B1C07470F58}"/>
              </a:ext>
            </a:extLst>
          </p:cNvPr>
          <p:cNvSpPr txBox="1"/>
          <p:nvPr/>
        </p:nvSpPr>
        <p:spPr>
          <a:xfrm>
            <a:off x="858584" y="2657111"/>
            <a:ext cx="1323439" cy="369332"/>
          </a:xfrm>
          <a:prstGeom prst="rect">
            <a:avLst/>
          </a:prstGeom>
          <a:noFill/>
        </p:spPr>
        <p:txBody>
          <a:bodyPr wrap="none" rtlCol="0">
            <a:spAutoFit/>
          </a:bodyPr>
          <a:lstStyle/>
          <a:p>
            <a:pPr algn="ctr"/>
            <a:r>
              <a:rPr lang="en-GB" b="1" dirty="0"/>
              <a:t>Prediction </a:t>
            </a:r>
            <a:r>
              <a:rPr lang="en-GB" b="1" i="1" dirty="0"/>
              <a:t>y</a:t>
            </a:r>
          </a:p>
        </p:txBody>
      </p:sp>
      <p:pic>
        <p:nvPicPr>
          <p:cNvPr id="18" name="Picture 17">
            <a:extLst>
              <a:ext uri="{FF2B5EF4-FFF2-40B4-BE49-F238E27FC236}">
                <a16:creationId xmlns:a16="http://schemas.microsoft.com/office/drawing/2014/main" id="{285AF717-BEC3-3313-B66A-05FA8C4F6FB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5827" t="24701" r="6038"/>
          <a:stretch/>
        </p:blipFill>
        <p:spPr>
          <a:xfrm rot="16200000">
            <a:off x="2824365" y="3214402"/>
            <a:ext cx="307111" cy="517342"/>
          </a:xfrm>
          <a:prstGeom prst="rect">
            <a:avLst/>
          </a:prstGeom>
        </p:spPr>
      </p:pic>
      <p:sp>
        <p:nvSpPr>
          <p:cNvPr id="25" name="TextBox 24">
            <a:extLst>
              <a:ext uri="{FF2B5EF4-FFF2-40B4-BE49-F238E27FC236}">
                <a16:creationId xmlns:a16="http://schemas.microsoft.com/office/drawing/2014/main" id="{0673DB98-7E02-A3E9-347E-26CB4E68E8F3}"/>
              </a:ext>
            </a:extLst>
          </p:cNvPr>
          <p:cNvSpPr txBox="1"/>
          <p:nvPr/>
        </p:nvSpPr>
        <p:spPr>
          <a:xfrm>
            <a:off x="850149" y="3297718"/>
            <a:ext cx="976036" cy="369332"/>
          </a:xfrm>
          <a:prstGeom prst="rect">
            <a:avLst/>
          </a:prstGeom>
          <a:noFill/>
        </p:spPr>
        <p:txBody>
          <a:bodyPr wrap="none" rtlCol="0">
            <a:spAutoFit/>
          </a:bodyPr>
          <a:lstStyle/>
          <a:p>
            <a:pPr algn="ctr"/>
            <a:r>
              <a:rPr lang="en-GB" b="1" dirty="0" err="1"/>
              <a:t>Softmax</a:t>
            </a:r>
            <a:endParaRPr lang="en-GB" b="1" i="1" dirty="0"/>
          </a:p>
        </p:txBody>
      </p:sp>
      <p:cxnSp>
        <p:nvCxnSpPr>
          <p:cNvPr id="27" name="Straight Arrow Connector 26">
            <a:extLst>
              <a:ext uri="{FF2B5EF4-FFF2-40B4-BE49-F238E27FC236}">
                <a16:creationId xmlns:a16="http://schemas.microsoft.com/office/drawing/2014/main" id="{1D675C65-08CE-E787-0AAD-7BFF58DD9E4E}"/>
              </a:ext>
            </a:extLst>
          </p:cNvPr>
          <p:cNvCxnSpPr>
            <a:cxnSpLocks/>
          </p:cNvCxnSpPr>
          <p:nvPr/>
        </p:nvCxnSpPr>
        <p:spPr>
          <a:xfrm flipV="1">
            <a:off x="2940600" y="2695283"/>
            <a:ext cx="0" cy="5174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3CFDBEF-C5AC-0215-775F-0638BD572A1E}"/>
              </a:ext>
            </a:extLst>
          </p:cNvPr>
          <p:cNvSpPr txBox="1"/>
          <p:nvPr/>
        </p:nvSpPr>
        <p:spPr>
          <a:xfrm>
            <a:off x="1147051" y="2157202"/>
            <a:ext cx="588624" cy="369332"/>
          </a:xfrm>
          <a:prstGeom prst="rect">
            <a:avLst/>
          </a:prstGeom>
          <a:noFill/>
        </p:spPr>
        <p:txBody>
          <a:bodyPr wrap="none" rtlCol="0">
            <a:spAutoFit/>
          </a:bodyPr>
          <a:lstStyle/>
          <a:p>
            <a:pPr algn="ctr"/>
            <a:r>
              <a:rPr lang="en-GB" b="1" dirty="0"/>
              <a:t>Loss</a:t>
            </a:r>
            <a:endParaRPr lang="en-GB" b="1" i="1" dirty="0"/>
          </a:p>
        </p:txBody>
      </p:sp>
      <p:sp>
        <p:nvSpPr>
          <p:cNvPr id="31" name="TextBox 30">
            <a:extLst>
              <a:ext uri="{FF2B5EF4-FFF2-40B4-BE49-F238E27FC236}">
                <a16:creationId xmlns:a16="http://schemas.microsoft.com/office/drawing/2014/main" id="{0D11706C-8847-B125-102C-5F225E73630C}"/>
              </a:ext>
            </a:extLst>
          </p:cNvPr>
          <p:cNvSpPr txBox="1"/>
          <p:nvPr/>
        </p:nvSpPr>
        <p:spPr>
          <a:xfrm>
            <a:off x="913863" y="1364219"/>
            <a:ext cx="1139607" cy="369332"/>
          </a:xfrm>
          <a:prstGeom prst="rect">
            <a:avLst/>
          </a:prstGeom>
          <a:noFill/>
        </p:spPr>
        <p:txBody>
          <a:bodyPr wrap="none" rtlCol="0">
            <a:spAutoFit/>
          </a:bodyPr>
          <a:lstStyle/>
          <a:p>
            <a:pPr algn="ctr"/>
            <a:r>
              <a:rPr lang="en-GB" b="1" dirty="0"/>
              <a:t>Reference</a:t>
            </a:r>
          </a:p>
        </p:txBody>
      </p:sp>
      <p:sp>
        <p:nvSpPr>
          <p:cNvPr id="36" name="TextBox 35">
            <a:extLst>
              <a:ext uri="{FF2B5EF4-FFF2-40B4-BE49-F238E27FC236}">
                <a16:creationId xmlns:a16="http://schemas.microsoft.com/office/drawing/2014/main" id="{2740FEC1-AF14-CC95-DCFC-F708ED423F6B}"/>
              </a:ext>
            </a:extLst>
          </p:cNvPr>
          <p:cNvSpPr txBox="1"/>
          <p:nvPr/>
        </p:nvSpPr>
        <p:spPr>
          <a:xfrm>
            <a:off x="2275736" y="2202393"/>
            <a:ext cx="1420715" cy="369332"/>
          </a:xfrm>
          <a:prstGeom prst="rect">
            <a:avLst/>
          </a:prstGeom>
          <a:noFill/>
        </p:spPr>
        <p:txBody>
          <a:bodyPr wrap="square" rtlCol="0">
            <a:spAutoFit/>
          </a:bodyPr>
          <a:lstStyle/>
          <a:p>
            <a:pPr algn="ctr"/>
            <a:r>
              <a:rPr lang="en-US" b="1" i="1" dirty="0"/>
              <a:t> </a:t>
            </a:r>
            <a:r>
              <a:rPr lang="en-GB" b="1" i="1" dirty="0"/>
              <a:t>- </a:t>
            </a:r>
            <a:r>
              <a:rPr lang="en-GB" b="1" dirty="0"/>
              <a:t>log</a:t>
            </a:r>
            <a:r>
              <a:rPr lang="en-GB" b="1" i="1" dirty="0"/>
              <a:t> </a:t>
            </a:r>
            <a:r>
              <a:rPr lang="en-GB" b="1" dirty="0"/>
              <a:t>y</a:t>
            </a:r>
            <a:r>
              <a:rPr lang="en-GB" b="1" baseline="-25000" dirty="0"/>
              <a:t>this</a:t>
            </a:r>
            <a:endParaRPr lang="en-GB" i="1" baseline="-25000" dirty="0"/>
          </a:p>
        </p:txBody>
      </p:sp>
      <p:cxnSp>
        <p:nvCxnSpPr>
          <p:cNvPr id="38" name="Straight Arrow Connector 37">
            <a:extLst>
              <a:ext uri="{FF2B5EF4-FFF2-40B4-BE49-F238E27FC236}">
                <a16:creationId xmlns:a16="http://schemas.microsoft.com/office/drawing/2014/main" id="{4E242C5A-5BBF-1F4B-6164-F3029A9F903E}"/>
              </a:ext>
            </a:extLst>
          </p:cNvPr>
          <p:cNvCxnSpPr>
            <a:cxnSpLocks/>
          </p:cNvCxnSpPr>
          <p:nvPr/>
        </p:nvCxnSpPr>
        <p:spPr>
          <a:xfrm>
            <a:off x="2947992" y="1749213"/>
            <a:ext cx="1" cy="4798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2EAECF3-1A41-34F2-A2F3-A58489F0B66E}"/>
              </a:ext>
            </a:extLst>
          </p:cNvPr>
          <p:cNvSpPr/>
          <p:nvPr/>
        </p:nvSpPr>
        <p:spPr>
          <a:xfrm>
            <a:off x="4298923" y="4243077"/>
            <a:ext cx="1266825" cy="8191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RNN</a:t>
            </a:r>
          </a:p>
        </p:txBody>
      </p:sp>
      <p:cxnSp>
        <p:nvCxnSpPr>
          <p:cNvPr id="50" name="Straight Arrow Connector 49">
            <a:extLst>
              <a:ext uri="{FF2B5EF4-FFF2-40B4-BE49-F238E27FC236}">
                <a16:creationId xmlns:a16="http://schemas.microsoft.com/office/drawing/2014/main" id="{443FED42-FE1A-00E6-9528-7078C25226B7}"/>
              </a:ext>
            </a:extLst>
          </p:cNvPr>
          <p:cNvCxnSpPr>
            <a:cxnSpLocks/>
          </p:cNvCxnSpPr>
          <p:nvPr/>
        </p:nvCxnSpPr>
        <p:spPr>
          <a:xfrm flipV="1">
            <a:off x="4946623" y="5097610"/>
            <a:ext cx="0" cy="4884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728887F-69D7-2EAE-7B4C-68019E840ACE}"/>
              </a:ext>
            </a:extLst>
          </p:cNvPr>
          <p:cNvSpPr txBox="1"/>
          <p:nvPr/>
        </p:nvSpPr>
        <p:spPr>
          <a:xfrm>
            <a:off x="4670884" y="5592233"/>
            <a:ext cx="522900" cy="369332"/>
          </a:xfrm>
          <a:prstGeom prst="rect">
            <a:avLst/>
          </a:prstGeom>
          <a:noFill/>
        </p:spPr>
        <p:txBody>
          <a:bodyPr wrap="none" rtlCol="0">
            <a:spAutoFit/>
          </a:bodyPr>
          <a:lstStyle/>
          <a:p>
            <a:pPr algn="ctr"/>
            <a:r>
              <a:rPr lang="en-US" i="1" dirty="0"/>
              <a:t>t</a:t>
            </a:r>
            <a:r>
              <a:rPr lang="en-GB" i="1" dirty="0"/>
              <a:t>his</a:t>
            </a:r>
          </a:p>
        </p:txBody>
      </p:sp>
      <p:cxnSp>
        <p:nvCxnSpPr>
          <p:cNvPr id="52" name="Straight Arrow Connector 51">
            <a:extLst>
              <a:ext uri="{FF2B5EF4-FFF2-40B4-BE49-F238E27FC236}">
                <a16:creationId xmlns:a16="http://schemas.microsoft.com/office/drawing/2014/main" id="{AB95B163-67CC-49B1-FDDB-B55CD2004C7C}"/>
              </a:ext>
            </a:extLst>
          </p:cNvPr>
          <p:cNvCxnSpPr>
            <a:cxnSpLocks/>
          </p:cNvCxnSpPr>
          <p:nvPr/>
        </p:nvCxnSpPr>
        <p:spPr>
          <a:xfrm flipV="1">
            <a:off x="4913284" y="3764110"/>
            <a:ext cx="0" cy="4609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AFF9DEF-2865-BDB8-4F1E-01E9F3BE9EDB}"/>
              </a:ext>
            </a:extLst>
          </p:cNvPr>
          <p:cNvSpPr txBox="1"/>
          <p:nvPr/>
        </p:nvSpPr>
        <p:spPr>
          <a:xfrm>
            <a:off x="4239865" y="1366281"/>
            <a:ext cx="1420715" cy="369332"/>
          </a:xfrm>
          <a:prstGeom prst="rect">
            <a:avLst/>
          </a:prstGeom>
          <a:noFill/>
        </p:spPr>
        <p:txBody>
          <a:bodyPr wrap="square" rtlCol="0">
            <a:spAutoFit/>
          </a:bodyPr>
          <a:lstStyle/>
          <a:p>
            <a:pPr algn="ctr"/>
            <a:r>
              <a:rPr lang="en-US" b="1" i="1" dirty="0"/>
              <a:t>morning</a:t>
            </a:r>
            <a:endParaRPr lang="en-GB" i="1" baseline="-25000" dirty="0"/>
          </a:p>
        </p:txBody>
      </p:sp>
      <p:cxnSp>
        <p:nvCxnSpPr>
          <p:cNvPr id="54" name="Straight Arrow Connector 53">
            <a:extLst>
              <a:ext uri="{FF2B5EF4-FFF2-40B4-BE49-F238E27FC236}">
                <a16:creationId xmlns:a16="http://schemas.microsoft.com/office/drawing/2014/main" id="{37C5914C-B997-5062-A3B8-355A28086381}"/>
              </a:ext>
            </a:extLst>
          </p:cNvPr>
          <p:cNvCxnSpPr>
            <a:cxnSpLocks/>
            <a:stCxn id="49" idx="3"/>
          </p:cNvCxnSpPr>
          <p:nvPr/>
        </p:nvCxnSpPr>
        <p:spPr>
          <a:xfrm>
            <a:off x="5565748" y="4652652"/>
            <a:ext cx="6937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FB989929-0A58-4D89-6EA1-BBD36581E0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5827" t="24701" r="6038"/>
          <a:stretch/>
        </p:blipFill>
        <p:spPr>
          <a:xfrm rot="16200000">
            <a:off x="4784894" y="3214402"/>
            <a:ext cx="307111" cy="517342"/>
          </a:xfrm>
          <a:prstGeom prst="rect">
            <a:avLst/>
          </a:prstGeom>
        </p:spPr>
      </p:pic>
      <p:cxnSp>
        <p:nvCxnSpPr>
          <p:cNvPr id="56" name="Straight Arrow Connector 55">
            <a:extLst>
              <a:ext uri="{FF2B5EF4-FFF2-40B4-BE49-F238E27FC236}">
                <a16:creationId xmlns:a16="http://schemas.microsoft.com/office/drawing/2014/main" id="{AA2C4EC7-4BB8-DCFC-ADB4-6F1883DB9AC7}"/>
              </a:ext>
            </a:extLst>
          </p:cNvPr>
          <p:cNvCxnSpPr>
            <a:cxnSpLocks/>
          </p:cNvCxnSpPr>
          <p:nvPr/>
        </p:nvCxnSpPr>
        <p:spPr>
          <a:xfrm flipV="1">
            <a:off x="4901129" y="2695283"/>
            <a:ext cx="0" cy="5174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5CE4C70-0A0B-C0F3-284D-04EDAFD7B837}"/>
              </a:ext>
            </a:extLst>
          </p:cNvPr>
          <p:cNvSpPr txBox="1"/>
          <p:nvPr/>
        </p:nvSpPr>
        <p:spPr>
          <a:xfrm>
            <a:off x="4236265" y="2202393"/>
            <a:ext cx="1420715" cy="369332"/>
          </a:xfrm>
          <a:prstGeom prst="rect">
            <a:avLst/>
          </a:prstGeom>
          <a:noFill/>
        </p:spPr>
        <p:txBody>
          <a:bodyPr wrap="square" rtlCol="0">
            <a:spAutoFit/>
          </a:bodyPr>
          <a:lstStyle/>
          <a:p>
            <a:pPr algn="ctr"/>
            <a:r>
              <a:rPr lang="en-US" b="1" i="1" dirty="0"/>
              <a:t> </a:t>
            </a:r>
            <a:r>
              <a:rPr lang="en-GB" b="1" i="1" dirty="0"/>
              <a:t>- </a:t>
            </a:r>
            <a:r>
              <a:rPr lang="en-GB" b="1" dirty="0"/>
              <a:t>log</a:t>
            </a:r>
            <a:r>
              <a:rPr lang="en-GB" b="1" i="1" dirty="0"/>
              <a:t> </a:t>
            </a:r>
            <a:r>
              <a:rPr lang="en-GB" b="1" dirty="0" err="1"/>
              <a:t>y</a:t>
            </a:r>
            <a:r>
              <a:rPr lang="en-GB" b="1" baseline="-25000" dirty="0" err="1"/>
              <a:t>morning</a:t>
            </a:r>
            <a:endParaRPr lang="en-GB" i="1" baseline="-25000" dirty="0"/>
          </a:p>
        </p:txBody>
      </p:sp>
      <p:cxnSp>
        <p:nvCxnSpPr>
          <p:cNvPr id="58" name="Straight Arrow Connector 57">
            <a:extLst>
              <a:ext uri="{FF2B5EF4-FFF2-40B4-BE49-F238E27FC236}">
                <a16:creationId xmlns:a16="http://schemas.microsoft.com/office/drawing/2014/main" id="{44901BB1-B32F-8F1F-1231-8CC9CFAD4466}"/>
              </a:ext>
            </a:extLst>
          </p:cNvPr>
          <p:cNvCxnSpPr>
            <a:cxnSpLocks/>
          </p:cNvCxnSpPr>
          <p:nvPr/>
        </p:nvCxnSpPr>
        <p:spPr>
          <a:xfrm>
            <a:off x="4908521" y="1749213"/>
            <a:ext cx="1" cy="4798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00A183C-594E-76BA-AF60-7569FA88F41A}"/>
              </a:ext>
            </a:extLst>
          </p:cNvPr>
          <p:cNvSpPr txBox="1"/>
          <p:nvPr/>
        </p:nvSpPr>
        <p:spPr>
          <a:xfrm>
            <a:off x="6330097" y="4401311"/>
            <a:ext cx="800219" cy="369332"/>
          </a:xfrm>
          <a:prstGeom prst="rect">
            <a:avLst/>
          </a:prstGeom>
          <a:noFill/>
        </p:spPr>
        <p:txBody>
          <a:bodyPr wrap="none" rtlCol="0">
            <a:spAutoFit/>
          </a:bodyPr>
          <a:lstStyle/>
          <a:p>
            <a:r>
              <a:rPr lang="en-GB" b="1" dirty="0"/>
              <a:t>… … …</a:t>
            </a:r>
          </a:p>
        </p:txBody>
      </p:sp>
      <p:sp>
        <p:nvSpPr>
          <p:cNvPr id="60" name="Rectangle: Rounded Corners 59">
            <a:extLst>
              <a:ext uri="{FF2B5EF4-FFF2-40B4-BE49-F238E27FC236}">
                <a16:creationId xmlns:a16="http://schemas.microsoft.com/office/drawing/2014/main" id="{81DAFAE7-8DB7-CA6E-2BD6-A51B9484053E}"/>
              </a:ext>
            </a:extLst>
          </p:cNvPr>
          <p:cNvSpPr/>
          <p:nvPr/>
        </p:nvSpPr>
        <p:spPr>
          <a:xfrm>
            <a:off x="7823210" y="4179716"/>
            <a:ext cx="1266825" cy="8191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RNN</a:t>
            </a:r>
          </a:p>
        </p:txBody>
      </p:sp>
      <p:cxnSp>
        <p:nvCxnSpPr>
          <p:cNvPr id="61" name="Straight Arrow Connector 60">
            <a:extLst>
              <a:ext uri="{FF2B5EF4-FFF2-40B4-BE49-F238E27FC236}">
                <a16:creationId xmlns:a16="http://schemas.microsoft.com/office/drawing/2014/main" id="{382B3524-1D51-8BE7-AEFB-12E8484146FA}"/>
              </a:ext>
            </a:extLst>
          </p:cNvPr>
          <p:cNvCxnSpPr>
            <a:cxnSpLocks/>
          </p:cNvCxnSpPr>
          <p:nvPr/>
        </p:nvCxnSpPr>
        <p:spPr>
          <a:xfrm flipV="1">
            <a:off x="8470910" y="5034249"/>
            <a:ext cx="0" cy="4884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A9FECA6-6CCA-30A2-1FDA-DC0EECA7953D}"/>
              </a:ext>
            </a:extLst>
          </p:cNvPr>
          <p:cNvSpPr txBox="1"/>
          <p:nvPr/>
        </p:nvSpPr>
        <p:spPr>
          <a:xfrm>
            <a:off x="8219825" y="5528872"/>
            <a:ext cx="473592" cy="369332"/>
          </a:xfrm>
          <a:prstGeom prst="rect">
            <a:avLst/>
          </a:prstGeom>
          <a:noFill/>
        </p:spPr>
        <p:txBody>
          <a:bodyPr wrap="none" rtlCol="0">
            <a:spAutoFit/>
          </a:bodyPr>
          <a:lstStyle/>
          <a:p>
            <a:pPr algn="ctr"/>
            <a:r>
              <a:rPr lang="en-US" i="1" dirty="0"/>
              <a:t>vet</a:t>
            </a:r>
            <a:endParaRPr lang="en-GB" i="1" dirty="0"/>
          </a:p>
        </p:txBody>
      </p:sp>
      <p:cxnSp>
        <p:nvCxnSpPr>
          <p:cNvPr id="63" name="Straight Arrow Connector 62">
            <a:extLst>
              <a:ext uri="{FF2B5EF4-FFF2-40B4-BE49-F238E27FC236}">
                <a16:creationId xmlns:a16="http://schemas.microsoft.com/office/drawing/2014/main" id="{690F8CBD-E203-E1EE-1C34-38CBD2B704AF}"/>
              </a:ext>
            </a:extLst>
          </p:cNvPr>
          <p:cNvCxnSpPr>
            <a:cxnSpLocks/>
          </p:cNvCxnSpPr>
          <p:nvPr/>
        </p:nvCxnSpPr>
        <p:spPr>
          <a:xfrm flipV="1">
            <a:off x="8437571" y="3700749"/>
            <a:ext cx="0" cy="4609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75A304A-F007-6EC9-522E-70B5C68C2807}"/>
              </a:ext>
            </a:extLst>
          </p:cNvPr>
          <p:cNvSpPr txBox="1"/>
          <p:nvPr/>
        </p:nvSpPr>
        <p:spPr>
          <a:xfrm>
            <a:off x="7764152" y="1302920"/>
            <a:ext cx="1420715" cy="369332"/>
          </a:xfrm>
          <a:prstGeom prst="rect">
            <a:avLst/>
          </a:prstGeom>
          <a:noFill/>
        </p:spPr>
        <p:txBody>
          <a:bodyPr wrap="square" rtlCol="0">
            <a:spAutoFit/>
          </a:bodyPr>
          <a:lstStyle/>
          <a:p>
            <a:pPr algn="ctr"/>
            <a:r>
              <a:rPr lang="en-US" b="1" i="1" dirty="0"/>
              <a:t>vet</a:t>
            </a:r>
            <a:endParaRPr lang="en-GB" i="1" baseline="-25000" dirty="0"/>
          </a:p>
        </p:txBody>
      </p:sp>
      <p:pic>
        <p:nvPicPr>
          <p:cNvPr id="66" name="Picture 65">
            <a:extLst>
              <a:ext uri="{FF2B5EF4-FFF2-40B4-BE49-F238E27FC236}">
                <a16:creationId xmlns:a16="http://schemas.microsoft.com/office/drawing/2014/main" id="{4323223D-7889-6D1B-FB10-0239DC872F1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5827" t="24701" r="6038"/>
          <a:stretch/>
        </p:blipFill>
        <p:spPr>
          <a:xfrm rot="16200000">
            <a:off x="8309181" y="3151041"/>
            <a:ext cx="307111" cy="517342"/>
          </a:xfrm>
          <a:prstGeom prst="rect">
            <a:avLst/>
          </a:prstGeom>
        </p:spPr>
      </p:pic>
      <p:cxnSp>
        <p:nvCxnSpPr>
          <p:cNvPr id="67" name="Straight Arrow Connector 66">
            <a:extLst>
              <a:ext uri="{FF2B5EF4-FFF2-40B4-BE49-F238E27FC236}">
                <a16:creationId xmlns:a16="http://schemas.microsoft.com/office/drawing/2014/main" id="{0FD525B6-7471-8C2D-F9B1-7E863F2D3426}"/>
              </a:ext>
            </a:extLst>
          </p:cNvPr>
          <p:cNvCxnSpPr>
            <a:cxnSpLocks/>
          </p:cNvCxnSpPr>
          <p:nvPr/>
        </p:nvCxnSpPr>
        <p:spPr>
          <a:xfrm flipV="1">
            <a:off x="8425416" y="2631922"/>
            <a:ext cx="0" cy="5174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D9AC2132-109A-89F2-24A1-F1BAF027043B}"/>
              </a:ext>
            </a:extLst>
          </p:cNvPr>
          <p:cNvSpPr txBox="1"/>
          <p:nvPr/>
        </p:nvSpPr>
        <p:spPr>
          <a:xfrm>
            <a:off x="7760552" y="2139032"/>
            <a:ext cx="1420715" cy="369332"/>
          </a:xfrm>
          <a:prstGeom prst="rect">
            <a:avLst/>
          </a:prstGeom>
          <a:noFill/>
        </p:spPr>
        <p:txBody>
          <a:bodyPr wrap="square" rtlCol="0">
            <a:spAutoFit/>
          </a:bodyPr>
          <a:lstStyle/>
          <a:p>
            <a:pPr algn="ctr"/>
            <a:r>
              <a:rPr lang="en-US" b="1" i="1" dirty="0"/>
              <a:t> </a:t>
            </a:r>
            <a:r>
              <a:rPr lang="en-GB" b="1" i="1" dirty="0"/>
              <a:t>- </a:t>
            </a:r>
            <a:r>
              <a:rPr lang="en-GB" b="1" dirty="0"/>
              <a:t>log</a:t>
            </a:r>
            <a:r>
              <a:rPr lang="en-GB" b="1" i="1" dirty="0"/>
              <a:t> </a:t>
            </a:r>
            <a:r>
              <a:rPr lang="en-GB" b="1" dirty="0" err="1"/>
              <a:t>y</a:t>
            </a:r>
            <a:r>
              <a:rPr lang="en-GB" b="1" baseline="-25000" dirty="0" err="1"/>
              <a:t>vet</a:t>
            </a:r>
            <a:endParaRPr lang="en-GB" i="1" baseline="-25000" dirty="0"/>
          </a:p>
        </p:txBody>
      </p:sp>
      <p:cxnSp>
        <p:nvCxnSpPr>
          <p:cNvPr id="69" name="Straight Arrow Connector 68">
            <a:extLst>
              <a:ext uri="{FF2B5EF4-FFF2-40B4-BE49-F238E27FC236}">
                <a16:creationId xmlns:a16="http://schemas.microsoft.com/office/drawing/2014/main" id="{8BDB7A51-7BA0-2990-2F77-0005CD9260BF}"/>
              </a:ext>
            </a:extLst>
          </p:cNvPr>
          <p:cNvCxnSpPr>
            <a:cxnSpLocks/>
          </p:cNvCxnSpPr>
          <p:nvPr/>
        </p:nvCxnSpPr>
        <p:spPr>
          <a:xfrm>
            <a:off x="8432808" y="1685852"/>
            <a:ext cx="1" cy="4798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D7B71EC0-04EB-CCFF-C258-6959EC13ABB8}"/>
              </a:ext>
            </a:extLst>
          </p:cNvPr>
          <p:cNvSpPr txBox="1"/>
          <p:nvPr/>
        </p:nvSpPr>
        <p:spPr>
          <a:xfrm>
            <a:off x="9102111" y="1225719"/>
            <a:ext cx="2820267" cy="646331"/>
          </a:xfrm>
          <a:prstGeom prst="rect">
            <a:avLst/>
          </a:prstGeom>
          <a:noFill/>
        </p:spPr>
        <p:txBody>
          <a:bodyPr wrap="square" rtlCol="0">
            <a:spAutoFit/>
          </a:bodyPr>
          <a:lstStyle/>
          <a:p>
            <a:r>
              <a:rPr lang="en-US" dirty="0">
                <a:solidFill>
                  <a:srgbClr val="FF0000"/>
                </a:solidFill>
              </a:rPr>
              <a:t>Loss is averaged over the sequence:</a:t>
            </a:r>
            <a:endParaRPr lang="en-GB" dirty="0">
              <a:solidFill>
                <a:srgbClr val="FF0000"/>
              </a:solidFill>
            </a:endParaRPr>
          </a:p>
        </p:txBody>
      </p:sp>
      <p:pic>
        <p:nvPicPr>
          <p:cNvPr id="74" name="Picture 73">
            <a:extLst>
              <a:ext uri="{FF2B5EF4-FFF2-40B4-BE49-F238E27FC236}">
                <a16:creationId xmlns:a16="http://schemas.microsoft.com/office/drawing/2014/main" id="{B8B5CB4D-629D-1438-2B97-A71B3B780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3623" y="1912599"/>
            <a:ext cx="1420715" cy="985335"/>
          </a:xfrm>
          <a:prstGeom prst="rect">
            <a:avLst/>
          </a:prstGeom>
        </p:spPr>
      </p:pic>
      <p:pic>
        <p:nvPicPr>
          <p:cNvPr id="76" name="Picture 75">
            <a:extLst>
              <a:ext uri="{FF2B5EF4-FFF2-40B4-BE49-F238E27FC236}">
                <a16:creationId xmlns:a16="http://schemas.microsoft.com/office/drawing/2014/main" id="{552463BE-A154-9EB2-CFEF-1CF2B57A7F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652" y="3666973"/>
            <a:ext cx="890958" cy="634655"/>
          </a:xfrm>
          <a:prstGeom prst="rect">
            <a:avLst/>
          </a:prstGeom>
        </p:spPr>
      </p:pic>
      <p:cxnSp>
        <p:nvCxnSpPr>
          <p:cNvPr id="77" name="Straight Arrow Connector 76">
            <a:extLst>
              <a:ext uri="{FF2B5EF4-FFF2-40B4-BE49-F238E27FC236}">
                <a16:creationId xmlns:a16="http://schemas.microsoft.com/office/drawing/2014/main" id="{DF955C5D-756D-248D-081D-A3F94A768266}"/>
              </a:ext>
            </a:extLst>
          </p:cNvPr>
          <p:cNvCxnSpPr>
            <a:cxnSpLocks/>
          </p:cNvCxnSpPr>
          <p:nvPr/>
        </p:nvCxnSpPr>
        <p:spPr>
          <a:xfrm>
            <a:off x="7139031" y="4624077"/>
            <a:ext cx="6937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530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AC4D-83AC-2004-61D0-166495E960EE}"/>
              </a:ext>
            </a:extLst>
          </p:cNvPr>
          <p:cNvSpPr>
            <a:spLocks noGrp="1"/>
          </p:cNvSpPr>
          <p:nvPr>
            <p:ph type="title"/>
          </p:nvPr>
        </p:nvSpPr>
        <p:spPr>
          <a:xfrm>
            <a:off x="318678" y="83343"/>
            <a:ext cx="10515600" cy="875394"/>
          </a:xfrm>
        </p:spPr>
        <p:txBody>
          <a:bodyPr/>
          <a:lstStyle/>
          <a:p>
            <a:r>
              <a:rPr lang="en-US" dirty="0"/>
              <a:t>Prediction with a trained RNN</a:t>
            </a:r>
            <a:endParaRPr lang="en-GB" dirty="0"/>
          </a:p>
        </p:txBody>
      </p:sp>
      <p:sp>
        <p:nvSpPr>
          <p:cNvPr id="4" name="Rectangle: Rounded Corners 3">
            <a:extLst>
              <a:ext uri="{FF2B5EF4-FFF2-40B4-BE49-F238E27FC236}">
                <a16:creationId xmlns:a16="http://schemas.microsoft.com/office/drawing/2014/main" id="{6AC95F99-1B97-40DD-E786-1AECB3DDE09C}"/>
              </a:ext>
            </a:extLst>
          </p:cNvPr>
          <p:cNvSpPr/>
          <p:nvPr/>
        </p:nvSpPr>
        <p:spPr>
          <a:xfrm>
            <a:off x="2776544" y="3812717"/>
            <a:ext cx="1266825" cy="8191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RNN</a:t>
            </a:r>
          </a:p>
        </p:txBody>
      </p:sp>
      <p:cxnSp>
        <p:nvCxnSpPr>
          <p:cNvPr id="5" name="Straight Arrow Connector 4">
            <a:extLst>
              <a:ext uri="{FF2B5EF4-FFF2-40B4-BE49-F238E27FC236}">
                <a16:creationId xmlns:a16="http://schemas.microsoft.com/office/drawing/2014/main" id="{49D907B8-4782-4A7A-E962-F07669DC2689}"/>
              </a:ext>
            </a:extLst>
          </p:cNvPr>
          <p:cNvCxnSpPr>
            <a:cxnSpLocks/>
          </p:cNvCxnSpPr>
          <p:nvPr/>
        </p:nvCxnSpPr>
        <p:spPr>
          <a:xfrm flipV="1">
            <a:off x="3424244" y="4667250"/>
            <a:ext cx="0" cy="4884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2967E98-9E9E-60BF-707E-DB061CC1BD9E}"/>
              </a:ext>
            </a:extLst>
          </p:cNvPr>
          <p:cNvSpPr txBox="1"/>
          <p:nvPr/>
        </p:nvSpPr>
        <p:spPr>
          <a:xfrm>
            <a:off x="2920976" y="5161873"/>
            <a:ext cx="977960" cy="369332"/>
          </a:xfrm>
          <a:prstGeom prst="rect">
            <a:avLst/>
          </a:prstGeom>
          <a:noFill/>
        </p:spPr>
        <p:txBody>
          <a:bodyPr wrap="none" rtlCol="0">
            <a:spAutoFit/>
          </a:bodyPr>
          <a:lstStyle/>
          <a:p>
            <a:pPr algn="ctr"/>
            <a:r>
              <a:rPr lang="en-GB" i="1" dirty="0"/>
              <a:t>&lt;START&gt;</a:t>
            </a:r>
          </a:p>
        </p:txBody>
      </p:sp>
      <p:cxnSp>
        <p:nvCxnSpPr>
          <p:cNvPr id="7" name="Straight Arrow Connector 6">
            <a:extLst>
              <a:ext uri="{FF2B5EF4-FFF2-40B4-BE49-F238E27FC236}">
                <a16:creationId xmlns:a16="http://schemas.microsoft.com/office/drawing/2014/main" id="{48ECDB37-DA41-817A-63E2-4DCC5A9A33B8}"/>
              </a:ext>
            </a:extLst>
          </p:cNvPr>
          <p:cNvCxnSpPr>
            <a:cxnSpLocks/>
          </p:cNvCxnSpPr>
          <p:nvPr/>
        </p:nvCxnSpPr>
        <p:spPr>
          <a:xfrm flipV="1">
            <a:off x="3390905" y="3333750"/>
            <a:ext cx="0" cy="4609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717B018-514A-E830-612A-7C5F20ED75FB}"/>
              </a:ext>
            </a:extLst>
          </p:cNvPr>
          <p:cNvSpPr txBox="1"/>
          <p:nvPr/>
        </p:nvSpPr>
        <p:spPr>
          <a:xfrm>
            <a:off x="2668392" y="1624493"/>
            <a:ext cx="1420715" cy="369332"/>
          </a:xfrm>
          <a:prstGeom prst="rect">
            <a:avLst/>
          </a:prstGeom>
          <a:noFill/>
        </p:spPr>
        <p:txBody>
          <a:bodyPr wrap="square" rtlCol="0">
            <a:spAutoFit/>
          </a:bodyPr>
          <a:lstStyle/>
          <a:p>
            <a:pPr algn="ctr"/>
            <a:r>
              <a:rPr lang="en-US" b="1" i="1" dirty="0"/>
              <a:t>this</a:t>
            </a:r>
            <a:endParaRPr lang="en-GB" i="1" baseline="-25000" dirty="0"/>
          </a:p>
        </p:txBody>
      </p:sp>
      <p:cxnSp>
        <p:nvCxnSpPr>
          <p:cNvPr id="3" name="Straight Arrow Connector 2">
            <a:extLst>
              <a:ext uri="{FF2B5EF4-FFF2-40B4-BE49-F238E27FC236}">
                <a16:creationId xmlns:a16="http://schemas.microsoft.com/office/drawing/2014/main" id="{676B911F-B623-BFFD-D961-099E44026FBA}"/>
              </a:ext>
            </a:extLst>
          </p:cNvPr>
          <p:cNvCxnSpPr>
            <a:cxnSpLocks/>
            <a:stCxn id="4" idx="3"/>
          </p:cNvCxnSpPr>
          <p:nvPr/>
        </p:nvCxnSpPr>
        <p:spPr>
          <a:xfrm>
            <a:off x="4043369" y="4222292"/>
            <a:ext cx="6937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1C20D01-97E5-0CA3-9921-0F680154E53F}"/>
              </a:ext>
            </a:extLst>
          </p:cNvPr>
          <p:cNvSpPr txBox="1"/>
          <p:nvPr/>
        </p:nvSpPr>
        <p:spPr>
          <a:xfrm>
            <a:off x="1766478" y="5161873"/>
            <a:ext cx="854721" cy="369332"/>
          </a:xfrm>
          <a:prstGeom prst="rect">
            <a:avLst/>
          </a:prstGeom>
          <a:noFill/>
        </p:spPr>
        <p:txBody>
          <a:bodyPr wrap="none" rtlCol="0">
            <a:spAutoFit/>
          </a:bodyPr>
          <a:lstStyle/>
          <a:p>
            <a:pPr algn="ctr"/>
            <a:r>
              <a:rPr lang="en-GB" b="1" dirty="0"/>
              <a:t>Input </a:t>
            </a:r>
            <a:r>
              <a:rPr lang="en-GB" b="1" i="1" dirty="0"/>
              <a:t>x</a:t>
            </a:r>
          </a:p>
        </p:txBody>
      </p:sp>
      <p:sp>
        <p:nvSpPr>
          <p:cNvPr id="15" name="TextBox 14">
            <a:extLst>
              <a:ext uri="{FF2B5EF4-FFF2-40B4-BE49-F238E27FC236}">
                <a16:creationId xmlns:a16="http://schemas.microsoft.com/office/drawing/2014/main" id="{8B12F847-F976-3DB6-11C5-0B1C07470F58}"/>
              </a:ext>
            </a:extLst>
          </p:cNvPr>
          <p:cNvSpPr txBox="1"/>
          <p:nvPr/>
        </p:nvSpPr>
        <p:spPr>
          <a:xfrm>
            <a:off x="1453105" y="1625279"/>
            <a:ext cx="1323439" cy="369332"/>
          </a:xfrm>
          <a:prstGeom prst="rect">
            <a:avLst/>
          </a:prstGeom>
          <a:noFill/>
        </p:spPr>
        <p:txBody>
          <a:bodyPr wrap="none" rtlCol="0">
            <a:spAutoFit/>
          </a:bodyPr>
          <a:lstStyle/>
          <a:p>
            <a:pPr algn="ctr"/>
            <a:r>
              <a:rPr lang="en-GB" b="1" dirty="0"/>
              <a:t>Prediction </a:t>
            </a:r>
            <a:r>
              <a:rPr lang="en-GB" b="1" i="1" dirty="0"/>
              <a:t>y</a:t>
            </a:r>
          </a:p>
        </p:txBody>
      </p:sp>
      <p:pic>
        <p:nvPicPr>
          <p:cNvPr id="18" name="Picture 17">
            <a:extLst>
              <a:ext uri="{FF2B5EF4-FFF2-40B4-BE49-F238E27FC236}">
                <a16:creationId xmlns:a16="http://schemas.microsoft.com/office/drawing/2014/main" id="{285AF717-BEC3-3313-B66A-05FA8C4F6FB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5827" t="24701" r="6038"/>
          <a:stretch/>
        </p:blipFill>
        <p:spPr>
          <a:xfrm rot="16200000">
            <a:off x="3262515" y="2784042"/>
            <a:ext cx="307111" cy="517342"/>
          </a:xfrm>
          <a:prstGeom prst="rect">
            <a:avLst/>
          </a:prstGeom>
        </p:spPr>
      </p:pic>
      <p:sp>
        <p:nvSpPr>
          <p:cNvPr id="25" name="TextBox 24">
            <a:extLst>
              <a:ext uri="{FF2B5EF4-FFF2-40B4-BE49-F238E27FC236}">
                <a16:creationId xmlns:a16="http://schemas.microsoft.com/office/drawing/2014/main" id="{0673DB98-7E02-A3E9-347E-26CB4E68E8F3}"/>
              </a:ext>
            </a:extLst>
          </p:cNvPr>
          <p:cNvSpPr txBox="1"/>
          <p:nvPr/>
        </p:nvSpPr>
        <p:spPr>
          <a:xfrm>
            <a:off x="1645163" y="2826937"/>
            <a:ext cx="976036" cy="369332"/>
          </a:xfrm>
          <a:prstGeom prst="rect">
            <a:avLst/>
          </a:prstGeom>
          <a:noFill/>
        </p:spPr>
        <p:txBody>
          <a:bodyPr wrap="none" rtlCol="0">
            <a:spAutoFit/>
          </a:bodyPr>
          <a:lstStyle/>
          <a:p>
            <a:pPr algn="ctr"/>
            <a:r>
              <a:rPr lang="en-GB" b="1" dirty="0" err="1"/>
              <a:t>Softmax</a:t>
            </a:r>
            <a:endParaRPr lang="en-GB" b="1" i="1" dirty="0"/>
          </a:p>
        </p:txBody>
      </p:sp>
      <p:cxnSp>
        <p:nvCxnSpPr>
          <p:cNvPr id="27" name="Straight Arrow Connector 26">
            <a:extLst>
              <a:ext uri="{FF2B5EF4-FFF2-40B4-BE49-F238E27FC236}">
                <a16:creationId xmlns:a16="http://schemas.microsoft.com/office/drawing/2014/main" id="{1D675C65-08CE-E787-0AAD-7BFF58DD9E4E}"/>
              </a:ext>
            </a:extLst>
          </p:cNvPr>
          <p:cNvCxnSpPr>
            <a:cxnSpLocks/>
          </p:cNvCxnSpPr>
          <p:nvPr/>
        </p:nvCxnSpPr>
        <p:spPr>
          <a:xfrm flipV="1">
            <a:off x="3378750" y="2264923"/>
            <a:ext cx="0" cy="5174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2EAECF3-1A41-34F2-A2F3-A58489F0B66E}"/>
              </a:ext>
            </a:extLst>
          </p:cNvPr>
          <p:cNvSpPr/>
          <p:nvPr/>
        </p:nvSpPr>
        <p:spPr>
          <a:xfrm>
            <a:off x="4737073" y="3812717"/>
            <a:ext cx="1266825" cy="8191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RNN</a:t>
            </a:r>
          </a:p>
        </p:txBody>
      </p:sp>
      <p:cxnSp>
        <p:nvCxnSpPr>
          <p:cNvPr id="50" name="Straight Arrow Connector 49">
            <a:extLst>
              <a:ext uri="{FF2B5EF4-FFF2-40B4-BE49-F238E27FC236}">
                <a16:creationId xmlns:a16="http://schemas.microsoft.com/office/drawing/2014/main" id="{443FED42-FE1A-00E6-9528-7078C25226B7}"/>
              </a:ext>
            </a:extLst>
          </p:cNvPr>
          <p:cNvCxnSpPr>
            <a:cxnSpLocks/>
          </p:cNvCxnSpPr>
          <p:nvPr/>
        </p:nvCxnSpPr>
        <p:spPr>
          <a:xfrm flipV="1">
            <a:off x="5384773" y="4667250"/>
            <a:ext cx="0" cy="4884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728887F-69D7-2EAE-7B4C-68019E840ACE}"/>
              </a:ext>
            </a:extLst>
          </p:cNvPr>
          <p:cNvSpPr txBox="1"/>
          <p:nvPr/>
        </p:nvSpPr>
        <p:spPr>
          <a:xfrm>
            <a:off x="5109034" y="5161873"/>
            <a:ext cx="522900" cy="369332"/>
          </a:xfrm>
          <a:prstGeom prst="rect">
            <a:avLst/>
          </a:prstGeom>
          <a:noFill/>
        </p:spPr>
        <p:txBody>
          <a:bodyPr wrap="none" rtlCol="0">
            <a:spAutoFit/>
          </a:bodyPr>
          <a:lstStyle/>
          <a:p>
            <a:pPr algn="ctr"/>
            <a:r>
              <a:rPr lang="en-US" i="1" dirty="0"/>
              <a:t>t</a:t>
            </a:r>
            <a:r>
              <a:rPr lang="en-GB" i="1" dirty="0"/>
              <a:t>his</a:t>
            </a:r>
          </a:p>
        </p:txBody>
      </p:sp>
      <p:cxnSp>
        <p:nvCxnSpPr>
          <p:cNvPr id="52" name="Straight Arrow Connector 51">
            <a:extLst>
              <a:ext uri="{FF2B5EF4-FFF2-40B4-BE49-F238E27FC236}">
                <a16:creationId xmlns:a16="http://schemas.microsoft.com/office/drawing/2014/main" id="{AB95B163-67CC-49B1-FDDB-B55CD2004C7C}"/>
              </a:ext>
            </a:extLst>
          </p:cNvPr>
          <p:cNvCxnSpPr>
            <a:cxnSpLocks/>
          </p:cNvCxnSpPr>
          <p:nvPr/>
        </p:nvCxnSpPr>
        <p:spPr>
          <a:xfrm flipV="1">
            <a:off x="5351434" y="3333750"/>
            <a:ext cx="0" cy="4609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AFF9DEF-2865-BDB8-4F1E-01E9F3BE9EDB}"/>
              </a:ext>
            </a:extLst>
          </p:cNvPr>
          <p:cNvSpPr txBox="1"/>
          <p:nvPr/>
        </p:nvSpPr>
        <p:spPr>
          <a:xfrm>
            <a:off x="4628921" y="1624493"/>
            <a:ext cx="1420715" cy="369332"/>
          </a:xfrm>
          <a:prstGeom prst="rect">
            <a:avLst/>
          </a:prstGeom>
          <a:noFill/>
        </p:spPr>
        <p:txBody>
          <a:bodyPr wrap="square" rtlCol="0">
            <a:spAutoFit/>
          </a:bodyPr>
          <a:lstStyle/>
          <a:p>
            <a:pPr algn="ctr"/>
            <a:r>
              <a:rPr lang="en-US" b="1" i="1" dirty="0"/>
              <a:t>morning</a:t>
            </a:r>
            <a:endParaRPr lang="en-GB" i="1" baseline="-25000" dirty="0"/>
          </a:p>
        </p:txBody>
      </p:sp>
      <p:cxnSp>
        <p:nvCxnSpPr>
          <p:cNvPr id="54" name="Straight Arrow Connector 53">
            <a:extLst>
              <a:ext uri="{FF2B5EF4-FFF2-40B4-BE49-F238E27FC236}">
                <a16:creationId xmlns:a16="http://schemas.microsoft.com/office/drawing/2014/main" id="{37C5914C-B997-5062-A3B8-355A28086381}"/>
              </a:ext>
            </a:extLst>
          </p:cNvPr>
          <p:cNvCxnSpPr>
            <a:cxnSpLocks/>
            <a:stCxn id="49" idx="3"/>
          </p:cNvCxnSpPr>
          <p:nvPr/>
        </p:nvCxnSpPr>
        <p:spPr>
          <a:xfrm>
            <a:off x="6003898" y="4222292"/>
            <a:ext cx="6937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FB989929-0A58-4D89-6EA1-BBD36581E0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5827" t="24701" r="6038"/>
          <a:stretch/>
        </p:blipFill>
        <p:spPr>
          <a:xfrm rot="16200000">
            <a:off x="5223044" y="2784042"/>
            <a:ext cx="307111" cy="517342"/>
          </a:xfrm>
          <a:prstGeom prst="rect">
            <a:avLst/>
          </a:prstGeom>
        </p:spPr>
      </p:pic>
      <p:cxnSp>
        <p:nvCxnSpPr>
          <p:cNvPr id="56" name="Straight Arrow Connector 55">
            <a:extLst>
              <a:ext uri="{FF2B5EF4-FFF2-40B4-BE49-F238E27FC236}">
                <a16:creationId xmlns:a16="http://schemas.microsoft.com/office/drawing/2014/main" id="{AA2C4EC7-4BB8-DCFC-ADB4-6F1883DB9AC7}"/>
              </a:ext>
            </a:extLst>
          </p:cNvPr>
          <p:cNvCxnSpPr>
            <a:cxnSpLocks/>
          </p:cNvCxnSpPr>
          <p:nvPr/>
        </p:nvCxnSpPr>
        <p:spPr>
          <a:xfrm flipV="1">
            <a:off x="5339279" y="2264923"/>
            <a:ext cx="0" cy="5174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00A183C-594E-76BA-AF60-7569FA88F41A}"/>
              </a:ext>
            </a:extLst>
          </p:cNvPr>
          <p:cNvSpPr txBox="1"/>
          <p:nvPr/>
        </p:nvSpPr>
        <p:spPr>
          <a:xfrm>
            <a:off x="6740876" y="3990001"/>
            <a:ext cx="800219" cy="369332"/>
          </a:xfrm>
          <a:prstGeom prst="rect">
            <a:avLst/>
          </a:prstGeom>
          <a:noFill/>
        </p:spPr>
        <p:txBody>
          <a:bodyPr wrap="none" rtlCol="0">
            <a:spAutoFit/>
          </a:bodyPr>
          <a:lstStyle/>
          <a:p>
            <a:r>
              <a:rPr lang="en-GB" b="1" dirty="0"/>
              <a:t>… … …</a:t>
            </a:r>
          </a:p>
        </p:txBody>
      </p:sp>
      <p:sp>
        <p:nvSpPr>
          <p:cNvPr id="60" name="Rectangle: Rounded Corners 59">
            <a:extLst>
              <a:ext uri="{FF2B5EF4-FFF2-40B4-BE49-F238E27FC236}">
                <a16:creationId xmlns:a16="http://schemas.microsoft.com/office/drawing/2014/main" id="{81DAFAE7-8DB7-CA6E-2BD6-A51B9484053E}"/>
              </a:ext>
            </a:extLst>
          </p:cNvPr>
          <p:cNvSpPr/>
          <p:nvPr/>
        </p:nvSpPr>
        <p:spPr>
          <a:xfrm>
            <a:off x="8263788" y="3848100"/>
            <a:ext cx="1266825" cy="8191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RNN</a:t>
            </a:r>
          </a:p>
        </p:txBody>
      </p:sp>
      <p:cxnSp>
        <p:nvCxnSpPr>
          <p:cNvPr id="61" name="Straight Arrow Connector 60">
            <a:extLst>
              <a:ext uri="{FF2B5EF4-FFF2-40B4-BE49-F238E27FC236}">
                <a16:creationId xmlns:a16="http://schemas.microsoft.com/office/drawing/2014/main" id="{382B3524-1D51-8BE7-AEFB-12E8484146FA}"/>
              </a:ext>
            </a:extLst>
          </p:cNvPr>
          <p:cNvCxnSpPr>
            <a:cxnSpLocks/>
          </p:cNvCxnSpPr>
          <p:nvPr/>
        </p:nvCxnSpPr>
        <p:spPr>
          <a:xfrm flipV="1">
            <a:off x="8911488" y="4702633"/>
            <a:ext cx="0" cy="4884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A9FECA6-6CCA-30A2-1FDA-DC0EECA7953D}"/>
              </a:ext>
            </a:extLst>
          </p:cNvPr>
          <p:cNvSpPr txBox="1"/>
          <p:nvPr/>
        </p:nvSpPr>
        <p:spPr>
          <a:xfrm>
            <a:off x="8660403" y="5197256"/>
            <a:ext cx="473592" cy="369332"/>
          </a:xfrm>
          <a:prstGeom prst="rect">
            <a:avLst/>
          </a:prstGeom>
          <a:noFill/>
        </p:spPr>
        <p:txBody>
          <a:bodyPr wrap="none" rtlCol="0">
            <a:spAutoFit/>
          </a:bodyPr>
          <a:lstStyle/>
          <a:p>
            <a:pPr algn="ctr"/>
            <a:r>
              <a:rPr lang="en-US" i="1" dirty="0"/>
              <a:t>vet</a:t>
            </a:r>
            <a:endParaRPr lang="en-GB" i="1" dirty="0"/>
          </a:p>
        </p:txBody>
      </p:sp>
      <p:cxnSp>
        <p:nvCxnSpPr>
          <p:cNvPr id="63" name="Straight Arrow Connector 62">
            <a:extLst>
              <a:ext uri="{FF2B5EF4-FFF2-40B4-BE49-F238E27FC236}">
                <a16:creationId xmlns:a16="http://schemas.microsoft.com/office/drawing/2014/main" id="{690F8CBD-E203-E1EE-1C34-38CBD2B704AF}"/>
              </a:ext>
            </a:extLst>
          </p:cNvPr>
          <p:cNvCxnSpPr>
            <a:cxnSpLocks/>
          </p:cNvCxnSpPr>
          <p:nvPr/>
        </p:nvCxnSpPr>
        <p:spPr>
          <a:xfrm flipV="1">
            <a:off x="8878149" y="3369133"/>
            <a:ext cx="0" cy="4609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75A304A-F007-6EC9-522E-70B5C68C2807}"/>
              </a:ext>
            </a:extLst>
          </p:cNvPr>
          <p:cNvSpPr txBox="1"/>
          <p:nvPr/>
        </p:nvSpPr>
        <p:spPr>
          <a:xfrm>
            <a:off x="8155636" y="1659876"/>
            <a:ext cx="1420715" cy="369332"/>
          </a:xfrm>
          <a:prstGeom prst="rect">
            <a:avLst/>
          </a:prstGeom>
          <a:noFill/>
        </p:spPr>
        <p:txBody>
          <a:bodyPr wrap="square" rtlCol="0">
            <a:spAutoFit/>
          </a:bodyPr>
          <a:lstStyle/>
          <a:p>
            <a:pPr algn="ctr"/>
            <a:r>
              <a:rPr lang="en-US" b="1" i="1" dirty="0"/>
              <a:t>vet</a:t>
            </a:r>
            <a:endParaRPr lang="en-GB" i="1" baseline="-25000" dirty="0"/>
          </a:p>
        </p:txBody>
      </p:sp>
      <p:pic>
        <p:nvPicPr>
          <p:cNvPr id="66" name="Picture 65">
            <a:extLst>
              <a:ext uri="{FF2B5EF4-FFF2-40B4-BE49-F238E27FC236}">
                <a16:creationId xmlns:a16="http://schemas.microsoft.com/office/drawing/2014/main" id="{4323223D-7889-6D1B-FB10-0239DC872F1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5827" t="24701" r="6038"/>
          <a:stretch/>
        </p:blipFill>
        <p:spPr>
          <a:xfrm rot="16200000">
            <a:off x="8749759" y="2819425"/>
            <a:ext cx="307111" cy="517342"/>
          </a:xfrm>
          <a:prstGeom prst="rect">
            <a:avLst/>
          </a:prstGeom>
        </p:spPr>
      </p:pic>
      <p:cxnSp>
        <p:nvCxnSpPr>
          <p:cNvPr id="67" name="Straight Arrow Connector 66">
            <a:extLst>
              <a:ext uri="{FF2B5EF4-FFF2-40B4-BE49-F238E27FC236}">
                <a16:creationId xmlns:a16="http://schemas.microsoft.com/office/drawing/2014/main" id="{0FD525B6-7471-8C2D-F9B1-7E863F2D3426}"/>
              </a:ext>
            </a:extLst>
          </p:cNvPr>
          <p:cNvCxnSpPr>
            <a:cxnSpLocks/>
          </p:cNvCxnSpPr>
          <p:nvPr/>
        </p:nvCxnSpPr>
        <p:spPr>
          <a:xfrm flipV="1">
            <a:off x="8865994" y="2300306"/>
            <a:ext cx="0" cy="5174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90D38-2BD3-C142-D77E-146925A5FC54}"/>
              </a:ext>
            </a:extLst>
          </p:cNvPr>
          <p:cNvCxnSpPr>
            <a:cxnSpLocks/>
          </p:cNvCxnSpPr>
          <p:nvPr/>
        </p:nvCxnSpPr>
        <p:spPr>
          <a:xfrm>
            <a:off x="7579195" y="4222292"/>
            <a:ext cx="6937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664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72D595-881A-50A0-7F3F-E68D95DCE557}"/>
              </a:ext>
            </a:extLst>
          </p:cNvPr>
          <p:cNvSpPr>
            <a:spLocks noGrp="1"/>
          </p:cNvSpPr>
          <p:nvPr>
            <p:ph type="title"/>
          </p:nvPr>
        </p:nvSpPr>
        <p:spPr/>
        <p:txBody>
          <a:bodyPr/>
          <a:lstStyle/>
          <a:p>
            <a:r>
              <a:rPr lang="en-US" dirty="0"/>
              <a:t>Encoder-Decoder Architecture</a:t>
            </a:r>
            <a:endParaRPr lang="en-GB" dirty="0"/>
          </a:p>
        </p:txBody>
      </p:sp>
      <p:sp>
        <p:nvSpPr>
          <p:cNvPr id="5" name="Text Placeholder 4">
            <a:extLst>
              <a:ext uri="{FF2B5EF4-FFF2-40B4-BE49-F238E27FC236}">
                <a16:creationId xmlns:a16="http://schemas.microsoft.com/office/drawing/2014/main" id="{DDF725B6-BF3B-43DA-4787-BA73929A176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01749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00D922-2C2F-4248-29DA-85666FDA2650}"/>
              </a:ext>
            </a:extLst>
          </p:cNvPr>
          <p:cNvSpPr>
            <a:spLocks noGrp="1"/>
          </p:cNvSpPr>
          <p:nvPr>
            <p:ph type="title"/>
          </p:nvPr>
        </p:nvSpPr>
        <p:spPr/>
        <p:txBody>
          <a:bodyPr/>
          <a:lstStyle/>
          <a:p>
            <a:r>
              <a:rPr lang="mt-MT" dirty="0"/>
              <a:t>Causal (“auto-regressive”) generation</a:t>
            </a:r>
            <a:endParaRPr lang="en-GB" dirty="0"/>
          </a:p>
        </p:txBody>
      </p:sp>
      <p:sp>
        <p:nvSpPr>
          <p:cNvPr id="35" name="Content Placeholder 34">
            <a:extLst>
              <a:ext uri="{FF2B5EF4-FFF2-40B4-BE49-F238E27FC236}">
                <a16:creationId xmlns:a16="http://schemas.microsoft.com/office/drawing/2014/main" id="{5B430F26-0AE0-A3C6-542A-D52017109C15}"/>
              </a:ext>
            </a:extLst>
          </p:cNvPr>
          <p:cNvSpPr>
            <a:spLocks noGrp="1"/>
          </p:cNvSpPr>
          <p:nvPr>
            <p:ph idx="1"/>
          </p:nvPr>
        </p:nvSpPr>
        <p:spPr>
          <a:xfrm>
            <a:off x="838200" y="1825625"/>
            <a:ext cx="10515600" cy="730429"/>
          </a:xfrm>
        </p:spPr>
        <p:txBody>
          <a:bodyPr>
            <a:normAutofit fontScale="92500" lnSpcReduction="20000"/>
          </a:bodyPr>
          <a:lstStyle/>
          <a:p>
            <a:r>
              <a:rPr lang="mt-MT" dirty="0"/>
              <a:t>Basic idea: condition next word prediction on the preceding word, plus the hidden state.</a:t>
            </a:r>
            <a:endParaRPr lang="en-GB" dirty="0"/>
          </a:p>
        </p:txBody>
      </p:sp>
      <p:grpSp>
        <p:nvGrpSpPr>
          <p:cNvPr id="34" name="Group 33">
            <a:extLst>
              <a:ext uri="{FF2B5EF4-FFF2-40B4-BE49-F238E27FC236}">
                <a16:creationId xmlns:a16="http://schemas.microsoft.com/office/drawing/2014/main" id="{1BE81989-29B6-1DD7-7110-FFCE02A679F3}"/>
              </a:ext>
            </a:extLst>
          </p:cNvPr>
          <p:cNvGrpSpPr/>
          <p:nvPr/>
        </p:nvGrpSpPr>
        <p:grpSpPr>
          <a:xfrm>
            <a:off x="2700880" y="2885467"/>
            <a:ext cx="7436557" cy="3520131"/>
            <a:chOff x="1774118" y="2149786"/>
            <a:chExt cx="8123246" cy="3942095"/>
          </a:xfrm>
        </p:grpSpPr>
        <p:sp>
          <p:nvSpPr>
            <p:cNvPr id="6" name="Rectangle: Rounded Corners 5">
              <a:extLst>
                <a:ext uri="{FF2B5EF4-FFF2-40B4-BE49-F238E27FC236}">
                  <a16:creationId xmlns:a16="http://schemas.microsoft.com/office/drawing/2014/main" id="{1B1989E7-54C2-B121-8242-9B4F9FE03E1E}"/>
                </a:ext>
              </a:extLst>
            </p:cNvPr>
            <p:cNvSpPr/>
            <p:nvPr/>
          </p:nvSpPr>
          <p:spPr>
            <a:xfrm>
              <a:off x="3097557" y="4338010"/>
              <a:ext cx="1266825" cy="8191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RNN</a:t>
              </a:r>
            </a:p>
          </p:txBody>
        </p:sp>
        <p:cxnSp>
          <p:nvCxnSpPr>
            <p:cNvPr id="7" name="Straight Arrow Connector 6">
              <a:extLst>
                <a:ext uri="{FF2B5EF4-FFF2-40B4-BE49-F238E27FC236}">
                  <a16:creationId xmlns:a16="http://schemas.microsoft.com/office/drawing/2014/main" id="{F8F9AF37-F685-DC37-31FD-D2B2D9A3F60B}"/>
                </a:ext>
              </a:extLst>
            </p:cNvPr>
            <p:cNvCxnSpPr>
              <a:cxnSpLocks/>
            </p:cNvCxnSpPr>
            <p:nvPr/>
          </p:nvCxnSpPr>
          <p:spPr>
            <a:xfrm flipV="1">
              <a:off x="3745257" y="5192543"/>
              <a:ext cx="0" cy="4884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E509C50-EC6B-92F2-C79F-82F7181BB1EF}"/>
                </a:ext>
              </a:extLst>
            </p:cNvPr>
            <p:cNvSpPr txBox="1"/>
            <p:nvPr/>
          </p:nvSpPr>
          <p:spPr>
            <a:xfrm>
              <a:off x="3241989" y="5687166"/>
              <a:ext cx="977960" cy="369332"/>
            </a:xfrm>
            <a:prstGeom prst="rect">
              <a:avLst/>
            </a:prstGeom>
            <a:noFill/>
          </p:spPr>
          <p:txBody>
            <a:bodyPr wrap="none" rtlCol="0">
              <a:spAutoFit/>
            </a:bodyPr>
            <a:lstStyle/>
            <a:p>
              <a:pPr algn="ctr"/>
              <a:r>
                <a:rPr lang="en-GB" i="1" dirty="0"/>
                <a:t>&lt;START&gt;</a:t>
              </a:r>
            </a:p>
          </p:txBody>
        </p:sp>
        <p:cxnSp>
          <p:nvCxnSpPr>
            <p:cNvPr id="9" name="Straight Arrow Connector 8">
              <a:extLst>
                <a:ext uri="{FF2B5EF4-FFF2-40B4-BE49-F238E27FC236}">
                  <a16:creationId xmlns:a16="http://schemas.microsoft.com/office/drawing/2014/main" id="{3E7467A2-EAD4-25D9-0BAC-48A1BE740E16}"/>
                </a:ext>
              </a:extLst>
            </p:cNvPr>
            <p:cNvCxnSpPr>
              <a:cxnSpLocks/>
            </p:cNvCxnSpPr>
            <p:nvPr/>
          </p:nvCxnSpPr>
          <p:spPr>
            <a:xfrm flipV="1">
              <a:off x="3711918" y="3859043"/>
              <a:ext cx="0" cy="4609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EAB391-A54A-2FE9-D7BC-3B76CCDDBB94}"/>
                </a:ext>
              </a:extLst>
            </p:cNvPr>
            <p:cNvSpPr txBox="1"/>
            <p:nvPr/>
          </p:nvSpPr>
          <p:spPr>
            <a:xfrm>
              <a:off x="2989405" y="2149786"/>
              <a:ext cx="1420715" cy="369332"/>
            </a:xfrm>
            <a:prstGeom prst="rect">
              <a:avLst/>
            </a:prstGeom>
            <a:noFill/>
          </p:spPr>
          <p:txBody>
            <a:bodyPr wrap="square" rtlCol="0">
              <a:spAutoFit/>
            </a:bodyPr>
            <a:lstStyle/>
            <a:p>
              <a:pPr algn="ctr"/>
              <a:r>
                <a:rPr lang="en-US" b="1" i="1" dirty="0"/>
                <a:t>this</a:t>
              </a:r>
              <a:endParaRPr lang="en-GB" i="1" baseline="-25000" dirty="0"/>
            </a:p>
          </p:txBody>
        </p:sp>
        <p:cxnSp>
          <p:nvCxnSpPr>
            <p:cNvPr id="11" name="Straight Arrow Connector 10">
              <a:extLst>
                <a:ext uri="{FF2B5EF4-FFF2-40B4-BE49-F238E27FC236}">
                  <a16:creationId xmlns:a16="http://schemas.microsoft.com/office/drawing/2014/main" id="{E6D69E1E-FC7C-C4E7-0E7C-46A612441E1A}"/>
                </a:ext>
              </a:extLst>
            </p:cNvPr>
            <p:cNvCxnSpPr>
              <a:cxnSpLocks/>
              <a:stCxn id="6" idx="3"/>
            </p:cNvCxnSpPr>
            <p:nvPr/>
          </p:nvCxnSpPr>
          <p:spPr>
            <a:xfrm>
              <a:off x="4364382" y="4747585"/>
              <a:ext cx="6937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6F74D41-3A84-1387-28C5-88858A3E3FE9}"/>
                </a:ext>
              </a:extLst>
            </p:cNvPr>
            <p:cNvSpPr txBox="1"/>
            <p:nvPr/>
          </p:nvSpPr>
          <p:spPr>
            <a:xfrm>
              <a:off x="2087491" y="5687166"/>
              <a:ext cx="854721" cy="369332"/>
            </a:xfrm>
            <a:prstGeom prst="rect">
              <a:avLst/>
            </a:prstGeom>
            <a:noFill/>
          </p:spPr>
          <p:txBody>
            <a:bodyPr wrap="none" rtlCol="0">
              <a:spAutoFit/>
            </a:bodyPr>
            <a:lstStyle/>
            <a:p>
              <a:pPr algn="ctr"/>
              <a:r>
                <a:rPr lang="en-GB" b="1" dirty="0"/>
                <a:t>Input </a:t>
              </a:r>
              <a:r>
                <a:rPr lang="en-GB" b="1" i="1" dirty="0"/>
                <a:t>x</a:t>
              </a:r>
            </a:p>
          </p:txBody>
        </p:sp>
        <p:sp>
          <p:nvSpPr>
            <p:cNvPr id="13" name="TextBox 12">
              <a:extLst>
                <a:ext uri="{FF2B5EF4-FFF2-40B4-BE49-F238E27FC236}">
                  <a16:creationId xmlns:a16="http://schemas.microsoft.com/office/drawing/2014/main" id="{942ED4D5-5BA7-1BE9-51B6-3974D8E3729E}"/>
                </a:ext>
              </a:extLst>
            </p:cNvPr>
            <p:cNvSpPr txBox="1"/>
            <p:nvPr/>
          </p:nvSpPr>
          <p:spPr>
            <a:xfrm>
              <a:off x="1774118" y="2150572"/>
              <a:ext cx="1323439" cy="369332"/>
            </a:xfrm>
            <a:prstGeom prst="rect">
              <a:avLst/>
            </a:prstGeom>
            <a:noFill/>
          </p:spPr>
          <p:txBody>
            <a:bodyPr wrap="none" rtlCol="0">
              <a:spAutoFit/>
            </a:bodyPr>
            <a:lstStyle/>
            <a:p>
              <a:pPr algn="ctr"/>
              <a:r>
                <a:rPr lang="en-GB" b="1" dirty="0"/>
                <a:t>Prediction </a:t>
              </a:r>
              <a:r>
                <a:rPr lang="en-GB" b="1" i="1" dirty="0"/>
                <a:t>y</a:t>
              </a:r>
            </a:p>
          </p:txBody>
        </p:sp>
        <p:pic>
          <p:nvPicPr>
            <p:cNvPr id="14" name="Picture 13">
              <a:extLst>
                <a:ext uri="{FF2B5EF4-FFF2-40B4-BE49-F238E27FC236}">
                  <a16:creationId xmlns:a16="http://schemas.microsoft.com/office/drawing/2014/main" id="{5DA8301D-98C2-FD9A-0333-7F54769AFEF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5827" t="24701" r="6038"/>
            <a:stretch/>
          </p:blipFill>
          <p:spPr>
            <a:xfrm rot="16200000">
              <a:off x="3583528" y="3309335"/>
              <a:ext cx="307111" cy="517342"/>
            </a:xfrm>
            <a:prstGeom prst="rect">
              <a:avLst/>
            </a:prstGeom>
          </p:spPr>
        </p:pic>
        <p:sp>
          <p:nvSpPr>
            <p:cNvPr id="15" name="TextBox 14">
              <a:extLst>
                <a:ext uri="{FF2B5EF4-FFF2-40B4-BE49-F238E27FC236}">
                  <a16:creationId xmlns:a16="http://schemas.microsoft.com/office/drawing/2014/main" id="{5A8CA324-1B3E-C6F3-BFA1-C7017808F267}"/>
                </a:ext>
              </a:extLst>
            </p:cNvPr>
            <p:cNvSpPr txBox="1"/>
            <p:nvPr/>
          </p:nvSpPr>
          <p:spPr>
            <a:xfrm>
              <a:off x="1966176" y="3352230"/>
              <a:ext cx="976036" cy="369332"/>
            </a:xfrm>
            <a:prstGeom prst="rect">
              <a:avLst/>
            </a:prstGeom>
            <a:noFill/>
          </p:spPr>
          <p:txBody>
            <a:bodyPr wrap="none" rtlCol="0">
              <a:spAutoFit/>
            </a:bodyPr>
            <a:lstStyle/>
            <a:p>
              <a:pPr algn="ctr"/>
              <a:r>
                <a:rPr lang="en-GB" b="1" dirty="0" err="1"/>
                <a:t>Softmax</a:t>
              </a:r>
              <a:endParaRPr lang="en-GB" b="1" i="1" dirty="0"/>
            </a:p>
          </p:txBody>
        </p:sp>
        <p:cxnSp>
          <p:nvCxnSpPr>
            <p:cNvPr id="16" name="Straight Arrow Connector 15">
              <a:extLst>
                <a:ext uri="{FF2B5EF4-FFF2-40B4-BE49-F238E27FC236}">
                  <a16:creationId xmlns:a16="http://schemas.microsoft.com/office/drawing/2014/main" id="{80BF2766-4E1E-E6EC-8B6F-ED2793490B6F}"/>
                </a:ext>
              </a:extLst>
            </p:cNvPr>
            <p:cNvCxnSpPr>
              <a:cxnSpLocks/>
            </p:cNvCxnSpPr>
            <p:nvPr/>
          </p:nvCxnSpPr>
          <p:spPr>
            <a:xfrm flipV="1">
              <a:off x="3699763" y="2790216"/>
              <a:ext cx="0" cy="5174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0C28996D-A408-B057-428A-BA065D09C185}"/>
                </a:ext>
              </a:extLst>
            </p:cNvPr>
            <p:cNvSpPr/>
            <p:nvPr/>
          </p:nvSpPr>
          <p:spPr>
            <a:xfrm>
              <a:off x="5058086" y="4338010"/>
              <a:ext cx="1266825" cy="8191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RNN</a:t>
              </a:r>
            </a:p>
          </p:txBody>
        </p:sp>
        <p:cxnSp>
          <p:nvCxnSpPr>
            <p:cNvPr id="18" name="Straight Arrow Connector 17">
              <a:extLst>
                <a:ext uri="{FF2B5EF4-FFF2-40B4-BE49-F238E27FC236}">
                  <a16:creationId xmlns:a16="http://schemas.microsoft.com/office/drawing/2014/main" id="{FF7B1FE3-F1F8-89DC-1378-F099E898B40E}"/>
                </a:ext>
              </a:extLst>
            </p:cNvPr>
            <p:cNvCxnSpPr>
              <a:cxnSpLocks/>
            </p:cNvCxnSpPr>
            <p:nvPr/>
          </p:nvCxnSpPr>
          <p:spPr>
            <a:xfrm flipV="1">
              <a:off x="5705786" y="5192543"/>
              <a:ext cx="0" cy="4884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CA1B3CB-7060-DFDC-5391-A2487AC2B61F}"/>
                </a:ext>
              </a:extLst>
            </p:cNvPr>
            <p:cNvSpPr txBox="1"/>
            <p:nvPr/>
          </p:nvSpPr>
          <p:spPr>
            <a:xfrm>
              <a:off x="5430047" y="5687166"/>
              <a:ext cx="522900" cy="369332"/>
            </a:xfrm>
            <a:prstGeom prst="rect">
              <a:avLst/>
            </a:prstGeom>
            <a:noFill/>
          </p:spPr>
          <p:txBody>
            <a:bodyPr wrap="none" rtlCol="0">
              <a:spAutoFit/>
            </a:bodyPr>
            <a:lstStyle/>
            <a:p>
              <a:pPr algn="ctr"/>
              <a:r>
                <a:rPr lang="en-US" i="1" dirty="0"/>
                <a:t>t</a:t>
              </a:r>
              <a:r>
                <a:rPr lang="en-GB" i="1" dirty="0"/>
                <a:t>his</a:t>
              </a:r>
            </a:p>
          </p:txBody>
        </p:sp>
        <p:cxnSp>
          <p:nvCxnSpPr>
            <p:cNvPr id="20" name="Straight Arrow Connector 19">
              <a:extLst>
                <a:ext uri="{FF2B5EF4-FFF2-40B4-BE49-F238E27FC236}">
                  <a16:creationId xmlns:a16="http://schemas.microsoft.com/office/drawing/2014/main" id="{1EF3C9A6-E77D-754D-7066-97E07FDE8744}"/>
                </a:ext>
              </a:extLst>
            </p:cNvPr>
            <p:cNvCxnSpPr>
              <a:cxnSpLocks/>
            </p:cNvCxnSpPr>
            <p:nvPr/>
          </p:nvCxnSpPr>
          <p:spPr>
            <a:xfrm flipV="1">
              <a:off x="5672447" y="3859043"/>
              <a:ext cx="0" cy="4609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150BAB-9663-1AC0-67F7-062AFB2FC6D4}"/>
                </a:ext>
              </a:extLst>
            </p:cNvPr>
            <p:cNvSpPr txBox="1"/>
            <p:nvPr/>
          </p:nvSpPr>
          <p:spPr>
            <a:xfrm>
              <a:off x="4949934" y="2149786"/>
              <a:ext cx="1420715" cy="369332"/>
            </a:xfrm>
            <a:prstGeom prst="rect">
              <a:avLst/>
            </a:prstGeom>
            <a:noFill/>
          </p:spPr>
          <p:txBody>
            <a:bodyPr wrap="square" rtlCol="0">
              <a:spAutoFit/>
            </a:bodyPr>
            <a:lstStyle/>
            <a:p>
              <a:pPr algn="ctr"/>
              <a:r>
                <a:rPr lang="en-US" b="1" i="1" dirty="0"/>
                <a:t>morning</a:t>
              </a:r>
              <a:endParaRPr lang="en-GB" i="1" baseline="-25000" dirty="0"/>
            </a:p>
          </p:txBody>
        </p:sp>
        <p:cxnSp>
          <p:nvCxnSpPr>
            <p:cNvPr id="22" name="Straight Arrow Connector 21">
              <a:extLst>
                <a:ext uri="{FF2B5EF4-FFF2-40B4-BE49-F238E27FC236}">
                  <a16:creationId xmlns:a16="http://schemas.microsoft.com/office/drawing/2014/main" id="{DFC4FC74-A4C8-611D-D76B-0FD96AE4DB1F}"/>
                </a:ext>
              </a:extLst>
            </p:cNvPr>
            <p:cNvCxnSpPr>
              <a:cxnSpLocks/>
              <a:stCxn id="17" idx="3"/>
            </p:cNvCxnSpPr>
            <p:nvPr/>
          </p:nvCxnSpPr>
          <p:spPr>
            <a:xfrm>
              <a:off x="6324911" y="4747585"/>
              <a:ext cx="6937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788427F8-05FB-8369-1FA6-CD67B0D852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5827" t="24701" r="6038"/>
            <a:stretch/>
          </p:blipFill>
          <p:spPr>
            <a:xfrm rot="16200000">
              <a:off x="5544057" y="3309335"/>
              <a:ext cx="307111" cy="517342"/>
            </a:xfrm>
            <a:prstGeom prst="rect">
              <a:avLst/>
            </a:prstGeom>
          </p:spPr>
        </p:pic>
        <p:cxnSp>
          <p:nvCxnSpPr>
            <p:cNvPr id="24" name="Straight Arrow Connector 23">
              <a:extLst>
                <a:ext uri="{FF2B5EF4-FFF2-40B4-BE49-F238E27FC236}">
                  <a16:creationId xmlns:a16="http://schemas.microsoft.com/office/drawing/2014/main" id="{5761FB23-335F-1031-B404-5C428022B30B}"/>
                </a:ext>
              </a:extLst>
            </p:cNvPr>
            <p:cNvCxnSpPr>
              <a:cxnSpLocks/>
            </p:cNvCxnSpPr>
            <p:nvPr/>
          </p:nvCxnSpPr>
          <p:spPr>
            <a:xfrm flipV="1">
              <a:off x="5660292" y="2790216"/>
              <a:ext cx="0" cy="5174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C37748C-0006-CD24-7165-F99BEB5A24FC}"/>
                </a:ext>
              </a:extLst>
            </p:cNvPr>
            <p:cNvSpPr txBox="1"/>
            <p:nvPr/>
          </p:nvSpPr>
          <p:spPr>
            <a:xfrm>
              <a:off x="7061889" y="4515294"/>
              <a:ext cx="800219" cy="369332"/>
            </a:xfrm>
            <a:prstGeom prst="rect">
              <a:avLst/>
            </a:prstGeom>
            <a:noFill/>
          </p:spPr>
          <p:txBody>
            <a:bodyPr wrap="none" rtlCol="0">
              <a:spAutoFit/>
            </a:bodyPr>
            <a:lstStyle/>
            <a:p>
              <a:r>
                <a:rPr lang="en-GB" b="1" dirty="0"/>
                <a:t>… … …</a:t>
              </a:r>
            </a:p>
          </p:txBody>
        </p:sp>
        <p:sp>
          <p:nvSpPr>
            <p:cNvPr id="26" name="Rectangle: Rounded Corners 25">
              <a:extLst>
                <a:ext uri="{FF2B5EF4-FFF2-40B4-BE49-F238E27FC236}">
                  <a16:creationId xmlns:a16="http://schemas.microsoft.com/office/drawing/2014/main" id="{99B5D298-7B8E-607C-90D6-8B2603FAC967}"/>
                </a:ext>
              </a:extLst>
            </p:cNvPr>
            <p:cNvSpPr/>
            <p:nvPr/>
          </p:nvSpPr>
          <p:spPr>
            <a:xfrm>
              <a:off x="8584801" y="4373393"/>
              <a:ext cx="1266825" cy="8191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RNN</a:t>
              </a:r>
            </a:p>
          </p:txBody>
        </p:sp>
        <p:cxnSp>
          <p:nvCxnSpPr>
            <p:cNvPr id="27" name="Straight Arrow Connector 26">
              <a:extLst>
                <a:ext uri="{FF2B5EF4-FFF2-40B4-BE49-F238E27FC236}">
                  <a16:creationId xmlns:a16="http://schemas.microsoft.com/office/drawing/2014/main" id="{B1F6DB64-27BB-2002-11BA-9BAC815B6C7E}"/>
                </a:ext>
              </a:extLst>
            </p:cNvPr>
            <p:cNvCxnSpPr>
              <a:cxnSpLocks/>
            </p:cNvCxnSpPr>
            <p:nvPr/>
          </p:nvCxnSpPr>
          <p:spPr>
            <a:xfrm flipV="1">
              <a:off x="9232501" y="5227926"/>
              <a:ext cx="0" cy="4884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7DFDC9D-FE21-0B36-EED1-FF48752EF2EC}"/>
                </a:ext>
              </a:extLst>
            </p:cNvPr>
            <p:cNvSpPr txBox="1"/>
            <p:nvPr/>
          </p:nvSpPr>
          <p:spPr>
            <a:xfrm>
              <a:off x="8981416" y="5722549"/>
              <a:ext cx="473592" cy="369332"/>
            </a:xfrm>
            <a:prstGeom prst="rect">
              <a:avLst/>
            </a:prstGeom>
            <a:noFill/>
          </p:spPr>
          <p:txBody>
            <a:bodyPr wrap="none" rtlCol="0">
              <a:spAutoFit/>
            </a:bodyPr>
            <a:lstStyle/>
            <a:p>
              <a:pPr algn="ctr"/>
              <a:r>
                <a:rPr lang="en-US" i="1" dirty="0"/>
                <a:t>vet</a:t>
              </a:r>
              <a:endParaRPr lang="en-GB" i="1" dirty="0"/>
            </a:p>
          </p:txBody>
        </p:sp>
        <p:cxnSp>
          <p:nvCxnSpPr>
            <p:cNvPr id="29" name="Straight Arrow Connector 28">
              <a:extLst>
                <a:ext uri="{FF2B5EF4-FFF2-40B4-BE49-F238E27FC236}">
                  <a16:creationId xmlns:a16="http://schemas.microsoft.com/office/drawing/2014/main" id="{20D6BC98-81AA-3008-BD67-FC3C925D6A62}"/>
                </a:ext>
              </a:extLst>
            </p:cNvPr>
            <p:cNvCxnSpPr>
              <a:cxnSpLocks/>
            </p:cNvCxnSpPr>
            <p:nvPr/>
          </p:nvCxnSpPr>
          <p:spPr>
            <a:xfrm flipV="1">
              <a:off x="9199162" y="3894426"/>
              <a:ext cx="0" cy="4609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1980680-AB58-9A6E-AE5C-366542E9987A}"/>
                </a:ext>
              </a:extLst>
            </p:cNvPr>
            <p:cNvSpPr txBox="1"/>
            <p:nvPr/>
          </p:nvSpPr>
          <p:spPr>
            <a:xfrm>
              <a:off x="8476649" y="2185169"/>
              <a:ext cx="1420715" cy="369332"/>
            </a:xfrm>
            <a:prstGeom prst="rect">
              <a:avLst/>
            </a:prstGeom>
            <a:noFill/>
          </p:spPr>
          <p:txBody>
            <a:bodyPr wrap="square" rtlCol="0">
              <a:spAutoFit/>
            </a:bodyPr>
            <a:lstStyle/>
            <a:p>
              <a:pPr algn="ctr"/>
              <a:r>
                <a:rPr lang="en-US" b="1" i="1" dirty="0"/>
                <a:t>vet</a:t>
              </a:r>
              <a:endParaRPr lang="en-GB" i="1" baseline="-25000" dirty="0"/>
            </a:p>
          </p:txBody>
        </p:sp>
        <p:pic>
          <p:nvPicPr>
            <p:cNvPr id="31" name="Picture 30">
              <a:extLst>
                <a:ext uri="{FF2B5EF4-FFF2-40B4-BE49-F238E27FC236}">
                  <a16:creationId xmlns:a16="http://schemas.microsoft.com/office/drawing/2014/main" id="{DE2710DD-048A-EA89-E675-6E448C46F4C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5827" t="24701" r="6038"/>
            <a:stretch/>
          </p:blipFill>
          <p:spPr>
            <a:xfrm rot="16200000">
              <a:off x="9070772" y="3344718"/>
              <a:ext cx="307111" cy="517342"/>
            </a:xfrm>
            <a:prstGeom prst="rect">
              <a:avLst/>
            </a:prstGeom>
          </p:spPr>
        </p:pic>
        <p:cxnSp>
          <p:nvCxnSpPr>
            <p:cNvPr id="32" name="Straight Arrow Connector 31">
              <a:extLst>
                <a:ext uri="{FF2B5EF4-FFF2-40B4-BE49-F238E27FC236}">
                  <a16:creationId xmlns:a16="http://schemas.microsoft.com/office/drawing/2014/main" id="{3B93DF01-FF45-69C7-A592-1E80352D98EE}"/>
                </a:ext>
              </a:extLst>
            </p:cNvPr>
            <p:cNvCxnSpPr>
              <a:cxnSpLocks/>
            </p:cNvCxnSpPr>
            <p:nvPr/>
          </p:nvCxnSpPr>
          <p:spPr>
            <a:xfrm flipV="1">
              <a:off x="9187007" y="2825599"/>
              <a:ext cx="0" cy="5174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B067021-2E04-A96A-D495-3E96E99CFE25}"/>
                </a:ext>
              </a:extLst>
            </p:cNvPr>
            <p:cNvCxnSpPr>
              <a:cxnSpLocks/>
            </p:cNvCxnSpPr>
            <p:nvPr/>
          </p:nvCxnSpPr>
          <p:spPr>
            <a:xfrm>
              <a:off x="7900208" y="4747585"/>
              <a:ext cx="6937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Connector: Curved 36">
            <a:extLst>
              <a:ext uri="{FF2B5EF4-FFF2-40B4-BE49-F238E27FC236}">
                <a16:creationId xmlns:a16="http://schemas.microsoft.com/office/drawing/2014/main" id="{2D523056-A714-DF6D-FCAC-9233B5072FA1}"/>
              </a:ext>
            </a:extLst>
          </p:cNvPr>
          <p:cNvCxnSpPr>
            <a:cxnSpLocks/>
            <a:stCxn id="10" idx="0"/>
            <a:endCxn id="19" idx="2"/>
          </p:cNvCxnSpPr>
          <p:nvPr/>
        </p:nvCxnSpPr>
        <p:spPr>
          <a:xfrm rot="16200000" flipH="1">
            <a:off x="3631157" y="3718053"/>
            <a:ext cx="3488536" cy="1823365"/>
          </a:xfrm>
          <a:prstGeom prst="curvedConnector5">
            <a:avLst>
              <a:gd name="adj1" fmla="val -6553"/>
              <a:gd name="adj2" fmla="val 61269"/>
              <a:gd name="adj3" fmla="val 106553"/>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5B2AEC6B-6EE2-6A77-DA52-AEBC4397082E}"/>
              </a:ext>
            </a:extLst>
          </p:cNvPr>
          <p:cNvCxnSpPr>
            <a:cxnSpLocks/>
          </p:cNvCxnSpPr>
          <p:nvPr/>
        </p:nvCxnSpPr>
        <p:spPr>
          <a:xfrm rot="16200000" flipH="1">
            <a:off x="5392404" y="3757405"/>
            <a:ext cx="3488536" cy="1823365"/>
          </a:xfrm>
          <a:prstGeom prst="curvedConnector5">
            <a:avLst>
              <a:gd name="adj1" fmla="val -6553"/>
              <a:gd name="adj2" fmla="val 61269"/>
              <a:gd name="adj3" fmla="val 106553"/>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94F61B7F-4D71-ABEF-208B-589A48AC5DEA}"/>
              </a:ext>
            </a:extLst>
          </p:cNvPr>
          <p:cNvCxnSpPr>
            <a:cxnSpLocks/>
          </p:cNvCxnSpPr>
          <p:nvPr/>
        </p:nvCxnSpPr>
        <p:spPr>
          <a:xfrm>
            <a:off x="8347401" y="5634123"/>
            <a:ext cx="1118364" cy="858753"/>
          </a:xfrm>
          <a:prstGeom prst="curvedConnector3">
            <a:avLst>
              <a:gd name="adj1" fmla="val 50000"/>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632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618132-70CF-66EF-3924-6F23E4A4E773}"/>
              </a:ext>
            </a:extLst>
          </p:cNvPr>
          <p:cNvSpPr>
            <a:spLocks noGrp="1"/>
          </p:cNvSpPr>
          <p:nvPr>
            <p:ph type="title"/>
          </p:nvPr>
        </p:nvSpPr>
        <p:spPr/>
        <p:txBody>
          <a:bodyPr/>
          <a:lstStyle/>
          <a:p>
            <a:r>
              <a:rPr lang="mt-MT" dirty="0"/>
              <a:t>Causal (“auto-regressive”) generation</a:t>
            </a:r>
            <a:endParaRPr lang="en-GB" dirty="0"/>
          </a:p>
        </p:txBody>
      </p:sp>
      <p:sp>
        <p:nvSpPr>
          <p:cNvPr id="5" name="Content Placeholder 4">
            <a:extLst>
              <a:ext uri="{FF2B5EF4-FFF2-40B4-BE49-F238E27FC236}">
                <a16:creationId xmlns:a16="http://schemas.microsoft.com/office/drawing/2014/main" id="{2AA85BAE-B686-C4AF-37C1-A7A257CBDFD8}"/>
              </a:ext>
            </a:extLst>
          </p:cNvPr>
          <p:cNvSpPr>
            <a:spLocks noGrp="1"/>
          </p:cNvSpPr>
          <p:nvPr>
            <p:ph idx="1"/>
          </p:nvPr>
        </p:nvSpPr>
        <p:spPr/>
        <p:txBody>
          <a:bodyPr>
            <a:normAutofit lnSpcReduction="10000"/>
          </a:bodyPr>
          <a:lstStyle/>
          <a:p>
            <a:r>
              <a:rPr lang="en-US" dirty="0"/>
              <a:t>At each time step </a:t>
            </a:r>
            <a:r>
              <a:rPr lang="en-US" i="1" dirty="0"/>
              <a:t>t</a:t>
            </a:r>
            <a:r>
              <a:rPr lang="en-US" dirty="0"/>
              <a:t>, sample from the vocabulary V, and choose the most likely next element, based on:</a:t>
            </a:r>
          </a:p>
          <a:p>
            <a:pPr lvl="1"/>
            <a:r>
              <a:rPr lang="en-US" dirty="0">
                <a:solidFill>
                  <a:srgbClr val="000000"/>
                </a:solidFill>
              </a:rPr>
              <a:t>Current hidden state (which accumulates the representation up to </a:t>
            </a:r>
            <a:r>
              <a:rPr lang="en-US" i="1" dirty="0">
                <a:solidFill>
                  <a:srgbClr val="464653"/>
                </a:solidFill>
              </a:rPr>
              <a:t>t-1</a:t>
            </a:r>
            <a:r>
              <a:rPr lang="en-US" dirty="0">
                <a:solidFill>
                  <a:srgbClr val="464653"/>
                </a:solidFill>
              </a:rPr>
              <a:t>)</a:t>
            </a:r>
          </a:p>
          <a:p>
            <a:pPr lvl="1"/>
            <a:r>
              <a:rPr lang="en-US" dirty="0"/>
              <a:t>Previous word generated at </a:t>
            </a:r>
            <a:r>
              <a:rPr lang="en-US" i="1" dirty="0"/>
              <a:t>t-1</a:t>
            </a:r>
          </a:p>
          <a:p>
            <a:pPr lvl="1"/>
            <a:endParaRPr lang="en-US" i="1" dirty="0"/>
          </a:p>
          <a:p>
            <a:pPr>
              <a:buClr>
                <a:srgbClr val="727CA3"/>
              </a:buClr>
            </a:pPr>
            <a:r>
              <a:rPr lang="en-US" dirty="0"/>
              <a:t>Notice, however, that this generates random sequences.</a:t>
            </a:r>
          </a:p>
          <a:p>
            <a:pPr lvl="1"/>
            <a:r>
              <a:rPr lang="en-US" dirty="0"/>
              <a:t>What is the text being generated actually about?</a:t>
            </a:r>
          </a:p>
          <a:p>
            <a:pPr>
              <a:buClr>
                <a:srgbClr val="727CA3"/>
              </a:buClr>
            </a:pPr>
            <a:endParaRPr lang="en-US" dirty="0"/>
          </a:p>
          <a:p>
            <a:pPr>
              <a:buClr>
                <a:srgbClr val="727CA3"/>
              </a:buClr>
            </a:pPr>
            <a:r>
              <a:rPr lang="en-US" dirty="0"/>
              <a:t>Suppose we want to generate from some input?</a:t>
            </a:r>
          </a:p>
          <a:p>
            <a:pPr lvl="1"/>
            <a:r>
              <a:rPr lang="en-US" dirty="0"/>
              <a:t>Idea: condition word choice based on the input, as well as previously generated words.</a:t>
            </a:r>
          </a:p>
          <a:p>
            <a:endParaRPr lang="en-GB" dirty="0"/>
          </a:p>
        </p:txBody>
      </p:sp>
    </p:spTree>
    <p:extLst>
      <p:ext uri="{BB962C8B-B14F-4D97-AF65-F5344CB8AC3E}">
        <p14:creationId xmlns:p14="http://schemas.microsoft.com/office/powerpoint/2010/main" val="589967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A298-CEEE-A923-3D32-0DE5EF649AB0}"/>
              </a:ext>
            </a:extLst>
          </p:cNvPr>
          <p:cNvSpPr>
            <a:spLocks noGrp="1"/>
          </p:cNvSpPr>
          <p:nvPr>
            <p:ph type="ctrTitle"/>
          </p:nvPr>
        </p:nvSpPr>
        <p:spPr>
          <a:xfrm>
            <a:off x="373445" y="281885"/>
            <a:ext cx="7557707" cy="1253291"/>
          </a:xfrm>
        </p:spPr>
        <p:txBody>
          <a:bodyPr/>
          <a:lstStyle/>
          <a:p>
            <a:r>
              <a:rPr lang="en-GB" dirty="0"/>
              <a:t>Encoder-Decoder architecture</a:t>
            </a:r>
          </a:p>
        </p:txBody>
      </p:sp>
      <p:sp>
        <p:nvSpPr>
          <p:cNvPr id="9" name="TextBox 8">
            <a:extLst>
              <a:ext uri="{FF2B5EF4-FFF2-40B4-BE49-F238E27FC236}">
                <a16:creationId xmlns:a16="http://schemas.microsoft.com/office/drawing/2014/main" id="{D7A3925A-CF71-D80D-78E9-A44657589990}"/>
              </a:ext>
            </a:extLst>
          </p:cNvPr>
          <p:cNvSpPr txBox="1"/>
          <p:nvPr/>
        </p:nvSpPr>
        <p:spPr>
          <a:xfrm>
            <a:off x="1881578" y="3567207"/>
            <a:ext cx="2977922" cy="2030796"/>
          </a:xfrm>
          <a:prstGeom prst="rect">
            <a:avLst/>
          </a:prstGeom>
          <a:noFill/>
          <a:ln>
            <a:solidFill>
              <a:schemeClr val="accent2"/>
            </a:solidFill>
          </a:ln>
        </p:spPr>
        <p:txBody>
          <a:bodyPr wrap="square" rtlCol="0">
            <a:spAutoFit/>
          </a:bodyPr>
          <a:lstStyle/>
          <a:p>
            <a:r>
              <a:rPr lang="en-US" sz="1799" b="1" dirty="0">
                <a:solidFill>
                  <a:srgbClr val="FFC000"/>
                </a:solidFill>
              </a:rPr>
              <a:t>ENCODER</a:t>
            </a:r>
          </a:p>
          <a:p>
            <a:pPr marL="285664" indent="-285664">
              <a:buFont typeface="Arial"/>
              <a:buChar char="•"/>
            </a:pPr>
            <a:r>
              <a:rPr lang="en-US" sz="1799" dirty="0"/>
              <a:t>Transform input to a vector representation (the </a:t>
            </a:r>
            <a:r>
              <a:rPr lang="en-US" sz="1799" b="1" dirty="0"/>
              <a:t>context</a:t>
            </a:r>
            <a:r>
              <a:rPr lang="en-US" sz="1799" dirty="0"/>
              <a:t>).</a:t>
            </a:r>
          </a:p>
          <a:p>
            <a:pPr marL="285664" indent="-285664">
              <a:buFont typeface="Arial"/>
              <a:buChar char="•"/>
            </a:pPr>
            <a:r>
              <a:rPr lang="en-US" sz="1799" dirty="0"/>
              <a:t>Representation is available in the network’s hidden layer.</a:t>
            </a:r>
          </a:p>
        </p:txBody>
      </p:sp>
      <p:sp>
        <p:nvSpPr>
          <p:cNvPr id="10" name="TextBox 9">
            <a:extLst>
              <a:ext uri="{FF2B5EF4-FFF2-40B4-BE49-F238E27FC236}">
                <a16:creationId xmlns:a16="http://schemas.microsoft.com/office/drawing/2014/main" id="{5DF733A2-1383-F761-8DBC-117FDAD608AD}"/>
              </a:ext>
            </a:extLst>
          </p:cNvPr>
          <p:cNvSpPr txBox="1"/>
          <p:nvPr/>
        </p:nvSpPr>
        <p:spPr>
          <a:xfrm>
            <a:off x="7410151" y="3124557"/>
            <a:ext cx="2977085" cy="2307723"/>
          </a:xfrm>
          <a:prstGeom prst="rect">
            <a:avLst/>
          </a:prstGeom>
          <a:noFill/>
          <a:ln>
            <a:solidFill>
              <a:schemeClr val="accent2"/>
            </a:solidFill>
          </a:ln>
        </p:spPr>
        <p:txBody>
          <a:bodyPr wrap="square" lIns="91416" tIns="45708" rIns="91416" bIns="45708" rtlCol="0" anchor="t">
            <a:spAutoFit/>
          </a:bodyPr>
          <a:lstStyle/>
          <a:p>
            <a:r>
              <a:rPr lang="en-US" sz="1799" b="1" dirty="0">
                <a:solidFill>
                  <a:schemeClr val="accent1"/>
                </a:solidFill>
              </a:rPr>
              <a:t>DECODER</a:t>
            </a:r>
          </a:p>
          <a:p>
            <a:pPr marL="285664" indent="-285664">
              <a:buFont typeface="Arial"/>
              <a:buChar char="•"/>
            </a:pPr>
            <a:r>
              <a:rPr lang="en-US" sz="1799" dirty="0"/>
              <a:t>Conditioned on hidden state of the encoder.</a:t>
            </a:r>
          </a:p>
          <a:p>
            <a:pPr marL="285664" indent="-285664">
              <a:buFont typeface="Arial"/>
              <a:buChar char="•"/>
            </a:pPr>
            <a:r>
              <a:rPr lang="en-US" sz="1799" dirty="0"/>
              <a:t>Produce output by sampling from a probability distribution.</a:t>
            </a:r>
          </a:p>
          <a:p>
            <a:pPr marL="285664" indent="-285664">
              <a:buFont typeface="Arial"/>
              <a:buChar char="•"/>
            </a:pPr>
            <a:r>
              <a:rPr lang="en-US" sz="1799" dirty="0"/>
              <a:t>At each time-step, we predict the next token.</a:t>
            </a:r>
          </a:p>
        </p:txBody>
      </p:sp>
      <p:sp>
        <p:nvSpPr>
          <p:cNvPr id="12" name="TextBox 11">
            <a:extLst>
              <a:ext uri="{FF2B5EF4-FFF2-40B4-BE49-F238E27FC236}">
                <a16:creationId xmlns:a16="http://schemas.microsoft.com/office/drawing/2014/main" id="{F588193E-DECF-6203-9322-ECD4677F98D8}"/>
              </a:ext>
            </a:extLst>
          </p:cNvPr>
          <p:cNvSpPr txBox="1"/>
          <p:nvPr/>
        </p:nvSpPr>
        <p:spPr>
          <a:xfrm>
            <a:off x="593703" y="5917888"/>
            <a:ext cx="9205390" cy="923090"/>
          </a:xfrm>
          <a:prstGeom prst="rect">
            <a:avLst/>
          </a:prstGeom>
          <a:noFill/>
        </p:spPr>
        <p:txBody>
          <a:bodyPr wrap="square">
            <a:spAutoFit/>
          </a:bodyPr>
          <a:lstStyle/>
          <a:p>
            <a:r>
              <a:rPr lang="en-US" sz="900" dirty="0" err="1"/>
              <a:t>Sutskever</a:t>
            </a:r>
            <a:r>
              <a:rPr lang="en-US" sz="900" dirty="0"/>
              <a:t>, I., </a:t>
            </a:r>
            <a:r>
              <a:rPr lang="en-US" sz="900" dirty="0" err="1"/>
              <a:t>Vinyals</a:t>
            </a:r>
            <a:r>
              <a:rPr lang="en-US" sz="900" dirty="0"/>
              <a:t>, O., &amp; Le, Q. V. (2014). Sequence to sequence learning with neural networks. </a:t>
            </a:r>
            <a:r>
              <a:rPr lang="en-US" sz="900" i="1" dirty="0"/>
              <a:t>Advances in Neural Information Processing Systems 27 (NIPS’14)</a:t>
            </a:r>
            <a:r>
              <a:rPr lang="en-US" sz="900" dirty="0"/>
              <a:t>, 3104–3112. </a:t>
            </a:r>
            <a:r>
              <a:rPr lang="en-US" sz="900" dirty="0">
                <a:hlinkClick r:id="rId2"/>
              </a:rPr>
              <a:t>http://papers.nips.cc/paper/5346-sequence-to-sequence-learning-with-neural</a:t>
            </a:r>
            <a:endParaRPr lang="en-US" sz="900" dirty="0"/>
          </a:p>
          <a:p>
            <a:endParaRPr lang="en-GB" sz="900" dirty="0"/>
          </a:p>
          <a:p>
            <a:r>
              <a:rPr lang="en-GB" sz="900" dirty="0"/>
              <a:t>Cho, K., van </a:t>
            </a:r>
            <a:r>
              <a:rPr lang="en-GB" sz="900" dirty="0" err="1"/>
              <a:t>Merriënboer</a:t>
            </a:r>
            <a:r>
              <a:rPr lang="en-GB" sz="900" dirty="0"/>
              <a:t>, B., </a:t>
            </a:r>
            <a:r>
              <a:rPr lang="en-GB" sz="900" dirty="0" err="1"/>
              <a:t>Gulcehre</a:t>
            </a:r>
            <a:r>
              <a:rPr lang="en-GB" sz="900" dirty="0"/>
              <a:t>, C., </a:t>
            </a:r>
            <a:r>
              <a:rPr lang="en-GB" sz="900" dirty="0" err="1"/>
              <a:t>Bahdanau</a:t>
            </a:r>
            <a:r>
              <a:rPr lang="en-GB" sz="900" dirty="0"/>
              <a:t>, D., </a:t>
            </a:r>
            <a:r>
              <a:rPr lang="en-GB" sz="900" dirty="0" err="1"/>
              <a:t>Bougares</a:t>
            </a:r>
            <a:r>
              <a:rPr lang="en-GB" sz="900" dirty="0"/>
              <a:t>, F., </a:t>
            </a:r>
            <a:r>
              <a:rPr lang="en-GB" sz="900" dirty="0" err="1"/>
              <a:t>Schwenk</a:t>
            </a:r>
            <a:r>
              <a:rPr lang="en-GB" sz="900" dirty="0"/>
              <a:t>, H., &amp; </a:t>
            </a:r>
            <a:r>
              <a:rPr lang="en-GB" sz="900" dirty="0" err="1"/>
              <a:t>Bengio</a:t>
            </a:r>
            <a:r>
              <a:rPr lang="en-GB" sz="900" dirty="0"/>
              <a:t>, Y. (2014). Learning Phrase Representations using RNN Encoder–Decoder for Statistical Machine Translation. </a:t>
            </a:r>
            <a:r>
              <a:rPr lang="en-GB" sz="900" i="1" dirty="0"/>
              <a:t>Proceedings of the 2014 Conference on Empirical Methods in Natural Language Processing (EMNLP)</a:t>
            </a:r>
            <a:r>
              <a:rPr lang="en-GB" sz="900" dirty="0"/>
              <a:t>, 1724–1734. </a:t>
            </a:r>
            <a:r>
              <a:rPr lang="en-GB" sz="900" dirty="0">
                <a:hlinkClick r:id="rId3"/>
              </a:rPr>
              <a:t>https://doi.org/10.3115/v1/D14-1179</a:t>
            </a:r>
            <a:endParaRPr lang="en-GB" sz="900" dirty="0"/>
          </a:p>
          <a:p>
            <a:endParaRPr lang="en-US" sz="900" dirty="0"/>
          </a:p>
        </p:txBody>
      </p:sp>
      <p:sp>
        <p:nvSpPr>
          <p:cNvPr id="3" name="Rectangle: Rounded Corners 2">
            <a:extLst>
              <a:ext uri="{FF2B5EF4-FFF2-40B4-BE49-F238E27FC236}">
                <a16:creationId xmlns:a16="http://schemas.microsoft.com/office/drawing/2014/main" id="{19D35B90-B730-1C08-C773-65D5C30AE158}"/>
              </a:ext>
            </a:extLst>
          </p:cNvPr>
          <p:cNvSpPr/>
          <p:nvPr/>
        </p:nvSpPr>
        <p:spPr>
          <a:xfrm>
            <a:off x="1881578" y="1583859"/>
            <a:ext cx="3150751" cy="1004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t>ENCODER</a:t>
            </a:r>
          </a:p>
        </p:txBody>
      </p:sp>
      <p:sp>
        <p:nvSpPr>
          <p:cNvPr id="5" name="Rectangle: Rounded Corners 4">
            <a:extLst>
              <a:ext uri="{FF2B5EF4-FFF2-40B4-BE49-F238E27FC236}">
                <a16:creationId xmlns:a16="http://schemas.microsoft.com/office/drawing/2014/main" id="{21FA7E16-BAE2-ADE1-4718-49CCDCAB1D0A}"/>
              </a:ext>
            </a:extLst>
          </p:cNvPr>
          <p:cNvSpPr/>
          <p:nvPr/>
        </p:nvSpPr>
        <p:spPr>
          <a:xfrm>
            <a:off x="7309075" y="1605460"/>
            <a:ext cx="3150751" cy="1004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t>DECODER</a:t>
            </a:r>
          </a:p>
          <a:p>
            <a:pPr algn="ctr"/>
            <a:r>
              <a:rPr lang="en-US" sz="1799" dirty="0"/>
              <a:t>( = a language model)</a:t>
            </a:r>
          </a:p>
        </p:txBody>
      </p:sp>
      <p:sp>
        <p:nvSpPr>
          <p:cNvPr id="6" name="Rectangle: Rounded Corners 5">
            <a:extLst>
              <a:ext uri="{FF2B5EF4-FFF2-40B4-BE49-F238E27FC236}">
                <a16:creationId xmlns:a16="http://schemas.microsoft.com/office/drawing/2014/main" id="{60065717-A9A8-BB59-1837-6B4AFE3A8331}"/>
              </a:ext>
            </a:extLst>
          </p:cNvPr>
          <p:cNvSpPr/>
          <p:nvPr/>
        </p:nvSpPr>
        <p:spPr>
          <a:xfrm>
            <a:off x="1881578" y="2915583"/>
            <a:ext cx="3150751" cy="4896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solidFill>
                  <a:schemeClr val="tx1">
                    <a:lumMod val="95000"/>
                    <a:lumOff val="5000"/>
                  </a:schemeClr>
                </a:solidFill>
              </a:rPr>
              <a:t>Input text or data</a:t>
            </a:r>
          </a:p>
        </p:txBody>
      </p:sp>
      <p:cxnSp>
        <p:nvCxnSpPr>
          <p:cNvPr id="13" name="Straight Arrow Connector 12">
            <a:extLst>
              <a:ext uri="{FF2B5EF4-FFF2-40B4-BE49-F238E27FC236}">
                <a16:creationId xmlns:a16="http://schemas.microsoft.com/office/drawing/2014/main" id="{99C81F78-EC23-3E14-B53D-A732E6E09D2F}"/>
              </a:ext>
            </a:extLst>
          </p:cNvPr>
          <p:cNvCxnSpPr/>
          <p:nvPr/>
        </p:nvCxnSpPr>
        <p:spPr>
          <a:xfrm flipV="1">
            <a:off x="2414794" y="258121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3D748DC-9A01-76FF-65C4-9EACD4C85B37}"/>
              </a:ext>
            </a:extLst>
          </p:cNvPr>
          <p:cNvCxnSpPr/>
          <p:nvPr/>
        </p:nvCxnSpPr>
        <p:spPr>
          <a:xfrm flipV="1">
            <a:off x="2842289" y="2582904"/>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ECBE77-916A-D902-0005-F6D087D33A1F}"/>
              </a:ext>
            </a:extLst>
          </p:cNvPr>
          <p:cNvCxnSpPr/>
          <p:nvPr/>
        </p:nvCxnSpPr>
        <p:spPr>
          <a:xfrm flipV="1">
            <a:off x="3216534" y="258121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B046DAD-DEB6-2F6A-7121-11D0E22E98A7}"/>
              </a:ext>
            </a:extLst>
          </p:cNvPr>
          <p:cNvCxnSpPr/>
          <p:nvPr/>
        </p:nvCxnSpPr>
        <p:spPr>
          <a:xfrm flipV="1">
            <a:off x="3555277" y="258121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B9760D-FC43-AF17-1E84-67C3339D4B63}"/>
              </a:ext>
            </a:extLst>
          </p:cNvPr>
          <p:cNvCxnSpPr/>
          <p:nvPr/>
        </p:nvCxnSpPr>
        <p:spPr>
          <a:xfrm flipV="1">
            <a:off x="3929520" y="258121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FFAFB2-2DAC-1991-3918-21A8B61FFFC9}"/>
              </a:ext>
            </a:extLst>
          </p:cNvPr>
          <p:cNvCxnSpPr/>
          <p:nvPr/>
        </p:nvCxnSpPr>
        <p:spPr>
          <a:xfrm flipV="1">
            <a:off x="4330392" y="2587930"/>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Arrow: Right 18">
            <a:extLst>
              <a:ext uri="{FF2B5EF4-FFF2-40B4-BE49-F238E27FC236}">
                <a16:creationId xmlns:a16="http://schemas.microsoft.com/office/drawing/2014/main" id="{B72A589E-79BB-2B0C-7F02-7464832F30BA}"/>
              </a:ext>
            </a:extLst>
          </p:cNvPr>
          <p:cNvSpPr/>
          <p:nvPr/>
        </p:nvSpPr>
        <p:spPr>
          <a:xfrm>
            <a:off x="5339093" y="1939451"/>
            <a:ext cx="1494934" cy="29288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20" name="TextBox 19">
            <a:extLst>
              <a:ext uri="{FF2B5EF4-FFF2-40B4-BE49-F238E27FC236}">
                <a16:creationId xmlns:a16="http://schemas.microsoft.com/office/drawing/2014/main" id="{42F68557-D3D4-3511-2384-20BC11C615B6}"/>
              </a:ext>
            </a:extLst>
          </p:cNvPr>
          <p:cNvSpPr txBox="1"/>
          <p:nvPr/>
        </p:nvSpPr>
        <p:spPr>
          <a:xfrm>
            <a:off x="5688930" y="2217297"/>
            <a:ext cx="700651" cy="276927"/>
          </a:xfrm>
          <a:prstGeom prst="rect">
            <a:avLst/>
          </a:prstGeom>
          <a:noFill/>
        </p:spPr>
        <p:txBody>
          <a:bodyPr wrap="none" lIns="0" tIns="0" rIns="0" bIns="0" rtlCol="0">
            <a:spAutoFit/>
          </a:bodyPr>
          <a:lstStyle/>
          <a:p>
            <a:r>
              <a:rPr lang="en-US" sz="1799" i="1" dirty="0"/>
              <a:t>context</a:t>
            </a:r>
            <a:endParaRPr lang="en-GB" sz="1799" i="1" dirty="0"/>
          </a:p>
        </p:txBody>
      </p:sp>
      <p:cxnSp>
        <p:nvCxnSpPr>
          <p:cNvPr id="21" name="Straight Arrow Connector 20">
            <a:extLst>
              <a:ext uri="{FF2B5EF4-FFF2-40B4-BE49-F238E27FC236}">
                <a16:creationId xmlns:a16="http://schemas.microsoft.com/office/drawing/2014/main" id="{B8409DE0-B02B-AF4B-F705-8C26A2FB8E0C}"/>
              </a:ext>
            </a:extLst>
          </p:cNvPr>
          <p:cNvCxnSpPr/>
          <p:nvPr/>
        </p:nvCxnSpPr>
        <p:spPr>
          <a:xfrm flipV="1">
            <a:off x="7883495" y="1264369"/>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3AC6B66-72E7-5A0E-1FFE-286A2FEC9B8A}"/>
              </a:ext>
            </a:extLst>
          </p:cNvPr>
          <p:cNvCxnSpPr/>
          <p:nvPr/>
        </p:nvCxnSpPr>
        <p:spPr>
          <a:xfrm flipV="1">
            <a:off x="8310990" y="1266062"/>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2E06440-E611-55D3-0C6E-ED62DD96AD4B}"/>
              </a:ext>
            </a:extLst>
          </p:cNvPr>
          <p:cNvCxnSpPr/>
          <p:nvPr/>
        </p:nvCxnSpPr>
        <p:spPr>
          <a:xfrm flipV="1">
            <a:off x="8685235" y="1264369"/>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B963829-D318-3B79-315F-914A3AA180D5}"/>
              </a:ext>
            </a:extLst>
          </p:cNvPr>
          <p:cNvCxnSpPr/>
          <p:nvPr/>
        </p:nvCxnSpPr>
        <p:spPr>
          <a:xfrm flipV="1">
            <a:off x="9023978" y="1264369"/>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4C3D470-37AD-BCEA-F7B3-F7B6E9938816}"/>
              </a:ext>
            </a:extLst>
          </p:cNvPr>
          <p:cNvCxnSpPr/>
          <p:nvPr/>
        </p:nvCxnSpPr>
        <p:spPr>
          <a:xfrm flipV="1">
            <a:off x="9398221" y="1264369"/>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FB05A9-8FFB-3A03-6A00-24C6375EB719}"/>
              </a:ext>
            </a:extLst>
          </p:cNvPr>
          <p:cNvCxnSpPr/>
          <p:nvPr/>
        </p:nvCxnSpPr>
        <p:spPr>
          <a:xfrm flipV="1">
            <a:off x="9799093" y="1271088"/>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E7C441B2-33FD-76BE-063F-EACEF6811559}"/>
              </a:ext>
            </a:extLst>
          </p:cNvPr>
          <p:cNvSpPr/>
          <p:nvPr/>
        </p:nvSpPr>
        <p:spPr>
          <a:xfrm>
            <a:off x="7309075" y="714636"/>
            <a:ext cx="3150751" cy="4896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solidFill>
                  <a:schemeClr val="tx1">
                    <a:lumMod val="95000"/>
                    <a:lumOff val="5000"/>
                  </a:schemeClr>
                </a:solidFill>
              </a:rPr>
              <a:t>Output text</a:t>
            </a:r>
          </a:p>
        </p:txBody>
      </p:sp>
    </p:spTree>
    <p:extLst>
      <p:ext uri="{BB962C8B-B14F-4D97-AF65-F5344CB8AC3E}">
        <p14:creationId xmlns:p14="http://schemas.microsoft.com/office/powerpoint/2010/main" val="239114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A298-CEEE-A923-3D32-0DE5EF649AB0}"/>
              </a:ext>
            </a:extLst>
          </p:cNvPr>
          <p:cNvSpPr>
            <a:spLocks noGrp="1"/>
          </p:cNvSpPr>
          <p:nvPr>
            <p:ph type="ctrTitle"/>
          </p:nvPr>
        </p:nvSpPr>
        <p:spPr>
          <a:xfrm>
            <a:off x="373445" y="281885"/>
            <a:ext cx="7557707" cy="1253291"/>
          </a:xfrm>
        </p:spPr>
        <p:txBody>
          <a:bodyPr/>
          <a:lstStyle/>
          <a:p>
            <a:r>
              <a:rPr lang="en-GB" dirty="0"/>
              <a:t>Encoder-Decoder architecture</a:t>
            </a:r>
          </a:p>
        </p:txBody>
      </p:sp>
      <p:sp>
        <p:nvSpPr>
          <p:cNvPr id="3" name="TextBox 2">
            <a:extLst>
              <a:ext uri="{FF2B5EF4-FFF2-40B4-BE49-F238E27FC236}">
                <a16:creationId xmlns:a16="http://schemas.microsoft.com/office/drawing/2014/main" id="{F5978410-F8D9-B84D-D79D-1831216F1DB9}"/>
              </a:ext>
            </a:extLst>
          </p:cNvPr>
          <p:cNvSpPr txBox="1"/>
          <p:nvPr/>
        </p:nvSpPr>
        <p:spPr>
          <a:xfrm>
            <a:off x="1264200" y="6239261"/>
            <a:ext cx="9127849" cy="369236"/>
          </a:xfrm>
          <a:prstGeom prst="rect">
            <a:avLst/>
          </a:prstGeom>
          <a:noFill/>
        </p:spPr>
        <p:txBody>
          <a:bodyPr rot="0" spcFirstLastPara="0" vertOverflow="overflow" horzOverflow="overflow" vert="horz" wrap="square" lIns="91416" tIns="45708" rIns="91416" bIns="45708" numCol="1" spcCol="0" rtlCol="0" fromWordArt="0" anchor="t" anchorCtr="0" forceAA="0" compatLnSpc="1">
            <a:prstTxWarp prst="textNoShape">
              <a:avLst/>
            </a:prstTxWarp>
            <a:spAutoFit/>
          </a:bodyPr>
          <a:lstStyle/>
          <a:p>
            <a:r>
              <a:rPr lang="en-US" sz="900" dirty="0"/>
              <a:t>Example from the </a:t>
            </a:r>
            <a:r>
              <a:rPr lang="en-US" sz="900" dirty="0" err="1"/>
              <a:t>WebNLG</a:t>
            </a:r>
            <a:r>
              <a:rPr lang="en-US" sz="900" dirty="0"/>
              <a:t> challenge</a:t>
            </a:r>
          </a:p>
          <a:p>
            <a:r>
              <a:rPr lang="en-US" sz="900" dirty="0">
                <a:ea typeface="+mn-lt"/>
                <a:cs typeface="+mn-lt"/>
              </a:rPr>
              <a:t>https://webnlg-challenge.loria.fr/challenge_2020/</a:t>
            </a:r>
            <a:endParaRPr lang="en-US" sz="900" dirty="0"/>
          </a:p>
        </p:txBody>
      </p:sp>
      <p:pic>
        <p:nvPicPr>
          <p:cNvPr id="5" name="Picture 4" descr="Graphical user interface, text, email&#10;&#10;Description automatically generated">
            <a:extLst>
              <a:ext uri="{FF2B5EF4-FFF2-40B4-BE49-F238E27FC236}">
                <a16:creationId xmlns:a16="http://schemas.microsoft.com/office/drawing/2014/main" id="{4B4B49DD-E448-EF3A-F548-22EB44FE6946}"/>
              </a:ext>
            </a:extLst>
          </p:cNvPr>
          <p:cNvPicPr>
            <a:picLocks noChangeAspect="1"/>
          </p:cNvPicPr>
          <p:nvPr/>
        </p:nvPicPr>
        <p:blipFill rotWithShape="1">
          <a:blip r:embed="rId2"/>
          <a:srcRect t="21339" b="40551"/>
          <a:stretch/>
        </p:blipFill>
        <p:spPr>
          <a:xfrm>
            <a:off x="1303912" y="3836205"/>
            <a:ext cx="4323834" cy="1595242"/>
          </a:xfrm>
          <a:prstGeom prst="rect">
            <a:avLst/>
          </a:prstGeom>
        </p:spPr>
      </p:pic>
      <p:pic>
        <p:nvPicPr>
          <p:cNvPr id="6" name="Picture 4" descr="Graphical user interface, text, email&#10;&#10;Description automatically generated">
            <a:extLst>
              <a:ext uri="{FF2B5EF4-FFF2-40B4-BE49-F238E27FC236}">
                <a16:creationId xmlns:a16="http://schemas.microsoft.com/office/drawing/2014/main" id="{E144B536-FF26-FEC6-A87A-BA075D41020D}"/>
              </a:ext>
            </a:extLst>
          </p:cNvPr>
          <p:cNvPicPr>
            <a:picLocks noChangeAspect="1"/>
          </p:cNvPicPr>
          <p:nvPr/>
        </p:nvPicPr>
        <p:blipFill rotWithShape="1">
          <a:blip r:embed="rId2"/>
          <a:srcRect t="63185"/>
          <a:stretch/>
        </p:blipFill>
        <p:spPr>
          <a:xfrm>
            <a:off x="7560220" y="753520"/>
            <a:ext cx="3859605" cy="1108515"/>
          </a:xfrm>
          <a:prstGeom prst="rect">
            <a:avLst/>
          </a:prstGeom>
        </p:spPr>
      </p:pic>
      <p:sp>
        <p:nvSpPr>
          <p:cNvPr id="4" name="Rectangle: Rounded Corners 3">
            <a:extLst>
              <a:ext uri="{FF2B5EF4-FFF2-40B4-BE49-F238E27FC236}">
                <a16:creationId xmlns:a16="http://schemas.microsoft.com/office/drawing/2014/main" id="{22B3DE72-A442-9122-25E5-9E0020A0F3FE}"/>
              </a:ext>
            </a:extLst>
          </p:cNvPr>
          <p:cNvSpPr/>
          <p:nvPr/>
        </p:nvSpPr>
        <p:spPr>
          <a:xfrm>
            <a:off x="1890453" y="2348711"/>
            <a:ext cx="3150751" cy="1004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t>ENCODER</a:t>
            </a:r>
          </a:p>
        </p:txBody>
      </p:sp>
      <p:sp>
        <p:nvSpPr>
          <p:cNvPr id="8" name="Rectangle: Rounded Corners 7">
            <a:extLst>
              <a:ext uri="{FF2B5EF4-FFF2-40B4-BE49-F238E27FC236}">
                <a16:creationId xmlns:a16="http://schemas.microsoft.com/office/drawing/2014/main" id="{4564B9BA-791C-5DA0-E4E8-9C85191AFC67}"/>
              </a:ext>
            </a:extLst>
          </p:cNvPr>
          <p:cNvSpPr/>
          <p:nvPr/>
        </p:nvSpPr>
        <p:spPr>
          <a:xfrm>
            <a:off x="7317951" y="2370311"/>
            <a:ext cx="3150751" cy="1004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t>DECODER</a:t>
            </a:r>
          </a:p>
          <a:p>
            <a:pPr algn="ctr"/>
            <a:r>
              <a:rPr lang="en-US" sz="1799" dirty="0"/>
              <a:t>(= language model)</a:t>
            </a:r>
          </a:p>
        </p:txBody>
      </p:sp>
      <p:sp>
        <p:nvSpPr>
          <p:cNvPr id="9" name="Arrow: Right 8">
            <a:extLst>
              <a:ext uri="{FF2B5EF4-FFF2-40B4-BE49-F238E27FC236}">
                <a16:creationId xmlns:a16="http://schemas.microsoft.com/office/drawing/2014/main" id="{E0BDE3DE-12B7-E1A7-01DB-A218AF2E3E8C}"/>
              </a:ext>
            </a:extLst>
          </p:cNvPr>
          <p:cNvSpPr/>
          <p:nvPr/>
        </p:nvSpPr>
        <p:spPr>
          <a:xfrm>
            <a:off x="5347969" y="2704303"/>
            <a:ext cx="1494934" cy="29288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0" name="TextBox 9">
            <a:extLst>
              <a:ext uri="{FF2B5EF4-FFF2-40B4-BE49-F238E27FC236}">
                <a16:creationId xmlns:a16="http://schemas.microsoft.com/office/drawing/2014/main" id="{0B557FB2-8E18-B68E-41BD-66F5E7A96065}"/>
              </a:ext>
            </a:extLst>
          </p:cNvPr>
          <p:cNvSpPr txBox="1"/>
          <p:nvPr/>
        </p:nvSpPr>
        <p:spPr>
          <a:xfrm>
            <a:off x="5697806" y="2982149"/>
            <a:ext cx="700651" cy="276927"/>
          </a:xfrm>
          <a:prstGeom prst="rect">
            <a:avLst/>
          </a:prstGeom>
          <a:noFill/>
        </p:spPr>
        <p:txBody>
          <a:bodyPr wrap="none" lIns="0" tIns="0" rIns="0" bIns="0" rtlCol="0">
            <a:spAutoFit/>
          </a:bodyPr>
          <a:lstStyle/>
          <a:p>
            <a:r>
              <a:rPr lang="en-US" sz="1799" i="1" dirty="0"/>
              <a:t>context</a:t>
            </a:r>
            <a:endParaRPr lang="en-GB" sz="1799" i="1" dirty="0"/>
          </a:p>
        </p:txBody>
      </p:sp>
      <p:cxnSp>
        <p:nvCxnSpPr>
          <p:cNvPr id="11" name="Straight Arrow Connector 10">
            <a:extLst>
              <a:ext uri="{FF2B5EF4-FFF2-40B4-BE49-F238E27FC236}">
                <a16:creationId xmlns:a16="http://schemas.microsoft.com/office/drawing/2014/main" id="{484137A6-6EFA-9FC1-391D-5F5425C4B433}"/>
              </a:ext>
            </a:extLst>
          </p:cNvPr>
          <p:cNvCxnSpPr/>
          <p:nvPr/>
        </p:nvCxnSpPr>
        <p:spPr>
          <a:xfrm flipV="1">
            <a:off x="7892370" y="202922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17EDC23-D68A-3943-CC0D-D8C1CF400180}"/>
              </a:ext>
            </a:extLst>
          </p:cNvPr>
          <p:cNvCxnSpPr/>
          <p:nvPr/>
        </p:nvCxnSpPr>
        <p:spPr>
          <a:xfrm flipV="1">
            <a:off x="8319866" y="2030914"/>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07C5B45-B8E2-DF37-FDB7-1581F8BD4ADF}"/>
              </a:ext>
            </a:extLst>
          </p:cNvPr>
          <p:cNvCxnSpPr/>
          <p:nvPr/>
        </p:nvCxnSpPr>
        <p:spPr>
          <a:xfrm flipV="1">
            <a:off x="8694110" y="202922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FFB4A85-F224-4BAF-FF77-4398EC967309}"/>
              </a:ext>
            </a:extLst>
          </p:cNvPr>
          <p:cNvCxnSpPr/>
          <p:nvPr/>
        </p:nvCxnSpPr>
        <p:spPr>
          <a:xfrm flipV="1">
            <a:off x="9032853" y="202922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257AE3-5E9C-8852-F2AD-AFAE157D2AB2}"/>
              </a:ext>
            </a:extLst>
          </p:cNvPr>
          <p:cNvCxnSpPr/>
          <p:nvPr/>
        </p:nvCxnSpPr>
        <p:spPr>
          <a:xfrm flipV="1">
            <a:off x="9407097" y="202922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AD80889-E208-F543-90C2-52DBBFFD8BAD}"/>
              </a:ext>
            </a:extLst>
          </p:cNvPr>
          <p:cNvCxnSpPr/>
          <p:nvPr/>
        </p:nvCxnSpPr>
        <p:spPr>
          <a:xfrm flipV="1">
            <a:off x="9807968" y="2035940"/>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4003344-2EA4-779A-F356-397EAA3820C5}"/>
              </a:ext>
            </a:extLst>
          </p:cNvPr>
          <p:cNvCxnSpPr/>
          <p:nvPr/>
        </p:nvCxnSpPr>
        <p:spPr>
          <a:xfrm flipV="1">
            <a:off x="2453255" y="3427308"/>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EB4A06F-F5D7-AEB5-2942-E94606DB73F0}"/>
              </a:ext>
            </a:extLst>
          </p:cNvPr>
          <p:cNvCxnSpPr/>
          <p:nvPr/>
        </p:nvCxnSpPr>
        <p:spPr>
          <a:xfrm flipV="1">
            <a:off x="2880750" y="3429000"/>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2E6AB8A-663E-1BAB-9676-F85114CE8462}"/>
              </a:ext>
            </a:extLst>
          </p:cNvPr>
          <p:cNvCxnSpPr/>
          <p:nvPr/>
        </p:nvCxnSpPr>
        <p:spPr>
          <a:xfrm flipV="1">
            <a:off x="3254995" y="3427308"/>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190C93-375B-8191-C6CB-E69114D1AD4E}"/>
              </a:ext>
            </a:extLst>
          </p:cNvPr>
          <p:cNvCxnSpPr/>
          <p:nvPr/>
        </p:nvCxnSpPr>
        <p:spPr>
          <a:xfrm flipV="1">
            <a:off x="3593738" y="3427308"/>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69F6A4-8385-4A2E-45AB-565DC970FCD4}"/>
              </a:ext>
            </a:extLst>
          </p:cNvPr>
          <p:cNvCxnSpPr/>
          <p:nvPr/>
        </p:nvCxnSpPr>
        <p:spPr>
          <a:xfrm flipV="1">
            <a:off x="3967981" y="3427308"/>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2C9AE62-BDB1-E230-31A9-AE5587D8F6E5}"/>
              </a:ext>
            </a:extLst>
          </p:cNvPr>
          <p:cNvCxnSpPr/>
          <p:nvPr/>
        </p:nvCxnSpPr>
        <p:spPr>
          <a:xfrm flipV="1">
            <a:off x="4368853" y="3434027"/>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99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90F87C-04E8-9387-12AC-DCE93E64E077}"/>
              </a:ext>
            </a:extLst>
          </p:cNvPr>
          <p:cNvSpPr>
            <a:spLocks noGrp="1"/>
          </p:cNvSpPr>
          <p:nvPr>
            <p:ph type="title"/>
          </p:nvPr>
        </p:nvSpPr>
        <p:spPr/>
        <p:txBody>
          <a:bodyPr/>
          <a:lstStyle/>
          <a:p>
            <a:r>
              <a:rPr lang="en-GB" dirty="0"/>
              <a:t>Language modelling</a:t>
            </a:r>
          </a:p>
        </p:txBody>
      </p:sp>
      <p:sp>
        <p:nvSpPr>
          <p:cNvPr id="5" name="Text Placeholder 4">
            <a:extLst>
              <a:ext uri="{FF2B5EF4-FFF2-40B4-BE49-F238E27FC236}">
                <a16:creationId xmlns:a16="http://schemas.microsoft.com/office/drawing/2014/main" id="{7D0EFBDB-525E-EFB3-B378-5BFB4F0CA461}"/>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61305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A298-CEEE-A923-3D32-0DE5EF649AB0}"/>
              </a:ext>
            </a:extLst>
          </p:cNvPr>
          <p:cNvSpPr>
            <a:spLocks noGrp="1"/>
          </p:cNvSpPr>
          <p:nvPr>
            <p:ph type="ctrTitle"/>
          </p:nvPr>
        </p:nvSpPr>
        <p:spPr>
          <a:xfrm>
            <a:off x="373445" y="281885"/>
            <a:ext cx="7557707" cy="1253291"/>
          </a:xfrm>
        </p:spPr>
        <p:txBody>
          <a:bodyPr/>
          <a:lstStyle/>
          <a:p>
            <a:r>
              <a:rPr lang="en-GB" dirty="0"/>
              <a:t>Encoder-Decoder architecture</a:t>
            </a:r>
          </a:p>
        </p:txBody>
      </p:sp>
      <p:sp>
        <p:nvSpPr>
          <p:cNvPr id="4" name="Rectangle: Rounded Corners 3">
            <a:extLst>
              <a:ext uri="{FF2B5EF4-FFF2-40B4-BE49-F238E27FC236}">
                <a16:creationId xmlns:a16="http://schemas.microsoft.com/office/drawing/2014/main" id="{22B3DE72-A442-9122-25E5-9E0020A0F3FE}"/>
              </a:ext>
            </a:extLst>
          </p:cNvPr>
          <p:cNvSpPr/>
          <p:nvPr/>
        </p:nvSpPr>
        <p:spPr>
          <a:xfrm>
            <a:off x="1890453" y="2099493"/>
            <a:ext cx="3150751" cy="1253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799" dirty="0"/>
              <a:t>ENCODER</a:t>
            </a:r>
          </a:p>
        </p:txBody>
      </p:sp>
      <p:sp>
        <p:nvSpPr>
          <p:cNvPr id="8" name="Rectangle: Rounded Corners 7">
            <a:extLst>
              <a:ext uri="{FF2B5EF4-FFF2-40B4-BE49-F238E27FC236}">
                <a16:creationId xmlns:a16="http://schemas.microsoft.com/office/drawing/2014/main" id="{4564B9BA-791C-5DA0-E4E8-9C85191AFC67}"/>
              </a:ext>
            </a:extLst>
          </p:cNvPr>
          <p:cNvSpPr/>
          <p:nvPr/>
        </p:nvSpPr>
        <p:spPr>
          <a:xfrm>
            <a:off x="7317951" y="2370311"/>
            <a:ext cx="3150751" cy="1004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t>DECODER</a:t>
            </a:r>
          </a:p>
          <a:p>
            <a:pPr algn="ctr"/>
            <a:r>
              <a:rPr lang="en-US" sz="1799" dirty="0"/>
              <a:t>( = language model)</a:t>
            </a:r>
          </a:p>
        </p:txBody>
      </p:sp>
      <p:sp>
        <p:nvSpPr>
          <p:cNvPr id="9" name="Arrow: Right 8">
            <a:extLst>
              <a:ext uri="{FF2B5EF4-FFF2-40B4-BE49-F238E27FC236}">
                <a16:creationId xmlns:a16="http://schemas.microsoft.com/office/drawing/2014/main" id="{E0BDE3DE-12B7-E1A7-01DB-A218AF2E3E8C}"/>
              </a:ext>
            </a:extLst>
          </p:cNvPr>
          <p:cNvSpPr/>
          <p:nvPr/>
        </p:nvSpPr>
        <p:spPr>
          <a:xfrm>
            <a:off x="5347969" y="2704303"/>
            <a:ext cx="1494934" cy="29288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0" name="TextBox 9">
            <a:extLst>
              <a:ext uri="{FF2B5EF4-FFF2-40B4-BE49-F238E27FC236}">
                <a16:creationId xmlns:a16="http://schemas.microsoft.com/office/drawing/2014/main" id="{0B557FB2-8E18-B68E-41BD-66F5E7A96065}"/>
              </a:ext>
            </a:extLst>
          </p:cNvPr>
          <p:cNvSpPr txBox="1"/>
          <p:nvPr/>
        </p:nvSpPr>
        <p:spPr>
          <a:xfrm>
            <a:off x="5697806" y="2982149"/>
            <a:ext cx="700651" cy="276927"/>
          </a:xfrm>
          <a:prstGeom prst="rect">
            <a:avLst/>
          </a:prstGeom>
          <a:noFill/>
        </p:spPr>
        <p:txBody>
          <a:bodyPr wrap="none" lIns="0" tIns="0" rIns="0" bIns="0" rtlCol="0">
            <a:spAutoFit/>
          </a:bodyPr>
          <a:lstStyle/>
          <a:p>
            <a:r>
              <a:rPr lang="en-US" sz="1799" i="1" dirty="0"/>
              <a:t>context</a:t>
            </a:r>
            <a:endParaRPr lang="en-GB" sz="1799" i="1" dirty="0"/>
          </a:p>
        </p:txBody>
      </p:sp>
      <p:cxnSp>
        <p:nvCxnSpPr>
          <p:cNvPr id="11" name="Straight Arrow Connector 10">
            <a:extLst>
              <a:ext uri="{FF2B5EF4-FFF2-40B4-BE49-F238E27FC236}">
                <a16:creationId xmlns:a16="http://schemas.microsoft.com/office/drawing/2014/main" id="{484137A6-6EFA-9FC1-391D-5F5425C4B433}"/>
              </a:ext>
            </a:extLst>
          </p:cNvPr>
          <p:cNvCxnSpPr/>
          <p:nvPr/>
        </p:nvCxnSpPr>
        <p:spPr>
          <a:xfrm flipV="1">
            <a:off x="7892370" y="202922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17EDC23-D68A-3943-CC0D-D8C1CF400180}"/>
              </a:ext>
            </a:extLst>
          </p:cNvPr>
          <p:cNvCxnSpPr/>
          <p:nvPr/>
        </p:nvCxnSpPr>
        <p:spPr>
          <a:xfrm flipV="1">
            <a:off x="8319866" y="2030914"/>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07C5B45-B8E2-DF37-FDB7-1581F8BD4ADF}"/>
              </a:ext>
            </a:extLst>
          </p:cNvPr>
          <p:cNvCxnSpPr/>
          <p:nvPr/>
        </p:nvCxnSpPr>
        <p:spPr>
          <a:xfrm flipV="1">
            <a:off x="8694110" y="202922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FFB4A85-F224-4BAF-FF77-4398EC967309}"/>
              </a:ext>
            </a:extLst>
          </p:cNvPr>
          <p:cNvCxnSpPr/>
          <p:nvPr/>
        </p:nvCxnSpPr>
        <p:spPr>
          <a:xfrm flipV="1">
            <a:off x="9032853" y="202922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257AE3-5E9C-8852-F2AD-AFAE157D2AB2}"/>
              </a:ext>
            </a:extLst>
          </p:cNvPr>
          <p:cNvCxnSpPr/>
          <p:nvPr/>
        </p:nvCxnSpPr>
        <p:spPr>
          <a:xfrm flipV="1">
            <a:off x="9407097" y="202922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AD80889-E208-F543-90C2-52DBBFFD8BAD}"/>
              </a:ext>
            </a:extLst>
          </p:cNvPr>
          <p:cNvCxnSpPr/>
          <p:nvPr/>
        </p:nvCxnSpPr>
        <p:spPr>
          <a:xfrm flipV="1">
            <a:off x="9807968" y="2035940"/>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4003344-2EA4-779A-F356-397EAA3820C5}"/>
              </a:ext>
            </a:extLst>
          </p:cNvPr>
          <p:cNvCxnSpPr/>
          <p:nvPr/>
        </p:nvCxnSpPr>
        <p:spPr>
          <a:xfrm flipV="1">
            <a:off x="2453255" y="3427308"/>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EB4A06F-F5D7-AEB5-2942-E94606DB73F0}"/>
              </a:ext>
            </a:extLst>
          </p:cNvPr>
          <p:cNvCxnSpPr/>
          <p:nvPr/>
        </p:nvCxnSpPr>
        <p:spPr>
          <a:xfrm flipV="1">
            <a:off x="2880750" y="3429000"/>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2E6AB8A-663E-1BAB-9676-F85114CE8462}"/>
              </a:ext>
            </a:extLst>
          </p:cNvPr>
          <p:cNvCxnSpPr/>
          <p:nvPr/>
        </p:nvCxnSpPr>
        <p:spPr>
          <a:xfrm flipV="1">
            <a:off x="3254995" y="3427308"/>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190C93-375B-8191-C6CB-E69114D1AD4E}"/>
              </a:ext>
            </a:extLst>
          </p:cNvPr>
          <p:cNvCxnSpPr/>
          <p:nvPr/>
        </p:nvCxnSpPr>
        <p:spPr>
          <a:xfrm flipV="1">
            <a:off x="3593738" y="3427308"/>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69F6A4-8385-4A2E-45AB-565DC970FCD4}"/>
              </a:ext>
            </a:extLst>
          </p:cNvPr>
          <p:cNvCxnSpPr/>
          <p:nvPr/>
        </p:nvCxnSpPr>
        <p:spPr>
          <a:xfrm flipV="1">
            <a:off x="3967981" y="3427308"/>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2C9AE62-BDB1-E230-31A9-AE5587D8F6E5}"/>
              </a:ext>
            </a:extLst>
          </p:cNvPr>
          <p:cNvCxnSpPr/>
          <p:nvPr/>
        </p:nvCxnSpPr>
        <p:spPr>
          <a:xfrm flipV="1">
            <a:off x="4368853" y="3434027"/>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4" descr="A group of baseball players that are standing in the grass&#10;&#10;Description automatically generated">
            <a:extLst>
              <a:ext uri="{FF2B5EF4-FFF2-40B4-BE49-F238E27FC236}">
                <a16:creationId xmlns:a16="http://schemas.microsoft.com/office/drawing/2014/main" id="{9EE0833D-CCED-7697-8482-4C66B1A77621}"/>
              </a:ext>
            </a:extLst>
          </p:cNvPr>
          <p:cNvPicPr>
            <a:picLocks noChangeAspect="1"/>
          </p:cNvPicPr>
          <p:nvPr/>
        </p:nvPicPr>
        <p:blipFill rotWithShape="1">
          <a:blip r:embed="rId2"/>
          <a:srcRect l="51658" r="2837" b="18863"/>
          <a:stretch/>
        </p:blipFill>
        <p:spPr>
          <a:xfrm>
            <a:off x="2453254" y="3919336"/>
            <a:ext cx="1863667" cy="1445934"/>
          </a:xfrm>
          <a:prstGeom prst="rect">
            <a:avLst/>
          </a:prstGeom>
        </p:spPr>
      </p:pic>
      <p:sp>
        <p:nvSpPr>
          <p:cNvPr id="23" name="TextBox 22">
            <a:extLst>
              <a:ext uri="{FF2B5EF4-FFF2-40B4-BE49-F238E27FC236}">
                <a16:creationId xmlns:a16="http://schemas.microsoft.com/office/drawing/2014/main" id="{4DEBF1C9-95DF-3CD9-A5CC-EE0E3F3EDD0A}"/>
              </a:ext>
            </a:extLst>
          </p:cNvPr>
          <p:cNvSpPr txBox="1"/>
          <p:nvPr/>
        </p:nvSpPr>
        <p:spPr>
          <a:xfrm>
            <a:off x="958055" y="6025530"/>
            <a:ext cx="5249609" cy="369236"/>
          </a:xfrm>
          <a:prstGeom prst="rect">
            <a:avLst/>
          </a:prstGeom>
          <a:noFill/>
        </p:spPr>
        <p:txBody>
          <a:bodyPr rot="0" spcFirstLastPara="0" vertOverflow="overflow" horzOverflow="overflow" vert="horz" wrap="square" lIns="91416" tIns="45708" rIns="91416" bIns="45708" numCol="1" spcCol="0" rtlCol="0" fromWordArt="0" anchor="t" anchorCtr="0" forceAA="0" compatLnSpc="1">
            <a:prstTxWarp prst="textNoShape">
              <a:avLst/>
            </a:prstTxWarp>
            <a:spAutoFit/>
          </a:bodyPr>
          <a:lstStyle/>
          <a:p>
            <a:r>
              <a:rPr lang="en-US" sz="900" dirty="0"/>
              <a:t>Image and caption taken from the COCO Challenge.</a:t>
            </a:r>
          </a:p>
          <a:p>
            <a:r>
              <a:rPr lang="en-US" sz="900" dirty="0">
                <a:ea typeface="+mn-lt"/>
                <a:cs typeface="+mn-lt"/>
              </a:rPr>
              <a:t>https://cocodataset.org/#captions-2015</a:t>
            </a:r>
            <a:endParaRPr lang="en-US" sz="900" dirty="0"/>
          </a:p>
        </p:txBody>
      </p:sp>
      <p:pic>
        <p:nvPicPr>
          <p:cNvPr id="25" name="Content Placeholder 5">
            <a:extLst>
              <a:ext uri="{FF2B5EF4-FFF2-40B4-BE49-F238E27FC236}">
                <a16:creationId xmlns:a16="http://schemas.microsoft.com/office/drawing/2014/main" id="{2E6FFE90-8E50-86C1-8423-3CFF99B238D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078" t="-1" r="13062" b="48297"/>
          <a:stretch/>
        </p:blipFill>
        <p:spPr>
          <a:xfrm>
            <a:off x="2350056" y="2542891"/>
            <a:ext cx="2138918" cy="760015"/>
          </a:xfrm>
          <a:prstGeom prst="rect">
            <a:avLst/>
          </a:prstGeom>
        </p:spPr>
      </p:pic>
      <p:pic>
        <p:nvPicPr>
          <p:cNvPr id="26" name="Picture 4" descr="A group of baseball players that are standing in the grass&#10;&#10;Description automatically generated">
            <a:extLst>
              <a:ext uri="{FF2B5EF4-FFF2-40B4-BE49-F238E27FC236}">
                <a16:creationId xmlns:a16="http://schemas.microsoft.com/office/drawing/2014/main" id="{EFE4F898-CE54-EEFD-8A94-3AA77B178EC6}"/>
              </a:ext>
            </a:extLst>
          </p:cNvPr>
          <p:cNvPicPr>
            <a:picLocks noChangeAspect="1"/>
          </p:cNvPicPr>
          <p:nvPr/>
        </p:nvPicPr>
        <p:blipFill rotWithShape="1">
          <a:blip r:embed="rId2"/>
          <a:srcRect l="51658" t="81356" r="2837"/>
          <a:stretch/>
        </p:blipFill>
        <p:spPr>
          <a:xfrm>
            <a:off x="7542947" y="1429183"/>
            <a:ext cx="3403438" cy="606757"/>
          </a:xfrm>
          <a:prstGeom prst="rect">
            <a:avLst/>
          </a:prstGeom>
        </p:spPr>
      </p:pic>
    </p:spTree>
    <p:extLst>
      <p:ext uri="{BB962C8B-B14F-4D97-AF65-F5344CB8AC3E}">
        <p14:creationId xmlns:p14="http://schemas.microsoft.com/office/powerpoint/2010/main" val="1650915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4F1-D0B2-4D7B-8E6C-7205DF8EAC2E}"/>
              </a:ext>
            </a:extLst>
          </p:cNvPr>
          <p:cNvSpPr>
            <a:spLocks noGrp="1"/>
          </p:cNvSpPr>
          <p:nvPr>
            <p:ph type="title"/>
          </p:nvPr>
        </p:nvSpPr>
        <p:spPr/>
        <p:txBody>
          <a:bodyPr/>
          <a:lstStyle/>
          <a:p>
            <a:r>
              <a:rPr lang="mt-MT" dirty="0"/>
              <a:t>Where do we factor in the context?</a:t>
            </a:r>
            <a:endParaRPr lang="en-GB" dirty="0"/>
          </a:p>
        </p:txBody>
      </p:sp>
      <p:sp>
        <p:nvSpPr>
          <p:cNvPr id="3" name="Content Placeholder 2">
            <a:extLst>
              <a:ext uri="{FF2B5EF4-FFF2-40B4-BE49-F238E27FC236}">
                <a16:creationId xmlns:a16="http://schemas.microsoft.com/office/drawing/2014/main" id="{BE81F414-1EEE-4026-8CC8-F2C72D0D5579}"/>
              </a:ext>
            </a:extLst>
          </p:cNvPr>
          <p:cNvSpPr>
            <a:spLocks noGrp="1"/>
          </p:cNvSpPr>
          <p:nvPr>
            <p:ph idx="1"/>
          </p:nvPr>
        </p:nvSpPr>
        <p:spPr/>
        <p:txBody>
          <a:bodyPr>
            <a:normAutofit fontScale="92500" lnSpcReduction="20000"/>
          </a:bodyPr>
          <a:lstStyle/>
          <a:p>
            <a:pPr marL="0" indent="0">
              <a:buNone/>
            </a:pPr>
            <a:r>
              <a:rPr lang="mt-MT" dirty="0"/>
              <a:t>Various ways to do this. Here are two:</a:t>
            </a:r>
          </a:p>
          <a:p>
            <a:pPr marL="0" indent="0">
              <a:buNone/>
            </a:pPr>
            <a:endParaRPr lang="mt-MT" dirty="0"/>
          </a:p>
          <a:p>
            <a:pPr marL="0" indent="0">
              <a:buNone/>
            </a:pPr>
            <a:r>
              <a:rPr lang="mt-MT" b="1" dirty="0"/>
              <a:t>Initialise</a:t>
            </a:r>
          </a:p>
          <a:p>
            <a:r>
              <a:rPr lang="mt-MT" dirty="0"/>
              <a:t>Initialise the decoder with the encoder’s last hidden state</a:t>
            </a:r>
          </a:p>
          <a:p>
            <a:r>
              <a:rPr lang="mt-MT" dirty="0"/>
              <a:t>During decoding, decoder predicts the next element with the previous hidden state and the predictions generated so far.</a:t>
            </a:r>
          </a:p>
          <a:p>
            <a:pPr marL="0" indent="0">
              <a:buNone/>
            </a:pPr>
            <a:endParaRPr lang="mt-MT" dirty="0"/>
          </a:p>
          <a:p>
            <a:pPr marL="0" indent="0">
              <a:buNone/>
            </a:pPr>
            <a:r>
              <a:rPr lang="mt-MT" b="1" dirty="0"/>
              <a:t>Use context at each step</a:t>
            </a:r>
          </a:p>
          <a:p>
            <a:r>
              <a:rPr lang="mt-MT" dirty="0"/>
              <a:t>Inject the context into each time-step of the decoder</a:t>
            </a:r>
          </a:p>
          <a:p>
            <a:r>
              <a:rPr lang="mt-MT" dirty="0"/>
              <a:t>At each timestep, decoder predicts based on its previous hidden state, predictions generated so far, and the context.</a:t>
            </a:r>
          </a:p>
          <a:p>
            <a:endParaRPr lang="en-GB" dirty="0"/>
          </a:p>
        </p:txBody>
      </p:sp>
    </p:spTree>
    <p:extLst>
      <p:ext uri="{BB962C8B-B14F-4D97-AF65-F5344CB8AC3E}">
        <p14:creationId xmlns:p14="http://schemas.microsoft.com/office/powerpoint/2010/main" val="6617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A2CD-555C-4DA4-937A-2053305B821C}"/>
              </a:ext>
            </a:extLst>
          </p:cNvPr>
          <p:cNvSpPr>
            <a:spLocks noGrp="1"/>
          </p:cNvSpPr>
          <p:nvPr>
            <p:ph type="title"/>
          </p:nvPr>
        </p:nvSpPr>
        <p:spPr/>
        <p:txBody>
          <a:bodyPr/>
          <a:lstStyle/>
          <a:p>
            <a:r>
              <a:rPr lang="en-US" dirty="0"/>
              <a:t>The encoder-decoder model at inference time (NB: context injected at each step)</a:t>
            </a:r>
            <a:endParaRPr lang="nl-NL" dirty="0"/>
          </a:p>
        </p:txBody>
      </p:sp>
      <p:sp>
        <p:nvSpPr>
          <p:cNvPr id="3" name="Rectangle: Rounded Corners 2">
            <a:extLst>
              <a:ext uri="{FF2B5EF4-FFF2-40B4-BE49-F238E27FC236}">
                <a16:creationId xmlns:a16="http://schemas.microsoft.com/office/drawing/2014/main" id="{6D11C2EF-2B94-B253-B618-C98660990E4F}"/>
              </a:ext>
            </a:extLst>
          </p:cNvPr>
          <p:cNvSpPr/>
          <p:nvPr/>
        </p:nvSpPr>
        <p:spPr>
          <a:xfrm>
            <a:off x="685802" y="3155484"/>
            <a:ext cx="4327478" cy="10040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4" name="Rectangle: Rounded Corners 3">
            <a:extLst>
              <a:ext uri="{FF2B5EF4-FFF2-40B4-BE49-F238E27FC236}">
                <a16:creationId xmlns:a16="http://schemas.microsoft.com/office/drawing/2014/main" id="{57A1A170-4BA3-3100-E755-38A8413A9541}"/>
              </a:ext>
            </a:extLst>
          </p:cNvPr>
          <p:cNvSpPr/>
          <p:nvPr/>
        </p:nvSpPr>
        <p:spPr>
          <a:xfrm>
            <a:off x="6491709" y="2619145"/>
            <a:ext cx="4327478" cy="15620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cxnSp>
        <p:nvCxnSpPr>
          <p:cNvPr id="16" name="Straight Arrow Connector 15">
            <a:extLst>
              <a:ext uri="{FF2B5EF4-FFF2-40B4-BE49-F238E27FC236}">
                <a16:creationId xmlns:a16="http://schemas.microsoft.com/office/drawing/2014/main" id="{1261D774-5F5F-2383-B3E6-8D37BF4A551B}"/>
              </a:ext>
            </a:extLst>
          </p:cNvPr>
          <p:cNvCxnSpPr>
            <a:cxnSpLocks/>
            <a:stCxn id="6" idx="0"/>
          </p:cNvCxnSpPr>
          <p:nvPr/>
        </p:nvCxnSpPr>
        <p:spPr>
          <a:xfrm flipV="1">
            <a:off x="7150953" y="2842713"/>
            <a:ext cx="0" cy="497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EFD9913-96A4-E6DA-148C-0449ACEFEFD9}"/>
              </a:ext>
            </a:extLst>
          </p:cNvPr>
          <p:cNvCxnSpPr>
            <a:cxnSpLocks/>
            <a:stCxn id="10" idx="0"/>
          </p:cNvCxnSpPr>
          <p:nvPr/>
        </p:nvCxnSpPr>
        <p:spPr>
          <a:xfrm flipH="1" flipV="1">
            <a:off x="8475175" y="2842713"/>
            <a:ext cx="1638" cy="4979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4D658B2-3CED-7437-1BF4-D24D58329F4E}"/>
              </a:ext>
            </a:extLst>
          </p:cNvPr>
          <p:cNvSpPr txBox="1"/>
          <p:nvPr/>
        </p:nvSpPr>
        <p:spPr>
          <a:xfrm>
            <a:off x="8307534" y="4384654"/>
            <a:ext cx="327334" cy="307777"/>
          </a:xfrm>
          <a:prstGeom prst="rect">
            <a:avLst/>
          </a:prstGeom>
          <a:noFill/>
        </p:spPr>
        <p:txBody>
          <a:bodyPr wrap="none" rtlCol="0">
            <a:spAutoFit/>
          </a:bodyPr>
          <a:lstStyle/>
          <a:p>
            <a:r>
              <a:rPr lang="en-AE" sz="1400" dirty="0"/>
              <a:t>y</a:t>
            </a:r>
            <a:r>
              <a:rPr lang="en-AE" sz="1400" baseline="-25000" dirty="0"/>
              <a:t>1</a:t>
            </a:r>
            <a:endParaRPr lang="en-GB" sz="1400" baseline="-25000" dirty="0"/>
          </a:p>
        </p:txBody>
      </p:sp>
      <p:sp>
        <p:nvSpPr>
          <p:cNvPr id="68" name="TextBox 67">
            <a:extLst>
              <a:ext uri="{FF2B5EF4-FFF2-40B4-BE49-F238E27FC236}">
                <a16:creationId xmlns:a16="http://schemas.microsoft.com/office/drawing/2014/main" id="{4AC30A51-4B59-24B1-A792-B56163EBA914}"/>
              </a:ext>
            </a:extLst>
          </p:cNvPr>
          <p:cNvSpPr txBox="1"/>
          <p:nvPr/>
        </p:nvSpPr>
        <p:spPr>
          <a:xfrm>
            <a:off x="10155117" y="4401443"/>
            <a:ext cx="328936" cy="307777"/>
          </a:xfrm>
          <a:prstGeom prst="rect">
            <a:avLst/>
          </a:prstGeom>
          <a:noFill/>
        </p:spPr>
        <p:txBody>
          <a:bodyPr wrap="none" rtlCol="0">
            <a:spAutoFit/>
          </a:bodyPr>
          <a:lstStyle/>
          <a:p>
            <a:r>
              <a:rPr lang="en-AE" sz="1400" dirty="0" err="1"/>
              <a:t>y</a:t>
            </a:r>
            <a:r>
              <a:rPr lang="en-AE" sz="1400" baseline="-25000" dirty="0" err="1"/>
              <a:t>n</a:t>
            </a:r>
            <a:endParaRPr lang="en-GB" sz="1400" baseline="-25000" dirty="0"/>
          </a:p>
        </p:txBody>
      </p:sp>
      <p:sp>
        <p:nvSpPr>
          <p:cNvPr id="76" name="TextBox 75">
            <a:extLst>
              <a:ext uri="{FF2B5EF4-FFF2-40B4-BE49-F238E27FC236}">
                <a16:creationId xmlns:a16="http://schemas.microsoft.com/office/drawing/2014/main" id="{1D7FD840-EE46-CCF4-C150-50A7E5B59622}"/>
              </a:ext>
            </a:extLst>
          </p:cNvPr>
          <p:cNvSpPr txBox="1"/>
          <p:nvPr/>
        </p:nvSpPr>
        <p:spPr>
          <a:xfrm>
            <a:off x="6884997" y="4421961"/>
            <a:ext cx="596510" cy="235962"/>
          </a:xfrm>
          <a:prstGeom prst="rect">
            <a:avLst/>
          </a:prstGeom>
          <a:noFill/>
        </p:spPr>
        <p:txBody>
          <a:bodyPr wrap="none" rtlCol="0">
            <a:spAutoFit/>
          </a:bodyPr>
          <a:lstStyle/>
          <a:p>
            <a:r>
              <a:rPr lang="en-AE" sz="1400" baseline="-25000" dirty="0"/>
              <a:t>&lt;START&gt;</a:t>
            </a:r>
            <a:endParaRPr lang="en-GB" sz="1400" baseline="-25000" dirty="0"/>
          </a:p>
        </p:txBody>
      </p:sp>
      <p:grpSp>
        <p:nvGrpSpPr>
          <p:cNvPr id="104" name="Group 103">
            <a:extLst>
              <a:ext uri="{FF2B5EF4-FFF2-40B4-BE49-F238E27FC236}">
                <a16:creationId xmlns:a16="http://schemas.microsoft.com/office/drawing/2014/main" id="{DF425137-1E01-DF7A-F992-1F049682DAF9}"/>
              </a:ext>
            </a:extLst>
          </p:cNvPr>
          <p:cNvGrpSpPr/>
          <p:nvPr/>
        </p:nvGrpSpPr>
        <p:grpSpPr>
          <a:xfrm>
            <a:off x="910898" y="3333990"/>
            <a:ext cx="1325860" cy="1004071"/>
            <a:chOff x="1461299" y="2859733"/>
            <a:chExt cx="1325860" cy="1667434"/>
          </a:xfrm>
        </p:grpSpPr>
        <p:sp>
          <p:nvSpPr>
            <p:cNvPr id="105" name="Oval 104">
              <a:extLst>
                <a:ext uri="{FF2B5EF4-FFF2-40B4-BE49-F238E27FC236}">
                  <a16:creationId xmlns:a16="http://schemas.microsoft.com/office/drawing/2014/main" id="{3FB4DC54-AC53-1E85-5317-439D7D6B44EA}"/>
                </a:ext>
              </a:extLst>
            </p:cNvPr>
            <p:cNvSpPr/>
            <p:nvPr/>
          </p:nvSpPr>
          <p:spPr>
            <a:xfrm>
              <a:off x="1461299" y="2859733"/>
              <a:ext cx="727085"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1200" dirty="0">
                  <a:solidFill>
                    <a:schemeClr val="tx1"/>
                  </a:solidFill>
                </a:rPr>
                <a:t>h</a:t>
              </a:r>
              <a:r>
                <a:rPr lang="mt-MT" sz="1200" baseline="30000" dirty="0">
                  <a:solidFill>
                    <a:schemeClr val="tx1"/>
                  </a:solidFill>
                </a:rPr>
                <a:t>e</a:t>
              </a:r>
              <a:r>
                <a:rPr lang="mt-MT" sz="1200" baseline="-25000" dirty="0">
                  <a:solidFill>
                    <a:schemeClr val="tx1"/>
                  </a:solidFill>
                </a:rPr>
                <a:t>1</a:t>
              </a:r>
              <a:endParaRPr lang="en-GB" sz="1200" baseline="-25000" dirty="0">
                <a:solidFill>
                  <a:schemeClr val="tx1"/>
                </a:solidFill>
              </a:endParaRPr>
            </a:p>
          </p:txBody>
        </p:sp>
        <p:cxnSp>
          <p:nvCxnSpPr>
            <p:cNvPr id="106" name="Straight Arrow Connector 105">
              <a:extLst>
                <a:ext uri="{FF2B5EF4-FFF2-40B4-BE49-F238E27FC236}">
                  <a16:creationId xmlns:a16="http://schemas.microsoft.com/office/drawing/2014/main" id="{AA814057-5481-DC49-E23B-E0458A9BC368}"/>
                </a:ext>
              </a:extLst>
            </p:cNvPr>
            <p:cNvCxnSpPr>
              <a:cxnSpLocks/>
              <a:stCxn id="105" idx="6"/>
            </p:cNvCxnSpPr>
            <p:nvPr/>
          </p:nvCxnSpPr>
          <p:spPr>
            <a:xfrm>
              <a:off x="2188384" y="3316936"/>
              <a:ext cx="598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1F4A7A8D-D5EC-435B-973E-47ADB6DD60C1}"/>
                </a:ext>
              </a:extLst>
            </p:cNvPr>
            <p:cNvCxnSpPr>
              <a:cxnSpLocks/>
            </p:cNvCxnSpPr>
            <p:nvPr/>
          </p:nvCxnSpPr>
          <p:spPr>
            <a:xfrm flipV="1">
              <a:off x="1810034" y="3774133"/>
              <a:ext cx="0" cy="753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8" name="TextBox 107">
            <a:extLst>
              <a:ext uri="{FF2B5EF4-FFF2-40B4-BE49-F238E27FC236}">
                <a16:creationId xmlns:a16="http://schemas.microsoft.com/office/drawing/2014/main" id="{DDE9B068-6178-40C9-70A7-8D2FAAFE420D}"/>
              </a:ext>
            </a:extLst>
          </p:cNvPr>
          <p:cNvSpPr txBox="1"/>
          <p:nvPr/>
        </p:nvSpPr>
        <p:spPr>
          <a:xfrm>
            <a:off x="1104519" y="4384654"/>
            <a:ext cx="459868" cy="276999"/>
          </a:xfrm>
          <a:prstGeom prst="rect">
            <a:avLst/>
          </a:prstGeom>
          <a:noFill/>
        </p:spPr>
        <p:txBody>
          <a:bodyPr wrap="square" rtlCol="0">
            <a:spAutoFit/>
          </a:bodyPr>
          <a:lstStyle/>
          <a:p>
            <a:r>
              <a:rPr lang="en-US" sz="1200" dirty="0">
                <a:solidFill>
                  <a:schemeClr val="tx1"/>
                </a:solidFill>
              </a:rPr>
              <a:t>x</a:t>
            </a:r>
            <a:r>
              <a:rPr lang="en-US" sz="1200" baseline="-25000" dirty="0">
                <a:solidFill>
                  <a:schemeClr val="tx1"/>
                </a:solidFill>
              </a:rPr>
              <a:t>1</a:t>
            </a:r>
            <a:endParaRPr lang="en-GB" sz="1200" baseline="-25000" dirty="0">
              <a:solidFill>
                <a:schemeClr val="tx1"/>
              </a:solidFill>
            </a:endParaRPr>
          </a:p>
        </p:txBody>
      </p:sp>
      <p:grpSp>
        <p:nvGrpSpPr>
          <p:cNvPr id="109" name="Group 108">
            <a:extLst>
              <a:ext uri="{FF2B5EF4-FFF2-40B4-BE49-F238E27FC236}">
                <a16:creationId xmlns:a16="http://schemas.microsoft.com/office/drawing/2014/main" id="{86E445A8-FC92-B8E5-14BB-16421679B45F}"/>
              </a:ext>
            </a:extLst>
          </p:cNvPr>
          <p:cNvGrpSpPr/>
          <p:nvPr/>
        </p:nvGrpSpPr>
        <p:grpSpPr>
          <a:xfrm>
            <a:off x="2236758" y="3333991"/>
            <a:ext cx="1114887" cy="1004071"/>
            <a:chOff x="1837766" y="2859738"/>
            <a:chExt cx="1402109" cy="1667435"/>
          </a:xfrm>
        </p:grpSpPr>
        <p:sp>
          <p:nvSpPr>
            <p:cNvPr id="110" name="Oval 109">
              <a:extLst>
                <a:ext uri="{FF2B5EF4-FFF2-40B4-BE49-F238E27FC236}">
                  <a16:creationId xmlns:a16="http://schemas.microsoft.com/office/drawing/2014/main" id="{62018D28-BD99-F10B-7613-9BB4893056AF}"/>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1200" dirty="0">
                  <a:solidFill>
                    <a:schemeClr val="tx1"/>
                  </a:solidFill>
                </a:rPr>
                <a:t>h</a:t>
              </a:r>
              <a:r>
                <a:rPr lang="mt-MT" sz="1200" baseline="30000" dirty="0">
                  <a:solidFill>
                    <a:schemeClr val="tx1"/>
                  </a:solidFill>
                </a:rPr>
                <a:t>e</a:t>
              </a:r>
              <a:r>
                <a:rPr lang="mt-MT" sz="1200" baseline="-25000" dirty="0">
                  <a:solidFill>
                    <a:schemeClr val="tx1"/>
                  </a:solidFill>
                </a:rPr>
                <a:t>2</a:t>
              </a:r>
              <a:endParaRPr lang="en-GB" sz="1200" baseline="-25000" dirty="0">
                <a:solidFill>
                  <a:schemeClr val="tx1"/>
                </a:solidFill>
              </a:endParaRPr>
            </a:p>
          </p:txBody>
        </p:sp>
        <p:cxnSp>
          <p:nvCxnSpPr>
            <p:cNvPr id="111" name="Straight Arrow Connector 110">
              <a:extLst>
                <a:ext uri="{FF2B5EF4-FFF2-40B4-BE49-F238E27FC236}">
                  <a16:creationId xmlns:a16="http://schemas.microsoft.com/office/drawing/2014/main" id="{0B1CBDF5-EE7B-EDA8-7F99-91AF1A1F2D56}"/>
                </a:ext>
              </a:extLst>
            </p:cNvPr>
            <p:cNvCxnSpPr>
              <a:cxnSpLocks/>
              <a:stCxn id="110" idx="6"/>
            </p:cNvCxnSpPr>
            <p:nvPr/>
          </p:nvCxnSpPr>
          <p:spPr>
            <a:xfrm>
              <a:off x="2752166" y="3316938"/>
              <a:ext cx="487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DBF650CA-3417-9327-B423-4EA8109BED74}"/>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8E288EF4-1CAE-E48A-EDAF-9802120B40C5}"/>
              </a:ext>
            </a:extLst>
          </p:cNvPr>
          <p:cNvSpPr txBox="1"/>
          <p:nvPr/>
        </p:nvSpPr>
        <p:spPr>
          <a:xfrm>
            <a:off x="2485372" y="4435231"/>
            <a:ext cx="391608" cy="276999"/>
          </a:xfrm>
          <a:prstGeom prst="rect">
            <a:avLst/>
          </a:prstGeom>
          <a:noFill/>
        </p:spPr>
        <p:txBody>
          <a:bodyPr wrap="square" rtlCol="0">
            <a:spAutoFit/>
          </a:bodyPr>
          <a:lstStyle/>
          <a:p>
            <a:r>
              <a:rPr lang="en-US" sz="1200" dirty="0">
                <a:solidFill>
                  <a:schemeClr val="tx1"/>
                </a:solidFill>
              </a:rPr>
              <a:t>x</a:t>
            </a:r>
            <a:r>
              <a:rPr lang="mt-MT" sz="1200" baseline="-25000" dirty="0"/>
              <a:t>2</a:t>
            </a:r>
            <a:endParaRPr lang="en-GB" sz="1200" baseline="-25000" dirty="0">
              <a:solidFill>
                <a:schemeClr val="tx1"/>
              </a:solidFill>
            </a:endParaRPr>
          </a:p>
        </p:txBody>
      </p:sp>
      <p:grpSp>
        <p:nvGrpSpPr>
          <p:cNvPr id="114" name="Group 113">
            <a:extLst>
              <a:ext uri="{FF2B5EF4-FFF2-40B4-BE49-F238E27FC236}">
                <a16:creationId xmlns:a16="http://schemas.microsoft.com/office/drawing/2014/main" id="{030062A0-6E80-FE7B-FF73-69CEE30F4DE0}"/>
              </a:ext>
            </a:extLst>
          </p:cNvPr>
          <p:cNvGrpSpPr/>
          <p:nvPr/>
        </p:nvGrpSpPr>
        <p:grpSpPr>
          <a:xfrm>
            <a:off x="4078730" y="3382018"/>
            <a:ext cx="727085" cy="1004071"/>
            <a:chOff x="1837766" y="2859738"/>
            <a:chExt cx="914400" cy="1667435"/>
          </a:xfrm>
        </p:grpSpPr>
        <p:sp>
          <p:nvSpPr>
            <p:cNvPr id="115" name="Oval 114">
              <a:extLst>
                <a:ext uri="{FF2B5EF4-FFF2-40B4-BE49-F238E27FC236}">
                  <a16:creationId xmlns:a16="http://schemas.microsoft.com/office/drawing/2014/main" id="{F6039962-7EEC-E057-A756-5C23A1D8ECAE}"/>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t>
              </a:r>
              <a:r>
                <a:rPr lang="mt-MT" sz="1200" baseline="30000" dirty="0">
                  <a:solidFill>
                    <a:schemeClr val="tx1"/>
                  </a:solidFill>
                </a:rPr>
                <a:t>e</a:t>
              </a:r>
              <a:r>
                <a:rPr lang="mt-MT" sz="1200" baseline="-25000" dirty="0">
                  <a:solidFill>
                    <a:schemeClr val="tx1"/>
                  </a:solidFill>
                </a:rPr>
                <a:t>n</a:t>
              </a:r>
              <a:endParaRPr lang="en-GB" sz="1200" baseline="-25000" dirty="0">
                <a:solidFill>
                  <a:schemeClr val="tx1"/>
                </a:solidFill>
              </a:endParaRPr>
            </a:p>
          </p:txBody>
        </p:sp>
        <p:cxnSp>
          <p:nvCxnSpPr>
            <p:cNvPr id="116" name="Straight Arrow Connector 115">
              <a:extLst>
                <a:ext uri="{FF2B5EF4-FFF2-40B4-BE49-F238E27FC236}">
                  <a16:creationId xmlns:a16="http://schemas.microsoft.com/office/drawing/2014/main" id="{5B00A18C-47C2-8388-DFA3-2C9778AACDE0}"/>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7" name="TextBox 116">
            <a:extLst>
              <a:ext uri="{FF2B5EF4-FFF2-40B4-BE49-F238E27FC236}">
                <a16:creationId xmlns:a16="http://schemas.microsoft.com/office/drawing/2014/main" id="{AE740CC3-20D0-229C-BCA4-48EDE3B0F9B5}"/>
              </a:ext>
            </a:extLst>
          </p:cNvPr>
          <p:cNvSpPr txBox="1"/>
          <p:nvPr/>
        </p:nvSpPr>
        <p:spPr>
          <a:xfrm>
            <a:off x="4330600" y="4401443"/>
            <a:ext cx="459867" cy="276999"/>
          </a:xfrm>
          <a:prstGeom prst="rect">
            <a:avLst/>
          </a:prstGeom>
          <a:noFill/>
        </p:spPr>
        <p:txBody>
          <a:bodyPr wrap="square" rtlCol="0">
            <a:spAutoFit/>
          </a:bodyPr>
          <a:lstStyle/>
          <a:p>
            <a:r>
              <a:rPr lang="en-US" sz="1200" dirty="0">
                <a:solidFill>
                  <a:schemeClr val="tx1"/>
                </a:solidFill>
              </a:rPr>
              <a:t>x</a:t>
            </a:r>
            <a:r>
              <a:rPr lang="mt-MT" sz="1200" baseline="-25000" dirty="0">
                <a:solidFill>
                  <a:schemeClr val="tx1"/>
                </a:solidFill>
              </a:rPr>
              <a:t>n</a:t>
            </a:r>
            <a:endParaRPr lang="en-GB" sz="1200" baseline="-25000" dirty="0">
              <a:solidFill>
                <a:schemeClr val="tx1"/>
              </a:solidFill>
            </a:endParaRPr>
          </a:p>
        </p:txBody>
      </p:sp>
      <p:sp>
        <p:nvSpPr>
          <p:cNvPr id="118" name="TextBox 117">
            <a:extLst>
              <a:ext uri="{FF2B5EF4-FFF2-40B4-BE49-F238E27FC236}">
                <a16:creationId xmlns:a16="http://schemas.microsoft.com/office/drawing/2014/main" id="{E0220087-6D8B-4C3E-0819-BEB0966A4FD8}"/>
              </a:ext>
            </a:extLst>
          </p:cNvPr>
          <p:cNvSpPr txBox="1"/>
          <p:nvPr/>
        </p:nvSpPr>
        <p:spPr>
          <a:xfrm>
            <a:off x="3434304" y="3461643"/>
            <a:ext cx="601041" cy="276999"/>
          </a:xfrm>
          <a:prstGeom prst="rect">
            <a:avLst/>
          </a:prstGeom>
          <a:noFill/>
        </p:spPr>
        <p:txBody>
          <a:bodyPr wrap="square" rtlCol="0">
            <a:spAutoFit/>
          </a:bodyPr>
          <a:lstStyle/>
          <a:p>
            <a:r>
              <a:rPr lang="en-US" sz="1200" dirty="0">
                <a:solidFill>
                  <a:schemeClr val="tx1"/>
                </a:solidFill>
              </a:rPr>
              <a:t>.</a:t>
            </a:r>
            <a:r>
              <a:rPr lang="mt-MT" sz="1200" dirty="0">
                <a:solidFill>
                  <a:schemeClr val="tx1"/>
                </a:solidFill>
              </a:rPr>
              <a:t>..</a:t>
            </a:r>
            <a:endParaRPr lang="en-GB" sz="1200" baseline="-25000" dirty="0">
              <a:solidFill>
                <a:schemeClr val="tx1"/>
              </a:solidFill>
            </a:endParaRPr>
          </a:p>
        </p:txBody>
      </p:sp>
      <p:cxnSp>
        <p:nvCxnSpPr>
          <p:cNvPr id="119" name="Straight Arrow Connector 118">
            <a:extLst>
              <a:ext uri="{FF2B5EF4-FFF2-40B4-BE49-F238E27FC236}">
                <a16:creationId xmlns:a16="http://schemas.microsoft.com/office/drawing/2014/main" id="{0883F256-968B-4810-3D58-F371B265754F}"/>
              </a:ext>
            </a:extLst>
          </p:cNvPr>
          <p:cNvCxnSpPr>
            <a:cxnSpLocks/>
          </p:cNvCxnSpPr>
          <p:nvPr/>
        </p:nvCxnSpPr>
        <p:spPr>
          <a:xfrm>
            <a:off x="3690928" y="3609301"/>
            <a:ext cx="3878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2777C2DE-DBA2-A994-B1BD-E833EE253C78}"/>
              </a:ext>
            </a:extLst>
          </p:cNvPr>
          <p:cNvGrpSpPr/>
          <p:nvPr/>
        </p:nvGrpSpPr>
        <p:grpSpPr>
          <a:xfrm>
            <a:off x="6787410" y="3340698"/>
            <a:ext cx="1325860" cy="1004071"/>
            <a:chOff x="1461299" y="2859733"/>
            <a:chExt cx="1325860" cy="1667434"/>
          </a:xfrm>
        </p:grpSpPr>
        <p:sp>
          <p:nvSpPr>
            <p:cNvPr id="6" name="Oval 5">
              <a:extLst>
                <a:ext uri="{FF2B5EF4-FFF2-40B4-BE49-F238E27FC236}">
                  <a16:creationId xmlns:a16="http://schemas.microsoft.com/office/drawing/2014/main" id="{DD6C7663-D884-307E-076B-2A7DFE7B342B}"/>
                </a:ext>
              </a:extLst>
            </p:cNvPr>
            <p:cNvSpPr/>
            <p:nvPr/>
          </p:nvSpPr>
          <p:spPr>
            <a:xfrm>
              <a:off x="1461299" y="2859733"/>
              <a:ext cx="727085"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1200" dirty="0">
                  <a:solidFill>
                    <a:schemeClr val="tx1"/>
                  </a:solidFill>
                </a:rPr>
                <a:t>h</a:t>
              </a:r>
              <a:r>
                <a:rPr lang="en-AE" sz="1200" baseline="30000" dirty="0">
                  <a:solidFill>
                    <a:schemeClr val="tx1"/>
                  </a:solidFill>
                </a:rPr>
                <a:t>d</a:t>
              </a:r>
              <a:r>
                <a:rPr lang="mt-MT" sz="1200" baseline="-25000" dirty="0">
                  <a:solidFill>
                    <a:schemeClr val="tx1"/>
                  </a:solidFill>
                </a:rPr>
                <a:t>1</a:t>
              </a:r>
              <a:endParaRPr lang="en-GB" sz="1200" baseline="-25000" dirty="0">
                <a:solidFill>
                  <a:schemeClr val="tx1"/>
                </a:solidFill>
              </a:endParaRPr>
            </a:p>
          </p:txBody>
        </p:sp>
        <p:cxnSp>
          <p:nvCxnSpPr>
            <p:cNvPr id="7" name="Straight Arrow Connector 6">
              <a:extLst>
                <a:ext uri="{FF2B5EF4-FFF2-40B4-BE49-F238E27FC236}">
                  <a16:creationId xmlns:a16="http://schemas.microsoft.com/office/drawing/2014/main" id="{F2997999-2CB3-2F98-551B-A3B7466FA2A9}"/>
                </a:ext>
              </a:extLst>
            </p:cNvPr>
            <p:cNvCxnSpPr>
              <a:cxnSpLocks/>
              <a:stCxn id="6" idx="6"/>
            </p:cNvCxnSpPr>
            <p:nvPr/>
          </p:nvCxnSpPr>
          <p:spPr>
            <a:xfrm>
              <a:off x="2188384" y="3316936"/>
              <a:ext cx="598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8387A8E-DEA8-A86E-11B4-EBB83B840FD6}"/>
                </a:ext>
              </a:extLst>
            </p:cNvPr>
            <p:cNvCxnSpPr>
              <a:cxnSpLocks/>
            </p:cNvCxnSpPr>
            <p:nvPr/>
          </p:nvCxnSpPr>
          <p:spPr>
            <a:xfrm flipV="1">
              <a:off x="1810034" y="3774133"/>
              <a:ext cx="0" cy="753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F95AE9FF-BDDB-753C-92F6-CB2161D2072F}"/>
              </a:ext>
            </a:extLst>
          </p:cNvPr>
          <p:cNvGrpSpPr/>
          <p:nvPr/>
        </p:nvGrpSpPr>
        <p:grpSpPr>
          <a:xfrm>
            <a:off x="8113270" y="3340699"/>
            <a:ext cx="1114887" cy="1004071"/>
            <a:chOff x="1837766" y="2859738"/>
            <a:chExt cx="1402109" cy="1667435"/>
          </a:xfrm>
        </p:grpSpPr>
        <p:sp>
          <p:nvSpPr>
            <p:cNvPr id="10" name="Oval 9">
              <a:extLst>
                <a:ext uri="{FF2B5EF4-FFF2-40B4-BE49-F238E27FC236}">
                  <a16:creationId xmlns:a16="http://schemas.microsoft.com/office/drawing/2014/main" id="{42FD62E0-E4CD-3372-81AE-CD12C973F841}"/>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1200" dirty="0">
                  <a:solidFill>
                    <a:schemeClr val="tx1"/>
                  </a:solidFill>
                </a:rPr>
                <a:t>h</a:t>
              </a:r>
              <a:r>
                <a:rPr lang="en-AE" sz="1200" baseline="30000" dirty="0">
                  <a:solidFill>
                    <a:schemeClr val="tx1"/>
                  </a:solidFill>
                </a:rPr>
                <a:t>d</a:t>
              </a:r>
              <a:r>
                <a:rPr lang="mt-MT" sz="1200" baseline="-25000" dirty="0">
                  <a:solidFill>
                    <a:schemeClr val="tx1"/>
                  </a:solidFill>
                </a:rPr>
                <a:t>2</a:t>
              </a:r>
              <a:endParaRPr lang="en-GB" sz="1200" baseline="-25000" dirty="0">
                <a:solidFill>
                  <a:schemeClr val="tx1"/>
                </a:solidFill>
              </a:endParaRPr>
            </a:p>
          </p:txBody>
        </p:sp>
        <p:cxnSp>
          <p:nvCxnSpPr>
            <p:cNvPr id="11" name="Straight Arrow Connector 10">
              <a:extLst>
                <a:ext uri="{FF2B5EF4-FFF2-40B4-BE49-F238E27FC236}">
                  <a16:creationId xmlns:a16="http://schemas.microsoft.com/office/drawing/2014/main" id="{625245D7-D8AB-98B8-CC65-C97D30B7E6C0}"/>
                </a:ext>
              </a:extLst>
            </p:cNvPr>
            <p:cNvCxnSpPr>
              <a:cxnSpLocks/>
              <a:stCxn id="10" idx="6"/>
            </p:cNvCxnSpPr>
            <p:nvPr/>
          </p:nvCxnSpPr>
          <p:spPr>
            <a:xfrm>
              <a:off x="2752166" y="3316938"/>
              <a:ext cx="487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A97C6B9-AE04-7998-B4D5-F4EA071028D4}"/>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FD23FA87-6331-1B23-19A3-9F08CCF4C813}"/>
              </a:ext>
            </a:extLst>
          </p:cNvPr>
          <p:cNvGrpSpPr/>
          <p:nvPr/>
        </p:nvGrpSpPr>
        <p:grpSpPr>
          <a:xfrm>
            <a:off x="9955242" y="3388726"/>
            <a:ext cx="727085" cy="1004071"/>
            <a:chOff x="1837766" y="2859738"/>
            <a:chExt cx="914400" cy="1667435"/>
          </a:xfrm>
        </p:grpSpPr>
        <p:sp>
          <p:nvSpPr>
            <p:cNvPr id="14" name="Oval 13">
              <a:extLst>
                <a:ext uri="{FF2B5EF4-FFF2-40B4-BE49-F238E27FC236}">
                  <a16:creationId xmlns:a16="http://schemas.microsoft.com/office/drawing/2014/main" id="{E85DF3DF-FCBF-A1A0-AF60-7C1229F0B6A5}"/>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t>
              </a:r>
              <a:r>
                <a:rPr lang="en-AE" sz="1200" baseline="30000" dirty="0">
                  <a:solidFill>
                    <a:schemeClr val="tx1"/>
                  </a:solidFill>
                </a:rPr>
                <a:t>d</a:t>
              </a:r>
              <a:r>
                <a:rPr lang="mt-MT" sz="1200" baseline="-25000" dirty="0">
                  <a:solidFill>
                    <a:schemeClr val="tx1"/>
                  </a:solidFill>
                </a:rPr>
                <a:t>n</a:t>
              </a:r>
              <a:endParaRPr lang="en-GB" sz="1200" baseline="-25000" dirty="0">
                <a:solidFill>
                  <a:schemeClr val="tx1"/>
                </a:solidFill>
              </a:endParaRPr>
            </a:p>
          </p:txBody>
        </p:sp>
        <p:cxnSp>
          <p:nvCxnSpPr>
            <p:cNvPr id="22" name="Straight Arrow Connector 21">
              <a:extLst>
                <a:ext uri="{FF2B5EF4-FFF2-40B4-BE49-F238E27FC236}">
                  <a16:creationId xmlns:a16="http://schemas.microsoft.com/office/drawing/2014/main" id="{5D1041C0-2390-EC83-5CAC-6BA7D91E6FDF}"/>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18CF33E7-33DA-AA98-2834-1C481EFF5EFC}"/>
              </a:ext>
            </a:extLst>
          </p:cNvPr>
          <p:cNvSpPr txBox="1"/>
          <p:nvPr/>
        </p:nvSpPr>
        <p:spPr>
          <a:xfrm>
            <a:off x="9303627" y="3470800"/>
            <a:ext cx="305143" cy="276999"/>
          </a:xfrm>
          <a:prstGeom prst="rect">
            <a:avLst/>
          </a:prstGeom>
          <a:noFill/>
        </p:spPr>
        <p:txBody>
          <a:bodyPr wrap="square" rtlCol="0">
            <a:spAutoFit/>
          </a:bodyPr>
          <a:lstStyle/>
          <a:p>
            <a:r>
              <a:rPr lang="en-US" sz="1200" dirty="0">
                <a:solidFill>
                  <a:schemeClr val="tx1"/>
                </a:solidFill>
              </a:rPr>
              <a:t>.</a:t>
            </a:r>
            <a:r>
              <a:rPr lang="mt-MT" sz="1200" dirty="0">
                <a:solidFill>
                  <a:schemeClr val="tx1"/>
                </a:solidFill>
              </a:rPr>
              <a:t>..</a:t>
            </a:r>
            <a:endParaRPr lang="en-GB" sz="1200" baseline="-25000" dirty="0">
              <a:solidFill>
                <a:schemeClr val="tx1"/>
              </a:solidFill>
            </a:endParaRPr>
          </a:p>
        </p:txBody>
      </p:sp>
      <p:cxnSp>
        <p:nvCxnSpPr>
          <p:cNvPr id="25" name="Straight Arrow Connector 24">
            <a:extLst>
              <a:ext uri="{FF2B5EF4-FFF2-40B4-BE49-F238E27FC236}">
                <a16:creationId xmlns:a16="http://schemas.microsoft.com/office/drawing/2014/main" id="{B629070F-EF9E-4627-98F9-F00DE87F0E52}"/>
              </a:ext>
            </a:extLst>
          </p:cNvPr>
          <p:cNvCxnSpPr>
            <a:cxnSpLocks/>
            <a:endCxn id="6" idx="2"/>
          </p:cNvCxnSpPr>
          <p:nvPr/>
        </p:nvCxnSpPr>
        <p:spPr>
          <a:xfrm flipV="1">
            <a:off x="4819379" y="3616008"/>
            <a:ext cx="1968031" cy="165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FE5D4FE-E33D-2516-7AE4-D92E6585CA12}"/>
              </a:ext>
            </a:extLst>
          </p:cNvPr>
          <p:cNvCxnSpPr>
            <a:cxnSpLocks/>
          </p:cNvCxnSpPr>
          <p:nvPr/>
        </p:nvCxnSpPr>
        <p:spPr>
          <a:xfrm flipH="1" flipV="1">
            <a:off x="10319732" y="2864423"/>
            <a:ext cx="1638" cy="4979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2522F9EC-010F-CC9C-1359-81ED4ADD689F}"/>
              </a:ext>
            </a:extLst>
          </p:cNvPr>
          <p:cNvSpPr txBox="1"/>
          <p:nvPr/>
        </p:nvSpPr>
        <p:spPr>
          <a:xfrm>
            <a:off x="6987286" y="1963741"/>
            <a:ext cx="327334" cy="307777"/>
          </a:xfrm>
          <a:prstGeom prst="rect">
            <a:avLst/>
          </a:prstGeom>
          <a:noFill/>
        </p:spPr>
        <p:txBody>
          <a:bodyPr wrap="none" rtlCol="0">
            <a:spAutoFit/>
          </a:bodyPr>
          <a:lstStyle/>
          <a:p>
            <a:r>
              <a:rPr lang="en-AE" sz="1400" dirty="0"/>
              <a:t>y</a:t>
            </a:r>
            <a:r>
              <a:rPr lang="en-AE" sz="1400" baseline="-25000" dirty="0"/>
              <a:t>1</a:t>
            </a:r>
            <a:endParaRPr lang="en-GB" sz="1400" baseline="-25000" dirty="0"/>
          </a:p>
        </p:txBody>
      </p:sp>
      <p:sp>
        <p:nvSpPr>
          <p:cNvPr id="55" name="TextBox 54">
            <a:extLst>
              <a:ext uri="{FF2B5EF4-FFF2-40B4-BE49-F238E27FC236}">
                <a16:creationId xmlns:a16="http://schemas.microsoft.com/office/drawing/2014/main" id="{DE0643AB-FCD6-771A-9204-DDE58DC8249B}"/>
              </a:ext>
            </a:extLst>
          </p:cNvPr>
          <p:cNvSpPr txBox="1"/>
          <p:nvPr/>
        </p:nvSpPr>
        <p:spPr>
          <a:xfrm>
            <a:off x="8336489" y="1991254"/>
            <a:ext cx="327334" cy="307777"/>
          </a:xfrm>
          <a:prstGeom prst="rect">
            <a:avLst/>
          </a:prstGeom>
          <a:noFill/>
        </p:spPr>
        <p:txBody>
          <a:bodyPr wrap="square" rtlCol="0">
            <a:spAutoFit/>
          </a:bodyPr>
          <a:lstStyle/>
          <a:p>
            <a:r>
              <a:rPr lang="en-AE" sz="1400" dirty="0"/>
              <a:t>y</a:t>
            </a:r>
            <a:r>
              <a:rPr lang="en-AE" sz="1400" baseline="-25000" dirty="0"/>
              <a:t>2</a:t>
            </a:r>
            <a:endParaRPr lang="en-GB" sz="1400" baseline="-25000" dirty="0"/>
          </a:p>
        </p:txBody>
      </p:sp>
      <p:sp>
        <p:nvSpPr>
          <p:cNvPr id="56" name="TextBox 55">
            <a:extLst>
              <a:ext uri="{FF2B5EF4-FFF2-40B4-BE49-F238E27FC236}">
                <a16:creationId xmlns:a16="http://schemas.microsoft.com/office/drawing/2014/main" id="{4A2AB4B6-75D9-1D34-587A-39207D0A66E0}"/>
              </a:ext>
            </a:extLst>
          </p:cNvPr>
          <p:cNvSpPr txBox="1"/>
          <p:nvPr/>
        </p:nvSpPr>
        <p:spPr>
          <a:xfrm>
            <a:off x="10021658" y="1983666"/>
            <a:ext cx="678391" cy="307777"/>
          </a:xfrm>
          <a:prstGeom prst="rect">
            <a:avLst/>
          </a:prstGeom>
          <a:noFill/>
        </p:spPr>
        <p:txBody>
          <a:bodyPr wrap="none" rtlCol="0">
            <a:spAutoFit/>
          </a:bodyPr>
          <a:lstStyle/>
          <a:p>
            <a:r>
              <a:rPr lang="en-AE" sz="1400" dirty="0"/>
              <a:t>&lt;END&gt;</a:t>
            </a:r>
            <a:endParaRPr lang="en-GB" sz="1400" baseline="-25000" dirty="0"/>
          </a:p>
        </p:txBody>
      </p:sp>
      <p:cxnSp>
        <p:nvCxnSpPr>
          <p:cNvPr id="57" name="Straight Arrow Connector 56">
            <a:extLst>
              <a:ext uri="{FF2B5EF4-FFF2-40B4-BE49-F238E27FC236}">
                <a16:creationId xmlns:a16="http://schemas.microsoft.com/office/drawing/2014/main" id="{82DB84D6-F841-2550-888B-B69CA13E41E5}"/>
              </a:ext>
            </a:extLst>
          </p:cNvPr>
          <p:cNvCxnSpPr>
            <a:cxnSpLocks/>
          </p:cNvCxnSpPr>
          <p:nvPr/>
        </p:nvCxnSpPr>
        <p:spPr>
          <a:xfrm>
            <a:off x="9567440" y="3625124"/>
            <a:ext cx="3878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6921823C-3BF2-D98E-2F1A-5D482BDFC140}"/>
              </a:ext>
            </a:extLst>
          </p:cNvPr>
          <p:cNvSpPr txBox="1"/>
          <p:nvPr/>
        </p:nvSpPr>
        <p:spPr>
          <a:xfrm>
            <a:off x="5269748" y="3270352"/>
            <a:ext cx="1433877" cy="646331"/>
          </a:xfrm>
          <a:prstGeom prst="rect">
            <a:avLst/>
          </a:prstGeom>
          <a:noFill/>
        </p:spPr>
        <p:txBody>
          <a:bodyPr wrap="square" rtlCol="0">
            <a:spAutoFit/>
          </a:bodyPr>
          <a:lstStyle/>
          <a:p>
            <a:r>
              <a:rPr lang="en-US" sz="1800" b="1" dirty="0">
                <a:solidFill>
                  <a:schemeClr val="tx1"/>
                </a:solidFill>
              </a:rPr>
              <a:t>h</a:t>
            </a:r>
            <a:r>
              <a:rPr lang="mt-MT" sz="1800" b="1" baseline="30000" dirty="0">
                <a:solidFill>
                  <a:schemeClr val="tx1"/>
                </a:solidFill>
              </a:rPr>
              <a:t>e</a:t>
            </a:r>
            <a:r>
              <a:rPr lang="mt-MT" sz="1800" b="1" baseline="-25000" dirty="0">
                <a:solidFill>
                  <a:schemeClr val="tx1"/>
                </a:solidFill>
              </a:rPr>
              <a:t>n</a:t>
            </a:r>
            <a:r>
              <a:rPr lang="en-GB" b="1" baseline="-25000" dirty="0"/>
              <a:t> </a:t>
            </a:r>
            <a:r>
              <a:rPr lang="en-AE" b="1" dirty="0"/>
              <a:t>= </a:t>
            </a:r>
            <a:r>
              <a:rPr lang="en-US" sz="1800" b="1" dirty="0">
                <a:solidFill>
                  <a:schemeClr val="tx1"/>
                </a:solidFill>
              </a:rPr>
              <a:t>h</a:t>
            </a:r>
            <a:r>
              <a:rPr lang="en-AE" b="1" baseline="30000" dirty="0"/>
              <a:t>d</a:t>
            </a:r>
            <a:r>
              <a:rPr lang="en-AE" b="1" baseline="-25000" dirty="0"/>
              <a:t>1</a:t>
            </a:r>
            <a:endParaRPr lang="en-GB" sz="1800" b="1" baseline="-25000" dirty="0">
              <a:solidFill>
                <a:schemeClr val="tx1"/>
              </a:solidFill>
            </a:endParaRPr>
          </a:p>
          <a:p>
            <a:endParaRPr lang="en-GB" dirty="0"/>
          </a:p>
        </p:txBody>
      </p:sp>
      <p:cxnSp>
        <p:nvCxnSpPr>
          <p:cNvPr id="59" name="Connector: Curved 58">
            <a:extLst>
              <a:ext uri="{FF2B5EF4-FFF2-40B4-BE49-F238E27FC236}">
                <a16:creationId xmlns:a16="http://schemas.microsoft.com/office/drawing/2014/main" id="{948624D1-AEDB-7F4F-574E-956675E070A2}"/>
              </a:ext>
            </a:extLst>
          </p:cNvPr>
          <p:cNvCxnSpPr>
            <a:cxnSpLocks/>
            <a:stCxn id="115" idx="6"/>
            <a:endCxn id="6" idx="4"/>
          </p:cNvCxnSpPr>
          <p:nvPr/>
        </p:nvCxnSpPr>
        <p:spPr>
          <a:xfrm>
            <a:off x="4805815" y="3657328"/>
            <a:ext cx="2345138" cy="233990"/>
          </a:xfrm>
          <a:prstGeom prst="curvedConnector4">
            <a:avLst>
              <a:gd name="adj1" fmla="val 10725"/>
              <a:gd name="adj2" fmla="val 397246"/>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84961DCA-203D-915C-0461-D139C04335E1}"/>
              </a:ext>
            </a:extLst>
          </p:cNvPr>
          <p:cNvCxnSpPr>
            <a:cxnSpLocks/>
            <a:stCxn id="115" idx="6"/>
            <a:endCxn id="10" idx="4"/>
          </p:cNvCxnSpPr>
          <p:nvPr/>
        </p:nvCxnSpPr>
        <p:spPr>
          <a:xfrm>
            <a:off x="4805815" y="3657328"/>
            <a:ext cx="3670998" cy="233991"/>
          </a:xfrm>
          <a:prstGeom prst="curvedConnector4">
            <a:avLst>
              <a:gd name="adj1" fmla="val 7420"/>
              <a:gd name="adj2" fmla="val 621738"/>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Connector: Curved 69">
            <a:extLst>
              <a:ext uri="{FF2B5EF4-FFF2-40B4-BE49-F238E27FC236}">
                <a16:creationId xmlns:a16="http://schemas.microsoft.com/office/drawing/2014/main" id="{68574DE3-DBA8-F885-58B5-BBB4F06DBC1C}"/>
              </a:ext>
            </a:extLst>
          </p:cNvPr>
          <p:cNvCxnSpPr>
            <a:cxnSpLocks/>
            <a:endCxn id="14" idx="4"/>
          </p:cNvCxnSpPr>
          <p:nvPr/>
        </p:nvCxnSpPr>
        <p:spPr>
          <a:xfrm>
            <a:off x="4819379" y="3657328"/>
            <a:ext cx="5499406" cy="282018"/>
          </a:xfrm>
          <a:prstGeom prst="curvedConnector4">
            <a:avLst>
              <a:gd name="adj1" fmla="val 5304"/>
              <a:gd name="adj2" fmla="val 674310"/>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77" name="Picture 76">
            <a:extLst>
              <a:ext uri="{FF2B5EF4-FFF2-40B4-BE49-F238E27FC236}">
                <a16:creationId xmlns:a16="http://schemas.microsoft.com/office/drawing/2014/main" id="{9D7AD31E-FE33-DAA1-D174-4F6CB4712E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8779" t="50746" r="6038"/>
          <a:stretch/>
        </p:blipFill>
        <p:spPr>
          <a:xfrm rot="16200000">
            <a:off x="7138150" y="2515949"/>
            <a:ext cx="174738" cy="309792"/>
          </a:xfrm>
          <a:prstGeom prst="rect">
            <a:avLst/>
          </a:prstGeom>
        </p:spPr>
      </p:pic>
      <p:cxnSp>
        <p:nvCxnSpPr>
          <p:cNvPr id="85" name="Straight Arrow Connector 84">
            <a:extLst>
              <a:ext uri="{FF2B5EF4-FFF2-40B4-BE49-F238E27FC236}">
                <a16:creationId xmlns:a16="http://schemas.microsoft.com/office/drawing/2014/main" id="{FE775B2D-4C20-36B8-5173-66AE48AD6D03}"/>
              </a:ext>
            </a:extLst>
          </p:cNvPr>
          <p:cNvCxnSpPr/>
          <p:nvPr/>
        </p:nvCxnSpPr>
        <p:spPr>
          <a:xfrm flipV="1">
            <a:off x="7130978" y="2249103"/>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A58F7FFB-B250-FFC9-6FEF-BDAE7985E1D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8779" t="50746" r="6038"/>
          <a:stretch/>
        </p:blipFill>
        <p:spPr>
          <a:xfrm rot="16200000">
            <a:off x="8496780" y="2522436"/>
            <a:ext cx="174738" cy="309792"/>
          </a:xfrm>
          <a:prstGeom prst="rect">
            <a:avLst/>
          </a:prstGeom>
        </p:spPr>
      </p:pic>
      <p:cxnSp>
        <p:nvCxnSpPr>
          <p:cNvPr id="87" name="Straight Arrow Connector 86">
            <a:extLst>
              <a:ext uri="{FF2B5EF4-FFF2-40B4-BE49-F238E27FC236}">
                <a16:creationId xmlns:a16="http://schemas.microsoft.com/office/drawing/2014/main" id="{B1F188A9-D4CC-0A4D-E6A0-1F735E79CAB9}"/>
              </a:ext>
            </a:extLst>
          </p:cNvPr>
          <p:cNvCxnSpPr/>
          <p:nvPr/>
        </p:nvCxnSpPr>
        <p:spPr>
          <a:xfrm flipV="1">
            <a:off x="8489608" y="2255590"/>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8" name="Picture 87">
            <a:extLst>
              <a:ext uri="{FF2B5EF4-FFF2-40B4-BE49-F238E27FC236}">
                <a16:creationId xmlns:a16="http://schemas.microsoft.com/office/drawing/2014/main" id="{D93F905E-387E-843E-1610-9A3271A947F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8779" t="50746" r="6038"/>
          <a:stretch/>
        </p:blipFill>
        <p:spPr>
          <a:xfrm rot="16200000">
            <a:off x="10306131" y="2551618"/>
            <a:ext cx="174738" cy="309792"/>
          </a:xfrm>
          <a:prstGeom prst="rect">
            <a:avLst/>
          </a:prstGeom>
        </p:spPr>
      </p:pic>
      <p:cxnSp>
        <p:nvCxnSpPr>
          <p:cNvPr id="89" name="Straight Arrow Connector 88">
            <a:extLst>
              <a:ext uri="{FF2B5EF4-FFF2-40B4-BE49-F238E27FC236}">
                <a16:creationId xmlns:a16="http://schemas.microsoft.com/office/drawing/2014/main" id="{2F01BDAD-F5CC-9741-BC08-F598F972D390}"/>
              </a:ext>
            </a:extLst>
          </p:cNvPr>
          <p:cNvCxnSpPr/>
          <p:nvPr/>
        </p:nvCxnSpPr>
        <p:spPr>
          <a:xfrm flipV="1">
            <a:off x="10298959" y="2284772"/>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Curved 90">
            <a:extLst>
              <a:ext uri="{FF2B5EF4-FFF2-40B4-BE49-F238E27FC236}">
                <a16:creationId xmlns:a16="http://schemas.microsoft.com/office/drawing/2014/main" id="{7A0B83FF-29E9-A630-43DA-1A7ED46ADC1A}"/>
              </a:ext>
            </a:extLst>
          </p:cNvPr>
          <p:cNvCxnSpPr>
            <a:cxnSpLocks/>
            <a:stCxn id="54" idx="3"/>
            <a:endCxn id="64" idx="2"/>
          </p:cNvCxnSpPr>
          <p:nvPr/>
        </p:nvCxnSpPr>
        <p:spPr>
          <a:xfrm>
            <a:off x="7314620" y="2117630"/>
            <a:ext cx="1156581" cy="2574801"/>
          </a:xfrm>
          <a:prstGeom prst="curvedConnector4">
            <a:avLst>
              <a:gd name="adj1" fmla="val 42925"/>
              <a:gd name="adj2" fmla="val 108878"/>
            </a:avLst>
          </a:prstGeom>
          <a:ln w="28575">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5" name="Connector: Curved 94">
            <a:extLst>
              <a:ext uri="{FF2B5EF4-FFF2-40B4-BE49-F238E27FC236}">
                <a16:creationId xmlns:a16="http://schemas.microsoft.com/office/drawing/2014/main" id="{5815B0B2-948A-328C-F955-C504D223FCDC}"/>
              </a:ext>
            </a:extLst>
          </p:cNvPr>
          <p:cNvCxnSpPr>
            <a:cxnSpLocks/>
            <a:stCxn id="55" idx="3"/>
            <a:endCxn id="68" idx="2"/>
          </p:cNvCxnSpPr>
          <p:nvPr/>
        </p:nvCxnSpPr>
        <p:spPr>
          <a:xfrm>
            <a:off x="8663823" y="2145143"/>
            <a:ext cx="1655762" cy="2564077"/>
          </a:xfrm>
          <a:prstGeom prst="curvedConnector4">
            <a:avLst>
              <a:gd name="adj1" fmla="val 19770"/>
              <a:gd name="adj2" fmla="val 108915"/>
            </a:avLst>
          </a:prstGeom>
          <a:ln w="28575">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312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A298-CEEE-A923-3D32-0DE5EF649AB0}"/>
              </a:ext>
            </a:extLst>
          </p:cNvPr>
          <p:cNvSpPr>
            <a:spLocks noGrp="1"/>
          </p:cNvSpPr>
          <p:nvPr>
            <p:ph type="ctrTitle"/>
          </p:nvPr>
        </p:nvSpPr>
        <p:spPr>
          <a:xfrm>
            <a:off x="373445" y="281885"/>
            <a:ext cx="7557707" cy="1253291"/>
          </a:xfrm>
        </p:spPr>
        <p:txBody>
          <a:bodyPr/>
          <a:lstStyle/>
          <a:p>
            <a:r>
              <a:rPr lang="en-GB" dirty="0"/>
              <a:t>Where does attention come into the picture?</a:t>
            </a:r>
          </a:p>
        </p:txBody>
      </p:sp>
      <p:sp>
        <p:nvSpPr>
          <p:cNvPr id="4" name="Text Placeholder 2">
            <a:extLst>
              <a:ext uri="{FF2B5EF4-FFF2-40B4-BE49-F238E27FC236}">
                <a16:creationId xmlns:a16="http://schemas.microsoft.com/office/drawing/2014/main" id="{D3A4F02B-A71C-CF3A-59EB-2EE76CF63D24}"/>
              </a:ext>
            </a:extLst>
          </p:cNvPr>
          <p:cNvSpPr>
            <a:spLocks noGrp="1"/>
          </p:cNvSpPr>
          <p:nvPr>
            <p:ph type="body" sz="quarter" idx="10"/>
          </p:nvPr>
        </p:nvSpPr>
        <p:spPr>
          <a:xfrm>
            <a:off x="817211" y="3595414"/>
            <a:ext cx="10738507" cy="2448180"/>
          </a:xfrm>
        </p:spPr>
        <p:txBody>
          <a:bodyPr vert="horz" lIns="91416" tIns="45708" rIns="91416" bIns="45708" rtlCol="0" anchor="t">
            <a:normAutofit fontScale="92500" lnSpcReduction="20000"/>
          </a:bodyPr>
          <a:lstStyle/>
          <a:p>
            <a:r>
              <a:rPr lang="en-US" dirty="0"/>
              <a:t>The original E-D creates a </a:t>
            </a:r>
            <a:r>
              <a:rPr lang="en-US" b="1" dirty="0"/>
              <a:t>bottleneck</a:t>
            </a:r>
            <a:r>
              <a:rPr lang="en-US" dirty="0"/>
              <a:t>: All the input is compressed into a dense representation, which is used throughout decoding.</a:t>
            </a:r>
          </a:p>
          <a:p>
            <a:endParaRPr lang="en-US" dirty="0">
              <a:latin typeface="Open Sans Light"/>
              <a:ea typeface="Open Sans Light"/>
              <a:cs typeface="Open Sans Light"/>
            </a:endParaRPr>
          </a:p>
          <a:p>
            <a:r>
              <a:rPr lang="en-US" dirty="0">
                <a:latin typeface="Open Sans Light"/>
                <a:ea typeface="Open Sans Light"/>
                <a:cs typeface="Open Sans Light"/>
              </a:rPr>
              <a:t>Attention mechanisms allow the decoder to learn to differentiate between parts of the input context. So at each time-step, we train it to pay more attention to relevant portions of the input.</a:t>
            </a:r>
          </a:p>
          <a:p>
            <a:endParaRPr lang="en-US" dirty="0">
              <a:latin typeface="Open Sans Light"/>
              <a:ea typeface="Open Sans Light"/>
              <a:cs typeface="Open Sans Light"/>
            </a:endParaRPr>
          </a:p>
          <a:p>
            <a:r>
              <a:rPr lang="en-US" dirty="0">
                <a:latin typeface="Open Sans Light"/>
                <a:ea typeface="Open Sans Light"/>
                <a:cs typeface="Open Sans Light"/>
              </a:rPr>
              <a:t>Transformers are based on a generalization of the attention mechanism.</a:t>
            </a:r>
            <a:endParaRPr lang="en-GB" dirty="0">
              <a:latin typeface="Open Sans Light"/>
              <a:ea typeface="Open Sans Light"/>
              <a:cs typeface="Open Sans Light"/>
            </a:endParaRPr>
          </a:p>
        </p:txBody>
      </p:sp>
      <p:sp>
        <p:nvSpPr>
          <p:cNvPr id="8" name="Rectangle: Rounded Corners 7">
            <a:extLst>
              <a:ext uri="{FF2B5EF4-FFF2-40B4-BE49-F238E27FC236}">
                <a16:creationId xmlns:a16="http://schemas.microsoft.com/office/drawing/2014/main" id="{34871053-4181-C5FB-E455-793C352C8642}"/>
              </a:ext>
            </a:extLst>
          </p:cNvPr>
          <p:cNvSpPr/>
          <p:nvPr/>
        </p:nvSpPr>
        <p:spPr>
          <a:xfrm>
            <a:off x="1881578" y="1583859"/>
            <a:ext cx="3150751" cy="1004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t>ENCODER</a:t>
            </a:r>
          </a:p>
        </p:txBody>
      </p:sp>
      <p:sp>
        <p:nvSpPr>
          <p:cNvPr id="9" name="Rectangle: Rounded Corners 8">
            <a:extLst>
              <a:ext uri="{FF2B5EF4-FFF2-40B4-BE49-F238E27FC236}">
                <a16:creationId xmlns:a16="http://schemas.microsoft.com/office/drawing/2014/main" id="{33ED2FAF-184C-079C-A1AF-91DF1D83FD1D}"/>
              </a:ext>
            </a:extLst>
          </p:cNvPr>
          <p:cNvSpPr/>
          <p:nvPr/>
        </p:nvSpPr>
        <p:spPr>
          <a:xfrm>
            <a:off x="7309075" y="1605460"/>
            <a:ext cx="3150751" cy="1004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t>DECODER</a:t>
            </a:r>
          </a:p>
          <a:p>
            <a:pPr algn="ctr"/>
            <a:r>
              <a:rPr lang="en-US" sz="1799" dirty="0"/>
              <a:t>(= language model)</a:t>
            </a:r>
          </a:p>
        </p:txBody>
      </p:sp>
      <p:sp>
        <p:nvSpPr>
          <p:cNvPr id="10" name="Rectangle: Rounded Corners 9">
            <a:extLst>
              <a:ext uri="{FF2B5EF4-FFF2-40B4-BE49-F238E27FC236}">
                <a16:creationId xmlns:a16="http://schemas.microsoft.com/office/drawing/2014/main" id="{8357B780-03D2-4179-ED14-8FEA260A6543}"/>
              </a:ext>
            </a:extLst>
          </p:cNvPr>
          <p:cNvSpPr/>
          <p:nvPr/>
        </p:nvSpPr>
        <p:spPr>
          <a:xfrm>
            <a:off x="1881578" y="2915583"/>
            <a:ext cx="3150751" cy="4896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solidFill>
                  <a:schemeClr val="tx1">
                    <a:lumMod val="95000"/>
                    <a:lumOff val="5000"/>
                  </a:schemeClr>
                </a:solidFill>
              </a:rPr>
              <a:t>Input text or data</a:t>
            </a:r>
          </a:p>
        </p:txBody>
      </p:sp>
      <p:cxnSp>
        <p:nvCxnSpPr>
          <p:cNvPr id="11" name="Straight Arrow Connector 10">
            <a:extLst>
              <a:ext uri="{FF2B5EF4-FFF2-40B4-BE49-F238E27FC236}">
                <a16:creationId xmlns:a16="http://schemas.microsoft.com/office/drawing/2014/main" id="{B287DF21-711B-522A-4FC9-C5E99DEC0EC1}"/>
              </a:ext>
            </a:extLst>
          </p:cNvPr>
          <p:cNvCxnSpPr/>
          <p:nvPr/>
        </p:nvCxnSpPr>
        <p:spPr>
          <a:xfrm flipV="1">
            <a:off x="2414794" y="258121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5223565-6008-B181-E130-B2A697CF2B36}"/>
              </a:ext>
            </a:extLst>
          </p:cNvPr>
          <p:cNvCxnSpPr/>
          <p:nvPr/>
        </p:nvCxnSpPr>
        <p:spPr>
          <a:xfrm flipV="1">
            <a:off x="2842289" y="2582904"/>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CC66E2-7FD6-8F17-F7C8-60FAD5B0A269}"/>
              </a:ext>
            </a:extLst>
          </p:cNvPr>
          <p:cNvCxnSpPr/>
          <p:nvPr/>
        </p:nvCxnSpPr>
        <p:spPr>
          <a:xfrm flipV="1">
            <a:off x="3216534" y="258121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A9A4BB5-D354-AC3F-88B7-6EDD3D61D9FC}"/>
              </a:ext>
            </a:extLst>
          </p:cNvPr>
          <p:cNvCxnSpPr/>
          <p:nvPr/>
        </p:nvCxnSpPr>
        <p:spPr>
          <a:xfrm flipV="1">
            <a:off x="3555277" y="258121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2657BD-5020-6E40-5C04-57C22D139F1D}"/>
              </a:ext>
            </a:extLst>
          </p:cNvPr>
          <p:cNvCxnSpPr/>
          <p:nvPr/>
        </p:nvCxnSpPr>
        <p:spPr>
          <a:xfrm flipV="1">
            <a:off x="3929520" y="258121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5014AE7-A7B9-3ADC-8D5E-751ABB319464}"/>
              </a:ext>
            </a:extLst>
          </p:cNvPr>
          <p:cNvCxnSpPr/>
          <p:nvPr/>
        </p:nvCxnSpPr>
        <p:spPr>
          <a:xfrm flipV="1">
            <a:off x="4330392" y="2587930"/>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B0D0D627-2921-63F5-A707-EEEB9D480B9D}"/>
              </a:ext>
            </a:extLst>
          </p:cNvPr>
          <p:cNvSpPr/>
          <p:nvPr/>
        </p:nvSpPr>
        <p:spPr>
          <a:xfrm>
            <a:off x="5339093" y="1939451"/>
            <a:ext cx="1494934" cy="29288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8" name="TextBox 17">
            <a:extLst>
              <a:ext uri="{FF2B5EF4-FFF2-40B4-BE49-F238E27FC236}">
                <a16:creationId xmlns:a16="http://schemas.microsoft.com/office/drawing/2014/main" id="{B9A61AE6-6718-E60A-40C6-160E887ACA6A}"/>
              </a:ext>
            </a:extLst>
          </p:cNvPr>
          <p:cNvSpPr txBox="1"/>
          <p:nvPr/>
        </p:nvSpPr>
        <p:spPr>
          <a:xfrm>
            <a:off x="5688930" y="2217297"/>
            <a:ext cx="700651" cy="276927"/>
          </a:xfrm>
          <a:prstGeom prst="rect">
            <a:avLst/>
          </a:prstGeom>
          <a:noFill/>
        </p:spPr>
        <p:txBody>
          <a:bodyPr wrap="none" lIns="0" tIns="0" rIns="0" bIns="0" rtlCol="0">
            <a:spAutoFit/>
          </a:bodyPr>
          <a:lstStyle/>
          <a:p>
            <a:r>
              <a:rPr lang="en-US" sz="1799" i="1" dirty="0"/>
              <a:t>context</a:t>
            </a:r>
            <a:endParaRPr lang="en-GB" sz="1799" i="1" dirty="0"/>
          </a:p>
        </p:txBody>
      </p:sp>
      <p:cxnSp>
        <p:nvCxnSpPr>
          <p:cNvPr id="19" name="Straight Arrow Connector 18">
            <a:extLst>
              <a:ext uri="{FF2B5EF4-FFF2-40B4-BE49-F238E27FC236}">
                <a16:creationId xmlns:a16="http://schemas.microsoft.com/office/drawing/2014/main" id="{F8D93A32-8DCD-99C5-0B17-8918ED1133D1}"/>
              </a:ext>
            </a:extLst>
          </p:cNvPr>
          <p:cNvCxnSpPr/>
          <p:nvPr/>
        </p:nvCxnSpPr>
        <p:spPr>
          <a:xfrm flipV="1">
            <a:off x="7883495" y="1264369"/>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376DF11-270C-700F-762B-39E94D7117DE}"/>
              </a:ext>
            </a:extLst>
          </p:cNvPr>
          <p:cNvCxnSpPr/>
          <p:nvPr/>
        </p:nvCxnSpPr>
        <p:spPr>
          <a:xfrm flipV="1">
            <a:off x="8310990" y="1266062"/>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50DC908-E8C4-73F0-7D46-3EE6D8BCEA4A}"/>
              </a:ext>
            </a:extLst>
          </p:cNvPr>
          <p:cNvCxnSpPr/>
          <p:nvPr/>
        </p:nvCxnSpPr>
        <p:spPr>
          <a:xfrm flipV="1">
            <a:off x="8685235" y="1264369"/>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C5CC9D-B63C-D93E-5936-8F948A75BDC4}"/>
              </a:ext>
            </a:extLst>
          </p:cNvPr>
          <p:cNvCxnSpPr/>
          <p:nvPr/>
        </p:nvCxnSpPr>
        <p:spPr>
          <a:xfrm flipV="1">
            <a:off x="9023978" y="1264369"/>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57376A1-AF9D-9A31-C875-D39A0AEC4B73}"/>
              </a:ext>
            </a:extLst>
          </p:cNvPr>
          <p:cNvCxnSpPr/>
          <p:nvPr/>
        </p:nvCxnSpPr>
        <p:spPr>
          <a:xfrm flipV="1">
            <a:off x="9398221" y="1264369"/>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635C44-4269-CCBE-322F-CB328E96D41C}"/>
              </a:ext>
            </a:extLst>
          </p:cNvPr>
          <p:cNvCxnSpPr/>
          <p:nvPr/>
        </p:nvCxnSpPr>
        <p:spPr>
          <a:xfrm flipV="1">
            <a:off x="9799093" y="1271088"/>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9F82C4FF-98F8-3E85-755F-C505260F71CC}"/>
              </a:ext>
            </a:extLst>
          </p:cNvPr>
          <p:cNvSpPr/>
          <p:nvPr/>
        </p:nvSpPr>
        <p:spPr>
          <a:xfrm>
            <a:off x="7309075" y="714636"/>
            <a:ext cx="3150751" cy="4896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solidFill>
                  <a:schemeClr val="tx1">
                    <a:lumMod val="95000"/>
                    <a:lumOff val="5000"/>
                  </a:schemeClr>
                </a:solidFill>
              </a:rPr>
              <a:t>Output text</a:t>
            </a:r>
          </a:p>
        </p:txBody>
      </p:sp>
    </p:spTree>
    <p:extLst>
      <p:ext uri="{BB962C8B-B14F-4D97-AF65-F5344CB8AC3E}">
        <p14:creationId xmlns:p14="http://schemas.microsoft.com/office/powerpoint/2010/main" val="229952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33968D1-D877-4D15-B628-5A24C8384CCE}"/>
              </a:ext>
            </a:extLst>
          </p:cNvPr>
          <p:cNvGrpSpPr/>
          <p:nvPr/>
        </p:nvGrpSpPr>
        <p:grpSpPr>
          <a:xfrm>
            <a:off x="842264" y="3959762"/>
            <a:ext cx="1667434" cy="1667435"/>
            <a:chOff x="1837766" y="2859738"/>
            <a:chExt cx="1667434" cy="1667435"/>
          </a:xfrm>
        </p:grpSpPr>
        <p:sp>
          <p:nvSpPr>
            <p:cNvPr id="50" name="Oval 49">
              <a:extLst>
                <a:ext uri="{FF2B5EF4-FFF2-40B4-BE49-F238E27FC236}">
                  <a16:creationId xmlns:a16="http://schemas.microsoft.com/office/drawing/2014/main" id="{5D934433-DDA9-460B-8A59-410D4001DF5D}"/>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dirty="0">
                  <a:solidFill>
                    <a:schemeClr val="tx1"/>
                  </a:solidFill>
                </a:rPr>
                <a:t>h</a:t>
              </a:r>
              <a:r>
                <a:rPr lang="mt-MT" baseline="30000" dirty="0">
                  <a:solidFill>
                    <a:schemeClr val="tx1"/>
                  </a:solidFill>
                </a:rPr>
                <a:t>e</a:t>
              </a:r>
              <a:r>
                <a:rPr lang="mt-MT" baseline="-25000" dirty="0">
                  <a:solidFill>
                    <a:schemeClr val="tx1"/>
                  </a:solidFill>
                </a:rPr>
                <a:t>1</a:t>
              </a:r>
              <a:endParaRPr lang="en-GB" baseline="-25000" dirty="0">
                <a:solidFill>
                  <a:schemeClr val="tx1"/>
                </a:solidFill>
              </a:endParaRPr>
            </a:p>
          </p:txBody>
        </p:sp>
        <p:cxnSp>
          <p:nvCxnSpPr>
            <p:cNvPr id="52" name="Straight Arrow Connector 51">
              <a:extLst>
                <a:ext uri="{FF2B5EF4-FFF2-40B4-BE49-F238E27FC236}">
                  <a16:creationId xmlns:a16="http://schemas.microsoft.com/office/drawing/2014/main" id="{3718F081-0CEC-4C45-BBE9-6574BB00BD11}"/>
                </a:ext>
              </a:extLst>
            </p:cNvPr>
            <p:cNvCxnSpPr>
              <a:cxnSpLocks/>
              <a:stCxn id="50" idx="6"/>
            </p:cNvCxnSpPr>
            <p:nvPr/>
          </p:nvCxnSpPr>
          <p:spPr>
            <a:xfrm>
              <a:off x="2752166" y="3316938"/>
              <a:ext cx="753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5BE179C-FBAE-48AF-A918-9806C803D210}"/>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93471149-C20A-4027-BFBF-8FBE52C630FE}"/>
              </a:ext>
            </a:extLst>
          </p:cNvPr>
          <p:cNvSpPr txBox="1"/>
          <p:nvPr/>
        </p:nvSpPr>
        <p:spPr>
          <a:xfrm>
            <a:off x="1140618" y="5636199"/>
            <a:ext cx="362600" cy="369332"/>
          </a:xfrm>
          <a:prstGeom prst="rect">
            <a:avLst/>
          </a:prstGeom>
          <a:noFill/>
        </p:spPr>
        <p:txBody>
          <a:bodyPr wrap="none" rtlCol="0">
            <a:spAutoFit/>
          </a:bodyPr>
          <a:lstStyle/>
          <a:p>
            <a:r>
              <a:rPr lang="en-US" dirty="0">
                <a:solidFill>
                  <a:schemeClr val="tx1"/>
                </a:solidFill>
              </a:rPr>
              <a:t>x</a:t>
            </a:r>
            <a:r>
              <a:rPr lang="en-US" baseline="-25000" dirty="0">
                <a:solidFill>
                  <a:schemeClr val="tx1"/>
                </a:solidFill>
              </a:rPr>
              <a:t>1</a:t>
            </a:r>
            <a:endParaRPr lang="en-GB" baseline="-25000" dirty="0">
              <a:solidFill>
                <a:schemeClr val="tx1"/>
              </a:solidFill>
            </a:endParaRPr>
          </a:p>
        </p:txBody>
      </p:sp>
      <p:grpSp>
        <p:nvGrpSpPr>
          <p:cNvPr id="57" name="Group 56">
            <a:extLst>
              <a:ext uri="{FF2B5EF4-FFF2-40B4-BE49-F238E27FC236}">
                <a16:creationId xmlns:a16="http://schemas.microsoft.com/office/drawing/2014/main" id="{DE2380B9-CB84-4D06-BEA0-758AFFB2764E}"/>
              </a:ext>
            </a:extLst>
          </p:cNvPr>
          <p:cNvGrpSpPr/>
          <p:nvPr/>
        </p:nvGrpSpPr>
        <p:grpSpPr>
          <a:xfrm>
            <a:off x="2518501" y="3968764"/>
            <a:ext cx="1402109" cy="1667435"/>
            <a:chOff x="1837766" y="2859738"/>
            <a:chExt cx="1402109" cy="1667435"/>
          </a:xfrm>
        </p:grpSpPr>
        <p:sp>
          <p:nvSpPr>
            <p:cNvPr id="58" name="Oval 57">
              <a:extLst>
                <a:ext uri="{FF2B5EF4-FFF2-40B4-BE49-F238E27FC236}">
                  <a16:creationId xmlns:a16="http://schemas.microsoft.com/office/drawing/2014/main" id="{41F46874-0718-4E9B-9AF9-7C6C46BF9367}"/>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dirty="0">
                  <a:solidFill>
                    <a:schemeClr val="tx1"/>
                  </a:solidFill>
                </a:rPr>
                <a:t>h</a:t>
              </a:r>
              <a:r>
                <a:rPr lang="mt-MT" baseline="30000" dirty="0">
                  <a:solidFill>
                    <a:schemeClr val="tx1"/>
                  </a:solidFill>
                </a:rPr>
                <a:t>e</a:t>
              </a:r>
              <a:r>
                <a:rPr lang="mt-MT" baseline="-25000" dirty="0">
                  <a:solidFill>
                    <a:schemeClr val="tx1"/>
                  </a:solidFill>
                </a:rPr>
                <a:t>2</a:t>
              </a:r>
              <a:endParaRPr lang="en-GB" baseline="-25000" dirty="0">
                <a:solidFill>
                  <a:schemeClr val="tx1"/>
                </a:solidFill>
              </a:endParaRPr>
            </a:p>
          </p:txBody>
        </p:sp>
        <p:cxnSp>
          <p:nvCxnSpPr>
            <p:cNvPr id="59" name="Straight Arrow Connector 58">
              <a:extLst>
                <a:ext uri="{FF2B5EF4-FFF2-40B4-BE49-F238E27FC236}">
                  <a16:creationId xmlns:a16="http://schemas.microsoft.com/office/drawing/2014/main" id="{3135DBDB-750D-4457-BE28-57EB918F298E}"/>
                </a:ext>
              </a:extLst>
            </p:cNvPr>
            <p:cNvCxnSpPr>
              <a:cxnSpLocks/>
              <a:stCxn id="58" idx="6"/>
            </p:cNvCxnSpPr>
            <p:nvPr/>
          </p:nvCxnSpPr>
          <p:spPr>
            <a:xfrm>
              <a:off x="2752166" y="3316938"/>
              <a:ext cx="487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CB1FDCF-E215-4AD2-977B-950235A71F08}"/>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9E50C996-EF57-4EA6-A368-F5F32AF14288}"/>
              </a:ext>
            </a:extLst>
          </p:cNvPr>
          <p:cNvSpPr txBox="1"/>
          <p:nvPr/>
        </p:nvSpPr>
        <p:spPr>
          <a:xfrm>
            <a:off x="2794401" y="5636199"/>
            <a:ext cx="362600" cy="369332"/>
          </a:xfrm>
          <a:prstGeom prst="rect">
            <a:avLst/>
          </a:prstGeom>
          <a:noFill/>
        </p:spPr>
        <p:txBody>
          <a:bodyPr wrap="none" rtlCol="0">
            <a:spAutoFit/>
          </a:bodyPr>
          <a:lstStyle/>
          <a:p>
            <a:r>
              <a:rPr lang="en-US" dirty="0">
                <a:solidFill>
                  <a:schemeClr val="tx1"/>
                </a:solidFill>
              </a:rPr>
              <a:t>x</a:t>
            </a:r>
            <a:r>
              <a:rPr lang="mt-MT" baseline="-25000" dirty="0"/>
              <a:t>2</a:t>
            </a:r>
            <a:endParaRPr lang="en-GB" baseline="-25000" dirty="0">
              <a:solidFill>
                <a:schemeClr val="tx1"/>
              </a:solidFill>
            </a:endParaRPr>
          </a:p>
        </p:txBody>
      </p:sp>
      <p:grpSp>
        <p:nvGrpSpPr>
          <p:cNvPr id="62" name="Group 61">
            <a:extLst>
              <a:ext uri="{FF2B5EF4-FFF2-40B4-BE49-F238E27FC236}">
                <a16:creationId xmlns:a16="http://schemas.microsoft.com/office/drawing/2014/main" id="{22A47581-ED3F-4BC9-A12B-34D0BF09F692}"/>
              </a:ext>
            </a:extLst>
          </p:cNvPr>
          <p:cNvGrpSpPr/>
          <p:nvPr/>
        </p:nvGrpSpPr>
        <p:grpSpPr>
          <a:xfrm>
            <a:off x="4887458" y="3959762"/>
            <a:ext cx="914400" cy="1667435"/>
            <a:chOff x="1837766" y="2859738"/>
            <a:chExt cx="914400" cy="1667435"/>
          </a:xfrm>
        </p:grpSpPr>
        <p:sp>
          <p:nvSpPr>
            <p:cNvPr id="63" name="Oval 62">
              <a:extLst>
                <a:ext uri="{FF2B5EF4-FFF2-40B4-BE49-F238E27FC236}">
                  <a16:creationId xmlns:a16="http://schemas.microsoft.com/office/drawing/2014/main" id="{D584D1EB-29BB-4491-ACC2-2BAE468E2368}"/>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mt-MT" baseline="30000" dirty="0">
                  <a:solidFill>
                    <a:schemeClr val="tx1"/>
                  </a:solidFill>
                </a:rPr>
                <a:t>e</a:t>
              </a:r>
              <a:r>
                <a:rPr lang="mt-MT" baseline="-25000" dirty="0">
                  <a:solidFill>
                    <a:schemeClr val="tx1"/>
                  </a:solidFill>
                </a:rPr>
                <a:t>n</a:t>
              </a:r>
              <a:endParaRPr lang="en-GB" baseline="-25000" dirty="0">
                <a:solidFill>
                  <a:schemeClr val="tx1"/>
                </a:solidFill>
              </a:endParaRPr>
            </a:p>
          </p:txBody>
        </p:sp>
        <p:cxnSp>
          <p:nvCxnSpPr>
            <p:cNvPr id="65" name="Straight Arrow Connector 64">
              <a:extLst>
                <a:ext uri="{FF2B5EF4-FFF2-40B4-BE49-F238E27FC236}">
                  <a16:creationId xmlns:a16="http://schemas.microsoft.com/office/drawing/2014/main" id="{89953512-9DA8-43A2-AA50-6E2923A79030}"/>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3CE50DF8-0D1F-4C94-9424-2E7BBCDDEE98}"/>
              </a:ext>
            </a:extLst>
          </p:cNvPr>
          <p:cNvSpPr txBox="1"/>
          <p:nvPr/>
        </p:nvSpPr>
        <p:spPr>
          <a:xfrm>
            <a:off x="5162557" y="5636199"/>
            <a:ext cx="364202" cy="369332"/>
          </a:xfrm>
          <a:prstGeom prst="rect">
            <a:avLst/>
          </a:prstGeom>
          <a:noFill/>
        </p:spPr>
        <p:txBody>
          <a:bodyPr wrap="none" rtlCol="0">
            <a:spAutoFit/>
          </a:bodyPr>
          <a:lstStyle/>
          <a:p>
            <a:r>
              <a:rPr lang="en-US" dirty="0">
                <a:solidFill>
                  <a:schemeClr val="tx1"/>
                </a:solidFill>
              </a:rPr>
              <a:t>x</a:t>
            </a:r>
            <a:r>
              <a:rPr lang="mt-MT" baseline="-25000" dirty="0">
                <a:solidFill>
                  <a:schemeClr val="tx1"/>
                </a:solidFill>
              </a:rPr>
              <a:t>n</a:t>
            </a:r>
            <a:endParaRPr lang="en-GB" baseline="-25000" dirty="0">
              <a:solidFill>
                <a:schemeClr val="tx1"/>
              </a:solidFill>
            </a:endParaRPr>
          </a:p>
        </p:txBody>
      </p:sp>
      <p:cxnSp>
        <p:nvCxnSpPr>
          <p:cNvPr id="68" name="Straight Arrow Connector 67">
            <a:extLst>
              <a:ext uri="{FF2B5EF4-FFF2-40B4-BE49-F238E27FC236}">
                <a16:creationId xmlns:a16="http://schemas.microsoft.com/office/drawing/2014/main" id="{4933E229-D6A0-4B28-A7A9-740BA5B6C2A5}"/>
              </a:ext>
            </a:extLst>
          </p:cNvPr>
          <p:cNvCxnSpPr>
            <a:cxnSpLocks/>
          </p:cNvCxnSpPr>
          <p:nvPr/>
        </p:nvCxnSpPr>
        <p:spPr>
          <a:xfrm>
            <a:off x="4399749" y="4425964"/>
            <a:ext cx="487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39B2B06-69F2-46F0-961A-13F7E5E75CD2}"/>
              </a:ext>
            </a:extLst>
          </p:cNvPr>
          <p:cNvSpPr txBox="1"/>
          <p:nvPr/>
        </p:nvSpPr>
        <p:spPr>
          <a:xfrm>
            <a:off x="4012637" y="4232296"/>
            <a:ext cx="357790" cy="369332"/>
          </a:xfrm>
          <a:prstGeom prst="rect">
            <a:avLst/>
          </a:prstGeom>
          <a:noFill/>
        </p:spPr>
        <p:txBody>
          <a:bodyPr wrap="none" rtlCol="0">
            <a:spAutoFit/>
          </a:bodyPr>
          <a:lstStyle/>
          <a:p>
            <a:r>
              <a:rPr lang="en-US" dirty="0">
                <a:solidFill>
                  <a:schemeClr val="tx1"/>
                </a:solidFill>
              </a:rPr>
              <a:t>.</a:t>
            </a:r>
            <a:r>
              <a:rPr lang="mt-MT" dirty="0">
                <a:solidFill>
                  <a:schemeClr val="tx1"/>
                </a:solidFill>
              </a:rPr>
              <a:t>..</a:t>
            </a:r>
            <a:endParaRPr lang="en-GB" baseline="-25000" dirty="0">
              <a:solidFill>
                <a:schemeClr val="tx1"/>
              </a:solidFill>
            </a:endParaRPr>
          </a:p>
        </p:txBody>
      </p:sp>
      <p:grpSp>
        <p:nvGrpSpPr>
          <p:cNvPr id="71" name="Group 70">
            <a:extLst>
              <a:ext uri="{FF2B5EF4-FFF2-40B4-BE49-F238E27FC236}">
                <a16:creationId xmlns:a16="http://schemas.microsoft.com/office/drawing/2014/main" id="{64F79AB8-4DC4-404E-B6E3-5028265760E5}"/>
              </a:ext>
            </a:extLst>
          </p:cNvPr>
          <p:cNvGrpSpPr/>
          <p:nvPr/>
        </p:nvGrpSpPr>
        <p:grpSpPr>
          <a:xfrm>
            <a:off x="7330278" y="1567148"/>
            <a:ext cx="1667434" cy="1667435"/>
            <a:chOff x="1837766" y="2106703"/>
            <a:chExt cx="1667434" cy="1667435"/>
          </a:xfrm>
        </p:grpSpPr>
        <p:sp>
          <p:nvSpPr>
            <p:cNvPr id="116" name="Oval 115">
              <a:extLst>
                <a:ext uri="{FF2B5EF4-FFF2-40B4-BE49-F238E27FC236}">
                  <a16:creationId xmlns:a16="http://schemas.microsoft.com/office/drawing/2014/main" id="{9D7DBA66-39D1-4D80-B61D-5EDBA47A1686}"/>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h</a:t>
              </a:r>
              <a:r>
                <a:rPr lang="mt-MT" b="1" baseline="30000" dirty="0">
                  <a:solidFill>
                    <a:srgbClr val="FF0000"/>
                  </a:solidFill>
                </a:rPr>
                <a:t>d</a:t>
              </a:r>
              <a:r>
                <a:rPr lang="en-US" b="1" baseline="-25000" dirty="0">
                  <a:solidFill>
                    <a:srgbClr val="FF0000"/>
                  </a:solidFill>
                </a:rPr>
                <a:t>1</a:t>
              </a:r>
              <a:endParaRPr lang="en-GB" b="1" baseline="-25000" dirty="0">
                <a:solidFill>
                  <a:srgbClr val="FF0000"/>
                </a:solidFill>
              </a:endParaRPr>
            </a:p>
          </p:txBody>
        </p:sp>
        <p:cxnSp>
          <p:nvCxnSpPr>
            <p:cNvPr id="117" name="Straight Arrow Connector 116">
              <a:extLst>
                <a:ext uri="{FF2B5EF4-FFF2-40B4-BE49-F238E27FC236}">
                  <a16:creationId xmlns:a16="http://schemas.microsoft.com/office/drawing/2014/main" id="{77C78F56-E078-4F9A-8C2F-AF8E93F947CB}"/>
                </a:ext>
              </a:extLst>
            </p:cNvPr>
            <p:cNvCxnSpPr>
              <a:cxnSpLocks/>
              <a:stCxn id="116" idx="0"/>
            </p:cNvCxnSpPr>
            <p:nvPr/>
          </p:nvCxnSpPr>
          <p:spPr>
            <a:xfrm flipV="1">
              <a:off x="2294966" y="2106703"/>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FBC84E72-E7CF-459F-962D-3C2E97411158}"/>
                </a:ext>
              </a:extLst>
            </p:cNvPr>
            <p:cNvCxnSpPr>
              <a:cxnSpLocks/>
              <a:stCxn id="116" idx="6"/>
            </p:cNvCxnSpPr>
            <p:nvPr/>
          </p:nvCxnSpPr>
          <p:spPr>
            <a:xfrm>
              <a:off x="2752166" y="3316938"/>
              <a:ext cx="753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9" name="Oval 108">
            <a:extLst>
              <a:ext uri="{FF2B5EF4-FFF2-40B4-BE49-F238E27FC236}">
                <a16:creationId xmlns:a16="http://schemas.microsoft.com/office/drawing/2014/main" id="{F6413066-192A-421D-A285-5C84CAADF97E}"/>
              </a:ext>
            </a:extLst>
          </p:cNvPr>
          <p:cNvSpPr/>
          <p:nvPr/>
        </p:nvSpPr>
        <p:spPr>
          <a:xfrm>
            <a:off x="9007822" y="2275316"/>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mt-MT" baseline="30000" dirty="0">
                <a:solidFill>
                  <a:schemeClr val="tx1"/>
                </a:solidFill>
              </a:rPr>
              <a:t>d</a:t>
            </a:r>
            <a:r>
              <a:rPr lang="en-US" baseline="-25000" dirty="0">
                <a:solidFill>
                  <a:schemeClr val="tx1"/>
                </a:solidFill>
              </a:rPr>
              <a:t>2</a:t>
            </a:r>
            <a:endParaRPr lang="en-GB" baseline="-25000" dirty="0">
              <a:solidFill>
                <a:schemeClr val="tx1"/>
              </a:solidFill>
            </a:endParaRPr>
          </a:p>
        </p:txBody>
      </p:sp>
      <p:cxnSp>
        <p:nvCxnSpPr>
          <p:cNvPr id="111" name="Straight Arrow Connector 110">
            <a:extLst>
              <a:ext uri="{FF2B5EF4-FFF2-40B4-BE49-F238E27FC236}">
                <a16:creationId xmlns:a16="http://schemas.microsoft.com/office/drawing/2014/main" id="{8BB433C1-18C7-4946-A099-D6D1A5368810}"/>
              </a:ext>
            </a:extLst>
          </p:cNvPr>
          <p:cNvCxnSpPr>
            <a:cxnSpLocks/>
            <a:stCxn id="109" idx="6"/>
          </p:cNvCxnSpPr>
          <p:nvPr/>
        </p:nvCxnSpPr>
        <p:spPr>
          <a:xfrm>
            <a:off x="9922222" y="2732516"/>
            <a:ext cx="753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F51AEC60-B5C1-45C6-B803-3838A85CEC0F}"/>
              </a:ext>
            </a:extLst>
          </p:cNvPr>
          <p:cNvSpPr txBox="1"/>
          <p:nvPr/>
        </p:nvSpPr>
        <p:spPr>
          <a:xfrm>
            <a:off x="10753610" y="2591784"/>
            <a:ext cx="343364" cy="369332"/>
          </a:xfrm>
          <a:prstGeom prst="rect">
            <a:avLst/>
          </a:prstGeom>
          <a:noFill/>
        </p:spPr>
        <p:txBody>
          <a:bodyPr wrap="none" rtlCol="0">
            <a:spAutoFit/>
          </a:bodyPr>
          <a:lstStyle/>
          <a:p>
            <a:r>
              <a:rPr lang="en-US" dirty="0">
                <a:solidFill>
                  <a:schemeClr val="tx1"/>
                </a:solidFill>
              </a:rPr>
              <a:t>…</a:t>
            </a:r>
            <a:endParaRPr lang="en-GB" baseline="-25000" dirty="0">
              <a:solidFill>
                <a:schemeClr val="tx1"/>
              </a:solidFill>
            </a:endParaRPr>
          </a:p>
        </p:txBody>
      </p:sp>
      <p:sp>
        <p:nvSpPr>
          <p:cNvPr id="85" name="TextBox 84">
            <a:extLst>
              <a:ext uri="{FF2B5EF4-FFF2-40B4-BE49-F238E27FC236}">
                <a16:creationId xmlns:a16="http://schemas.microsoft.com/office/drawing/2014/main" id="{AB5344FF-77E5-4912-BD70-0E9CC17EC2E4}"/>
              </a:ext>
            </a:extLst>
          </p:cNvPr>
          <p:cNvSpPr txBox="1"/>
          <p:nvPr/>
        </p:nvSpPr>
        <p:spPr>
          <a:xfrm>
            <a:off x="7630306" y="1138986"/>
            <a:ext cx="367408" cy="369332"/>
          </a:xfrm>
          <a:prstGeom prst="rect">
            <a:avLst/>
          </a:prstGeom>
          <a:noFill/>
        </p:spPr>
        <p:txBody>
          <a:bodyPr wrap="none" rtlCol="0">
            <a:spAutoFit/>
          </a:bodyPr>
          <a:lstStyle/>
          <a:p>
            <a:r>
              <a:rPr lang="en-US" dirty="0">
                <a:solidFill>
                  <a:schemeClr val="tx1"/>
                </a:solidFill>
              </a:rPr>
              <a:t>y</a:t>
            </a:r>
            <a:r>
              <a:rPr lang="en-US" baseline="-25000" dirty="0">
                <a:solidFill>
                  <a:schemeClr val="tx1"/>
                </a:solidFill>
              </a:rPr>
              <a:t>1</a:t>
            </a:r>
            <a:endParaRPr lang="en-GB" baseline="-25000" dirty="0">
              <a:solidFill>
                <a:schemeClr val="tx1"/>
              </a:solidFill>
            </a:endParaRPr>
          </a:p>
        </p:txBody>
      </p:sp>
      <p:cxnSp>
        <p:nvCxnSpPr>
          <p:cNvPr id="124" name="Connector: Curved 123">
            <a:extLst>
              <a:ext uri="{FF2B5EF4-FFF2-40B4-BE49-F238E27FC236}">
                <a16:creationId xmlns:a16="http://schemas.microsoft.com/office/drawing/2014/main" id="{35CD499B-95FD-477F-B60E-E08466FD2826}"/>
              </a:ext>
            </a:extLst>
          </p:cNvPr>
          <p:cNvCxnSpPr>
            <a:cxnSpLocks/>
            <a:endCxn id="109" idx="4"/>
          </p:cNvCxnSpPr>
          <p:nvPr/>
        </p:nvCxnSpPr>
        <p:spPr>
          <a:xfrm>
            <a:off x="8007261" y="1339600"/>
            <a:ext cx="1457761" cy="1850116"/>
          </a:xfrm>
          <a:prstGeom prst="curvedConnector4">
            <a:avLst>
              <a:gd name="adj1" fmla="val 34318"/>
              <a:gd name="adj2" fmla="val 112356"/>
            </a:avLst>
          </a:prstGeom>
          <a:ln>
            <a:tailEnd type="triangle"/>
          </a:ln>
        </p:spPr>
        <p:style>
          <a:lnRef idx="2">
            <a:schemeClr val="accent2"/>
          </a:lnRef>
          <a:fillRef idx="0">
            <a:schemeClr val="accent2"/>
          </a:fillRef>
          <a:effectRef idx="1">
            <a:schemeClr val="accent2"/>
          </a:effectRef>
          <a:fontRef idx="minor">
            <a:schemeClr val="tx1"/>
          </a:fontRef>
        </p:style>
      </p:cxnSp>
      <p:sp>
        <p:nvSpPr>
          <p:cNvPr id="129" name="TextBox 128">
            <a:extLst>
              <a:ext uri="{FF2B5EF4-FFF2-40B4-BE49-F238E27FC236}">
                <a16:creationId xmlns:a16="http://schemas.microsoft.com/office/drawing/2014/main" id="{6785324F-8D49-4E9B-A9B1-D2614E968DED}"/>
              </a:ext>
            </a:extLst>
          </p:cNvPr>
          <p:cNvSpPr txBox="1"/>
          <p:nvPr/>
        </p:nvSpPr>
        <p:spPr>
          <a:xfrm>
            <a:off x="8163150" y="3749036"/>
            <a:ext cx="3518143" cy="1477328"/>
          </a:xfrm>
          <a:prstGeom prst="rect">
            <a:avLst/>
          </a:prstGeom>
          <a:noFill/>
        </p:spPr>
        <p:txBody>
          <a:bodyPr wrap="none" rtlCol="0">
            <a:spAutoFit/>
          </a:bodyPr>
          <a:lstStyle/>
          <a:p>
            <a:r>
              <a:rPr lang="mt-MT" dirty="0"/>
              <a:t>What is the relevant context at </a:t>
            </a:r>
            <a:r>
              <a:rPr lang="en-US" b="1" dirty="0"/>
              <a:t>h</a:t>
            </a:r>
            <a:r>
              <a:rPr lang="mt-MT" b="1" baseline="30000" dirty="0"/>
              <a:t>d</a:t>
            </a:r>
            <a:r>
              <a:rPr lang="en-US" b="1" baseline="-25000" dirty="0"/>
              <a:t>2</a:t>
            </a:r>
            <a:r>
              <a:rPr lang="mt-MT" dirty="0"/>
              <a:t>?</a:t>
            </a:r>
          </a:p>
          <a:p>
            <a:endParaRPr lang="mt-MT" dirty="0"/>
          </a:p>
          <a:p>
            <a:r>
              <a:rPr lang="mt-MT" dirty="0"/>
              <a:t>Take </a:t>
            </a:r>
            <a:r>
              <a:rPr lang="mt-MT" b="1" dirty="0">
                <a:solidFill>
                  <a:srgbClr val="FF0000"/>
                </a:solidFill>
              </a:rPr>
              <a:t>h</a:t>
            </a:r>
            <a:r>
              <a:rPr lang="mt-MT" b="1" baseline="30000" dirty="0">
                <a:solidFill>
                  <a:srgbClr val="FF0000"/>
                </a:solidFill>
              </a:rPr>
              <a:t>d</a:t>
            </a:r>
            <a:r>
              <a:rPr lang="mt-MT" b="1" dirty="0">
                <a:solidFill>
                  <a:srgbClr val="FF0000"/>
                </a:solidFill>
              </a:rPr>
              <a:t>1</a:t>
            </a:r>
          </a:p>
          <a:p>
            <a:r>
              <a:rPr lang="mt-MT" dirty="0"/>
              <a:t>Compare it to each of: </a:t>
            </a:r>
            <a:r>
              <a:rPr lang="mt-MT" b="1" dirty="0"/>
              <a:t>h</a:t>
            </a:r>
            <a:r>
              <a:rPr lang="mt-MT" b="1" baseline="30000" dirty="0"/>
              <a:t>e</a:t>
            </a:r>
            <a:r>
              <a:rPr lang="mt-MT" b="1" baseline="-25000" dirty="0"/>
              <a:t>1</a:t>
            </a:r>
            <a:r>
              <a:rPr lang="mt-MT" b="1" dirty="0"/>
              <a:t> to h</a:t>
            </a:r>
            <a:r>
              <a:rPr lang="mt-MT" b="1" baseline="30000" dirty="0"/>
              <a:t>e</a:t>
            </a:r>
            <a:r>
              <a:rPr lang="mt-MT" b="1" baseline="-25000" dirty="0"/>
              <a:t>n</a:t>
            </a:r>
          </a:p>
          <a:p>
            <a:r>
              <a:rPr lang="mt-MT" dirty="0"/>
              <a:t>Weight context vector accordingly</a:t>
            </a:r>
          </a:p>
        </p:txBody>
      </p:sp>
      <p:sp>
        <p:nvSpPr>
          <p:cNvPr id="130" name="Title 1">
            <a:extLst>
              <a:ext uri="{FF2B5EF4-FFF2-40B4-BE49-F238E27FC236}">
                <a16:creationId xmlns:a16="http://schemas.microsoft.com/office/drawing/2014/main" id="{9EE34D42-DCB0-4C21-8377-546C2D6464B6}"/>
              </a:ext>
            </a:extLst>
          </p:cNvPr>
          <p:cNvSpPr txBox="1">
            <a:spLocks/>
          </p:cNvSpPr>
          <p:nvPr/>
        </p:nvSpPr>
        <p:spPr>
          <a:xfrm>
            <a:off x="477473" y="-255928"/>
            <a:ext cx="10515600" cy="1325563"/>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Attention in Encoder-Decoder models</a:t>
            </a:r>
            <a:endParaRPr lang="en-US" dirty="0"/>
          </a:p>
        </p:txBody>
      </p:sp>
      <p:cxnSp>
        <p:nvCxnSpPr>
          <p:cNvPr id="132" name="Connector: Curved 131">
            <a:extLst>
              <a:ext uri="{FF2B5EF4-FFF2-40B4-BE49-F238E27FC236}">
                <a16:creationId xmlns:a16="http://schemas.microsoft.com/office/drawing/2014/main" id="{65C12999-BF58-4611-9F48-F33C2C2CE5D2}"/>
              </a:ext>
            </a:extLst>
          </p:cNvPr>
          <p:cNvCxnSpPr>
            <a:stCxn id="116" idx="4"/>
            <a:endCxn id="63" idx="0"/>
          </p:cNvCxnSpPr>
          <p:nvPr/>
        </p:nvCxnSpPr>
        <p:spPr>
          <a:xfrm rot="5400000">
            <a:off x="6203479" y="2375762"/>
            <a:ext cx="725179" cy="2442820"/>
          </a:xfrm>
          <a:prstGeom prst="curvedConnector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nector: Curved 132">
            <a:extLst>
              <a:ext uri="{FF2B5EF4-FFF2-40B4-BE49-F238E27FC236}">
                <a16:creationId xmlns:a16="http://schemas.microsoft.com/office/drawing/2014/main" id="{D600467A-74FC-45F2-A260-9A54E370833D}"/>
              </a:ext>
            </a:extLst>
          </p:cNvPr>
          <p:cNvCxnSpPr>
            <a:cxnSpLocks/>
            <a:stCxn id="116" idx="4"/>
            <a:endCxn id="58" idx="0"/>
          </p:cNvCxnSpPr>
          <p:nvPr/>
        </p:nvCxnSpPr>
        <p:spPr>
          <a:xfrm rot="5400000">
            <a:off x="5014500" y="1195785"/>
            <a:ext cx="734181" cy="4811777"/>
          </a:xfrm>
          <a:prstGeom prst="curved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Connector: Curved 137">
            <a:extLst>
              <a:ext uri="{FF2B5EF4-FFF2-40B4-BE49-F238E27FC236}">
                <a16:creationId xmlns:a16="http://schemas.microsoft.com/office/drawing/2014/main" id="{BB6A8443-1DF4-4D20-987F-CE81E4A2EA6B}"/>
              </a:ext>
            </a:extLst>
          </p:cNvPr>
          <p:cNvCxnSpPr>
            <a:cxnSpLocks/>
            <a:stCxn id="116" idx="4"/>
            <a:endCxn id="50" idx="0"/>
          </p:cNvCxnSpPr>
          <p:nvPr/>
        </p:nvCxnSpPr>
        <p:spPr>
          <a:xfrm rot="5400000">
            <a:off x="4180882" y="353165"/>
            <a:ext cx="725179" cy="6488014"/>
          </a:xfrm>
          <a:prstGeom prst="curved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BE3A5701-58C0-4B69-B0AA-868EDCCB52B1}"/>
              </a:ext>
            </a:extLst>
          </p:cNvPr>
          <p:cNvSpPr txBox="1"/>
          <p:nvPr/>
        </p:nvSpPr>
        <p:spPr>
          <a:xfrm>
            <a:off x="9648825" y="1567148"/>
            <a:ext cx="2493230" cy="369332"/>
          </a:xfrm>
          <a:prstGeom prst="rect">
            <a:avLst/>
          </a:prstGeom>
          <a:noFill/>
        </p:spPr>
        <p:txBody>
          <a:bodyPr wrap="square" rtlCol="0">
            <a:spAutoFit/>
          </a:bodyPr>
          <a:lstStyle/>
          <a:p>
            <a:r>
              <a:rPr lang="en-GB" b="1" dirty="0"/>
              <a:t>Decoder</a:t>
            </a:r>
          </a:p>
        </p:txBody>
      </p:sp>
      <p:sp>
        <p:nvSpPr>
          <p:cNvPr id="142" name="TextBox 141">
            <a:extLst>
              <a:ext uri="{FF2B5EF4-FFF2-40B4-BE49-F238E27FC236}">
                <a16:creationId xmlns:a16="http://schemas.microsoft.com/office/drawing/2014/main" id="{83392CD3-B50E-48B2-B0DF-CF95FDC30990}"/>
              </a:ext>
            </a:extLst>
          </p:cNvPr>
          <p:cNvSpPr txBox="1"/>
          <p:nvPr/>
        </p:nvSpPr>
        <p:spPr>
          <a:xfrm>
            <a:off x="842264" y="6213570"/>
            <a:ext cx="2493230" cy="369332"/>
          </a:xfrm>
          <a:prstGeom prst="rect">
            <a:avLst/>
          </a:prstGeom>
          <a:noFill/>
        </p:spPr>
        <p:txBody>
          <a:bodyPr wrap="square" rtlCol="0">
            <a:spAutoFit/>
          </a:bodyPr>
          <a:lstStyle/>
          <a:p>
            <a:r>
              <a:rPr lang="en-GB" b="1" dirty="0"/>
              <a:t>Encoder</a:t>
            </a:r>
          </a:p>
        </p:txBody>
      </p:sp>
    </p:spTree>
    <p:extLst>
      <p:ext uri="{BB962C8B-B14F-4D97-AF65-F5344CB8AC3E}">
        <p14:creationId xmlns:p14="http://schemas.microsoft.com/office/powerpoint/2010/main" val="119477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3CAB-0576-44C5-9793-5590F6B505D3}"/>
              </a:ext>
            </a:extLst>
          </p:cNvPr>
          <p:cNvSpPr>
            <a:spLocks noGrp="1"/>
          </p:cNvSpPr>
          <p:nvPr>
            <p:ph type="title"/>
          </p:nvPr>
        </p:nvSpPr>
        <p:spPr>
          <a:xfrm>
            <a:off x="838200" y="20737"/>
            <a:ext cx="10515600" cy="1325563"/>
          </a:xfrm>
        </p:spPr>
        <p:txBody>
          <a:bodyPr vert="horz" lIns="91440" tIns="45720" rIns="91440" bIns="45720" rtlCol="0" anchor="b" anchorCtr="0">
            <a:normAutofit/>
          </a:bodyPr>
          <a:lstStyle/>
          <a:p>
            <a:r>
              <a:rPr lang="en-US" dirty="0"/>
              <a:t>Attention in Encoder-Decoder models</a:t>
            </a:r>
          </a:p>
        </p:txBody>
      </p:sp>
      <p:sp>
        <p:nvSpPr>
          <p:cNvPr id="3" name="Content Placeholder 2">
            <a:extLst>
              <a:ext uri="{FF2B5EF4-FFF2-40B4-BE49-F238E27FC236}">
                <a16:creationId xmlns:a16="http://schemas.microsoft.com/office/drawing/2014/main" id="{20673FD1-2A99-499A-8ADD-83E961C48726}"/>
              </a:ext>
            </a:extLst>
          </p:cNvPr>
          <p:cNvSpPr>
            <a:spLocks noGrp="1"/>
          </p:cNvSpPr>
          <p:nvPr>
            <p:ph sz="quarter" idx="1"/>
          </p:nvPr>
        </p:nvSpPr>
        <p:spPr>
          <a:xfrm>
            <a:off x="838200" y="1908752"/>
            <a:ext cx="10515600" cy="4351338"/>
          </a:xfrm>
        </p:spPr>
        <p:txBody>
          <a:bodyPr vert="horz" lIns="91440" tIns="45720" rIns="91440" bIns="45720" rtlCol="0" anchor="t">
            <a:normAutofit/>
          </a:bodyPr>
          <a:lstStyle/>
          <a:p>
            <a:pPr>
              <a:buClr>
                <a:srgbClr val="727CA3"/>
              </a:buClr>
            </a:pPr>
            <a:r>
              <a:rPr lang="en-US" sz="3200" dirty="0">
                <a:solidFill>
                  <a:srgbClr val="000000"/>
                </a:solidFill>
              </a:rPr>
              <a:t>Suppose input is of length n. Then the Encoder has n states, one for each time-step (word </a:t>
            </a:r>
            <a:r>
              <a:rPr lang="en-US" sz="3200" dirty="0" err="1">
                <a:solidFill>
                  <a:srgbClr val="000000"/>
                </a:solidFill>
              </a:rPr>
              <a:t>etc</a:t>
            </a:r>
            <a:r>
              <a:rPr lang="en-US" sz="3200" dirty="0">
                <a:solidFill>
                  <a:srgbClr val="000000"/>
                </a:solidFill>
              </a:rPr>
              <a:t>): h</a:t>
            </a:r>
            <a:r>
              <a:rPr lang="en-US" sz="3200" baseline="30000" dirty="0">
                <a:solidFill>
                  <a:srgbClr val="000000"/>
                </a:solidFill>
              </a:rPr>
              <a:t>e</a:t>
            </a:r>
            <a:r>
              <a:rPr lang="en-US" sz="3200" baseline="-25000" dirty="0">
                <a:solidFill>
                  <a:srgbClr val="000000"/>
                </a:solidFill>
              </a:rPr>
              <a:t>1</a:t>
            </a:r>
            <a:r>
              <a:rPr lang="en-US" sz="3200" dirty="0">
                <a:solidFill>
                  <a:srgbClr val="000000"/>
                </a:solidFill>
              </a:rPr>
              <a:t>...h</a:t>
            </a:r>
            <a:r>
              <a:rPr lang="en-US" sz="3200" baseline="30000" dirty="0">
                <a:solidFill>
                  <a:srgbClr val="000000"/>
                </a:solidFill>
              </a:rPr>
              <a:t>e</a:t>
            </a:r>
            <a:r>
              <a:rPr lang="en-US" sz="3200" baseline="-25000" dirty="0">
                <a:solidFill>
                  <a:srgbClr val="000000"/>
                </a:solidFill>
              </a:rPr>
              <a:t>n</a:t>
            </a:r>
            <a:endParaRPr lang="en-US" sz="3200" dirty="0">
              <a:solidFill>
                <a:srgbClr val="464653"/>
              </a:solidFill>
            </a:endParaRPr>
          </a:p>
          <a:p>
            <a:pPr>
              <a:buClr>
                <a:srgbClr val="727CA3"/>
              </a:buClr>
            </a:pPr>
            <a:r>
              <a:rPr lang="en-US" sz="3200" dirty="0">
                <a:solidFill>
                  <a:srgbClr val="000000"/>
                </a:solidFill>
              </a:rPr>
              <a:t>Let c</a:t>
            </a:r>
            <a:r>
              <a:rPr lang="en-US" sz="3200" baseline="-25000" dirty="0">
                <a:solidFill>
                  <a:srgbClr val="000000"/>
                </a:solidFill>
              </a:rPr>
              <a:t>i</a:t>
            </a:r>
            <a:r>
              <a:rPr lang="en-US" sz="3200" dirty="0">
                <a:solidFill>
                  <a:srgbClr val="000000"/>
                </a:solidFill>
              </a:rPr>
              <a:t> be the decoder context at timestep </a:t>
            </a:r>
            <a:r>
              <a:rPr lang="en-US" sz="3200" dirty="0" err="1">
                <a:solidFill>
                  <a:srgbClr val="000000"/>
                </a:solidFill>
              </a:rPr>
              <a:t>i</a:t>
            </a:r>
            <a:r>
              <a:rPr lang="en-US" sz="3200" dirty="0">
                <a:solidFill>
                  <a:srgbClr val="000000"/>
                </a:solidFill>
              </a:rPr>
              <a:t>. We want this to reflect </a:t>
            </a:r>
            <a:r>
              <a:rPr lang="en-US" sz="3200" b="1" dirty="0">
                <a:solidFill>
                  <a:srgbClr val="000000"/>
                </a:solidFill>
              </a:rPr>
              <a:t>how relevant</a:t>
            </a:r>
            <a:r>
              <a:rPr lang="en-US" sz="3200" dirty="0">
                <a:solidFill>
                  <a:srgbClr val="000000"/>
                </a:solidFill>
              </a:rPr>
              <a:t> each encoder state is to the decoder state h</a:t>
            </a:r>
            <a:r>
              <a:rPr lang="en-US" sz="3200" baseline="30000" dirty="0">
                <a:solidFill>
                  <a:srgbClr val="000000"/>
                </a:solidFill>
              </a:rPr>
              <a:t>d</a:t>
            </a:r>
            <a:r>
              <a:rPr lang="en-US" sz="3200" baseline="-25000" dirty="0">
                <a:solidFill>
                  <a:srgbClr val="000000"/>
                </a:solidFill>
              </a:rPr>
              <a:t>i-1</a:t>
            </a:r>
            <a:r>
              <a:rPr lang="en-US" sz="3200" dirty="0">
                <a:solidFill>
                  <a:srgbClr val="000000"/>
                </a:solidFill>
              </a:rPr>
              <a:t>. </a:t>
            </a:r>
            <a:endParaRPr lang="en-US" sz="3200" baseline="-25000" dirty="0">
              <a:solidFill>
                <a:srgbClr val="000000"/>
              </a:solidFill>
            </a:endParaRPr>
          </a:p>
          <a:p>
            <a:pPr lvl="1">
              <a:buClr>
                <a:srgbClr val="9FB8CD"/>
              </a:buClr>
            </a:pPr>
            <a:r>
              <a:rPr lang="en-US" sz="2800" dirty="0">
                <a:solidFill>
                  <a:srgbClr val="000000"/>
                </a:solidFill>
                <a:ea typeface="+mn-lt"/>
                <a:cs typeface="+mn-lt"/>
              </a:rPr>
              <a:t>We capture this by comparing h</a:t>
            </a:r>
            <a:r>
              <a:rPr lang="en-US" sz="2800" baseline="30000" dirty="0">
                <a:solidFill>
                  <a:srgbClr val="000000"/>
                </a:solidFill>
                <a:ea typeface="+mn-lt"/>
                <a:cs typeface="+mn-lt"/>
              </a:rPr>
              <a:t>d</a:t>
            </a:r>
            <a:r>
              <a:rPr lang="en-US" sz="2800" baseline="-25000" dirty="0">
                <a:solidFill>
                  <a:srgbClr val="000000"/>
                </a:solidFill>
                <a:ea typeface="+mn-lt"/>
                <a:cs typeface="+mn-lt"/>
              </a:rPr>
              <a:t>i-1 </a:t>
            </a:r>
            <a:r>
              <a:rPr lang="en-US" sz="2800" dirty="0">
                <a:solidFill>
                  <a:srgbClr val="000000"/>
                </a:solidFill>
                <a:ea typeface="+mn-lt"/>
                <a:cs typeface="+mn-lt"/>
              </a:rPr>
              <a:t>to each encoder state </a:t>
            </a:r>
            <a:r>
              <a:rPr lang="en-US" sz="2800" dirty="0" err="1">
                <a:solidFill>
                  <a:srgbClr val="000000"/>
                </a:solidFill>
                <a:ea typeface="+mn-lt"/>
                <a:cs typeface="+mn-lt"/>
              </a:rPr>
              <a:t>h</a:t>
            </a:r>
            <a:r>
              <a:rPr lang="en-US" sz="2800" baseline="30000" dirty="0" err="1">
                <a:solidFill>
                  <a:srgbClr val="000000"/>
                </a:solidFill>
                <a:ea typeface="+mn-lt"/>
                <a:cs typeface="+mn-lt"/>
              </a:rPr>
              <a:t>e</a:t>
            </a:r>
            <a:r>
              <a:rPr lang="en-US" sz="2800" baseline="-25000" dirty="0" err="1">
                <a:solidFill>
                  <a:srgbClr val="000000"/>
                </a:solidFill>
                <a:ea typeface="+mn-lt"/>
                <a:cs typeface="+mn-lt"/>
              </a:rPr>
              <a:t>j</a:t>
            </a:r>
            <a:r>
              <a:rPr lang="en-US" sz="2800" dirty="0">
                <a:solidFill>
                  <a:srgbClr val="000000"/>
                </a:solidFill>
                <a:ea typeface="+mn-lt"/>
                <a:cs typeface="+mn-lt"/>
              </a:rPr>
              <a:t>. </a:t>
            </a:r>
          </a:p>
        </p:txBody>
      </p:sp>
    </p:spTree>
    <p:extLst>
      <p:ext uri="{BB962C8B-B14F-4D97-AF65-F5344CB8AC3E}">
        <p14:creationId xmlns:p14="http://schemas.microsoft.com/office/powerpoint/2010/main" val="265246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3CAB-0576-44C5-9793-5590F6B505D3}"/>
              </a:ext>
            </a:extLst>
          </p:cNvPr>
          <p:cNvSpPr>
            <a:spLocks noGrp="1"/>
          </p:cNvSpPr>
          <p:nvPr>
            <p:ph type="title"/>
          </p:nvPr>
        </p:nvSpPr>
        <p:spPr>
          <a:xfrm>
            <a:off x="838200" y="20737"/>
            <a:ext cx="10515600" cy="1325563"/>
          </a:xfrm>
        </p:spPr>
        <p:txBody>
          <a:bodyPr vert="horz" lIns="91440" tIns="45720" rIns="91440" bIns="45720" rtlCol="0" anchor="b" anchorCtr="0">
            <a:normAutofit/>
          </a:bodyPr>
          <a:lstStyle/>
          <a:p>
            <a:r>
              <a:rPr lang="en-US" dirty="0"/>
              <a:t>Attention in Encoder-Decoder models</a:t>
            </a:r>
          </a:p>
        </p:txBody>
      </p:sp>
      <p:sp>
        <p:nvSpPr>
          <p:cNvPr id="3" name="Content Placeholder 2">
            <a:extLst>
              <a:ext uri="{FF2B5EF4-FFF2-40B4-BE49-F238E27FC236}">
                <a16:creationId xmlns:a16="http://schemas.microsoft.com/office/drawing/2014/main" id="{20673FD1-2A99-499A-8ADD-83E961C48726}"/>
              </a:ext>
            </a:extLst>
          </p:cNvPr>
          <p:cNvSpPr>
            <a:spLocks noGrp="1"/>
          </p:cNvSpPr>
          <p:nvPr>
            <p:ph sz="quarter" idx="1"/>
          </p:nvPr>
        </p:nvSpPr>
        <p:spPr>
          <a:xfrm>
            <a:off x="838200" y="1908752"/>
            <a:ext cx="10515600" cy="4351338"/>
          </a:xfrm>
        </p:spPr>
        <p:txBody>
          <a:bodyPr vert="horz" lIns="91440" tIns="45720" rIns="91440" bIns="45720" rtlCol="0" anchor="t">
            <a:normAutofit/>
          </a:bodyPr>
          <a:lstStyle/>
          <a:p>
            <a:pPr marL="457200" indent="-457200">
              <a:buClr>
                <a:srgbClr val="727CA3"/>
              </a:buClr>
              <a:buAutoNum type="arabicPeriod"/>
            </a:pPr>
            <a:r>
              <a:rPr lang="en-US" sz="2400" dirty="0">
                <a:solidFill>
                  <a:srgbClr val="000000"/>
                </a:solidFill>
                <a:ea typeface="+mn-lt"/>
                <a:cs typeface="+mn-lt"/>
              </a:rPr>
              <a:t>Capture their similarity: compare the decoder state to each encoder state:</a:t>
            </a:r>
            <a:endParaRPr lang="en-US" sz="2400" baseline="-25000" dirty="0">
              <a:solidFill>
                <a:srgbClr val="000000"/>
              </a:solidFill>
              <a:ea typeface="+mn-lt"/>
              <a:cs typeface="+mn-lt"/>
            </a:endParaRPr>
          </a:p>
          <a:p>
            <a:pPr marL="457200" indent="-457200">
              <a:buClr>
                <a:srgbClr val="727CA3"/>
              </a:buClr>
              <a:buAutoNum type="arabicPeriod"/>
            </a:pPr>
            <a:endParaRPr lang="mt-MT" sz="2400" dirty="0">
              <a:solidFill>
                <a:srgbClr val="000000"/>
              </a:solidFill>
              <a:ea typeface="+mn-lt"/>
              <a:cs typeface="+mn-lt"/>
            </a:endParaRPr>
          </a:p>
          <a:p>
            <a:pPr marL="457200" indent="-457200">
              <a:buClr>
                <a:srgbClr val="727CA3"/>
              </a:buClr>
              <a:buAutoNum type="arabicPeriod"/>
            </a:pPr>
            <a:endParaRPr lang="en-US" sz="2400" dirty="0">
              <a:solidFill>
                <a:srgbClr val="000000"/>
              </a:solidFill>
              <a:ea typeface="+mn-lt"/>
              <a:cs typeface="+mn-lt"/>
            </a:endParaRPr>
          </a:p>
          <a:p>
            <a:pPr marL="457200" indent="-457200">
              <a:buClr>
                <a:srgbClr val="727CA3"/>
              </a:buClr>
              <a:buAutoNum type="arabicPeriod"/>
            </a:pPr>
            <a:r>
              <a:rPr lang="en-US" sz="2400" dirty="0" err="1">
                <a:solidFill>
                  <a:srgbClr val="000000"/>
                </a:solidFill>
                <a:ea typeface="+mn-lt"/>
                <a:cs typeface="+mn-lt"/>
              </a:rPr>
              <a:t>Normalise</a:t>
            </a:r>
            <a:r>
              <a:rPr lang="en-US" sz="2400" dirty="0">
                <a:solidFill>
                  <a:srgbClr val="000000"/>
                </a:solidFill>
                <a:ea typeface="+mn-lt"/>
                <a:cs typeface="+mn-lt"/>
              </a:rPr>
              <a:t> scores using </a:t>
            </a:r>
            <a:r>
              <a:rPr lang="en-US" sz="2400" dirty="0" err="1">
                <a:solidFill>
                  <a:srgbClr val="000000"/>
                </a:solidFill>
                <a:ea typeface="+mn-lt"/>
                <a:cs typeface="+mn-lt"/>
              </a:rPr>
              <a:t>softmax</a:t>
            </a:r>
            <a:r>
              <a:rPr lang="en-US" sz="2400" dirty="0">
                <a:solidFill>
                  <a:srgbClr val="000000"/>
                </a:solidFill>
                <a:ea typeface="+mn-lt"/>
                <a:cs typeface="+mn-lt"/>
              </a:rPr>
              <a:t> (turn them into a distribution):</a:t>
            </a:r>
            <a:endParaRPr lang="en-US" sz="2400" baseline="-25000" dirty="0">
              <a:solidFill>
                <a:srgbClr val="000000"/>
              </a:solidFill>
              <a:ea typeface="+mn-lt"/>
              <a:cs typeface="+mn-lt"/>
            </a:endParaRPr>
          </a:p>
          <a:p>
            <a:pPr marL="457200" indent="-457200">
              <a:buAutoNum type="arabicPeriod"/>
            </a:pPr>
            <a:endParaRPr lang="mt-MT" sz="2400" dirty="0">
              <a:solidFill>
                <a:srgbClr val="000000"/>
              </a:solidFill>
              <a:ea typeface="+mn-lt"/>
              <a:cs typeface="+mn-lt"/>
            </a:endParaRPr>
          </a:p>
          <a:p>
            <a:pPr marL="457200" indent="-457200">
              <a:buAutoNum type="arabicPeriod"/>
            </a:pPr>
            <a:endParaRPr lang="mt-MT" sz="2400" dirty="0">
              <a:solidFill>
                <a:srgbClr val="000000"/>
              </a:solidFill>
              <a:ea typeface="+mn-lt"/>
              <a:cs typeface="+mn-lt"/>
            </a:endParaRPr>
          </a:p>
          <a:p>
            <a:pPr marL="457200" indent="-457200">
              <a:buAutoNum type="arabicPeriod"/>
            </a:pPr>
            <a:r>
              <a:rPr lang="en-US" sz="2400" dirty="0">
                <a:solidFill>
                  <a:srgbClr val="000000"/>
                </a:solidFill>
                <a:ea typeface="+mn-lt"/>
                <a:cs typeface="+mn-lt"/>
              </a:rPr>
              <a:t>Use that distribution to compute a weighted average over all the hidden encoder states:</a:t>
            </a:r>
          </a:p>
        </p:txBody>
      </p:sp>
      <p:pic>
        <p:nvPicPr>
          <p:cNvPr id="6" name="Picture 6" descr="A picture containing shape&#10;&#10;Description automatically generated">
            <a:extLst>
              <a:ext uri="{FF2B5EF4-FFF2-40B4-BE49-F238E27FC236}">
                <a16:creationId xmlns:a16="http://schemas.microsoft.com/office/drawing/2014/main" id="{0ED3180F-1F7E-4744-B8D7-5A8485D42BAF}"/>
              </a:ext>
            </a:extLst>
          </p:cNvPr>
          <p:cNvPicPr>
            <a:picLocks noChangeAspect="1"/>
          </p:cNvPicPr>
          <p:nvPr/>
        </p:nvPicPr>
        <p:blipFill>
          <a:blip r:embed="rId3"/>
          <a:stretch>
            <a:fillRect/>
          </a:stretch>
        </p:blipFill>
        <p:spPr>
          <a:xfrm>
            <a:off x="3543472" y="5172728"/>
            <a:ext cx="3392291" cy="1408407"/>
          </a:xfrm>
          <a:prstGeom prst="rect">
            <a:avLst/>
          </a:prstGeom>
        </p:spPr>
      </p:pic>
      <p:pic>
        <p:nvPicPr>
          <p:cNvPr id="11" name="Picture 10">
            <a:extLst>
              <a:ext uri="{FF2B5EF4-FFF2-40B4-BE49-F238E27FC236}">
                <a16:creationId xmlns:a16="http://schemas.microsoft.com/office/drawing/2014/main" id="{C35860BE-C2C8-4178-AFDA-597B9B7B85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3472" y="2416289"/>
            <a:ext cx="3958396" cy="545985"/>
          </a:xfrm>
          <a:prstGeom prst="rect">
            <a:avLst/>
          </a:prstGeom>
        </p:spPr>
      </p:pic>
      <p:pic>
        <p:nvPicPr>
          <p:cNvPr id="13" name="Picture 12">
            <a:extLst>
              <a:ext uri="{FF2B5EF4-FFF2-40B4-BE49-F238E27FC236}">
                <a16:creationId xmlns:a16="http://schemas.microsoft.com/office/drawing/2014/main" id="{7C877432-6875-4456-A890-271E6DCC4A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4608" y="3794509"/>
            <a:ext cx="6497216" cy="545984"/>
          </a:xfrm>
          <a:prstGeom prst="rect">
            <a:avLst/>
          </a:prstGeom>
        </p:spPr>
      </p:pic>
    </p:spTree>
    <p:extLst>
      <p:ext uri="{BB962C8B-B14F-4D97-AF65-F5344CB8AC3E}">
        <p14:creationId xmlns:p14="http://schemas.microsoft.com/office/powerpoint/2010/main" val="27633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3BA1-D94B-4D11-8B7A-79031F0B32CB}"/>
              </a:ext>
            </a:extLst>
          </p:cNvPr>
          <p:cNvSpPr>
            <a:spLocks noGrp="1"/>
          </p:cNvSpPr>
          <p:nvPr>
            <p:ph type="title"/>
          </p:nvPr>
        </p:nvSpPr>
        <p:spPr>
          <a:xfrm>
            <a:off x="721468" y="1"/>
            <a:ext cx="10515600" cy="982494"/>
          </a:xfrm>
        </p:spPr>
        <p:txBody>
          <a:bodyPr vert="horz" lIns="91440" tIns="45720" rIns="91440" bIns="45720" rtlCol="0" anchor="b" anchorCtr="0">
            <a:normAutofit/>
          </a:bodyPr>
          <a:lstStyle/>
          <a:p>
            <a:r>
              <a:rPr lang="en-US" dirty="0"/>
              <a:t>What does this do?</a:t>
            </a:r>
          </a:p>
        </p:txBody>
      </p:sp>
      <p:sp>
        <p:nvSpPr>
          <p:cNvPr id="3" name="Content Placeholder 2">
            <a:extLst>
              <a:ext uri="{FF2B5EF4-FFF2-40B4-BE49-F238E27FC236}">
                <a16:creationId xmlns:a16="http://schemas.microsoft.com/office/drawing/2014/main" id="{D9917679-5CB3-4E5E-BBD3-B150399FC8D6}"/>
              </a:ext>
            </a:extLst>
          </p:cNvPr>
          <p:cNvSpPr>
            <a:spLocks noGrp="1"/>
          </p:cNvSpPr>
          <p:nvPr>
            <p:ph sz="quarter" idx="1"/>
          </p:nvPr>
        </p:nvSpPr>
        <p:spPr>
          <a:xfrm>
            <a:off x="838200" y="1325563"/>
            <a:ext cx="10515600" cy="1325563"/>
          </a:xfrm>
        </p:spPr>
        <p:txBody>
          <a:bodyPr vert="horz" lIns="91440" tIns="45720" rIns="91440" bIns="45720" rtlCol="0" anchor="t">
            <a:normAutofit/>
          </a:bodyPr>
          <a:lstStyle/>
          <a:p>
            <a:r>
              <a:rPr lang="en-US" dirty="0"/>
              <a:t>Hopefully, during training, we achieve a way to identify, at each time-step in the decoder, which part of the source encoding is most relevant.</a:t>
            </a:r>
          </a:p>
        </p:txBody>
      </p:sp>
      <p:sp>
        <p:nvSpPr>
          <p:cNvPr id="6" name="Rectangle: Rounded Corners 5">
            <a:extLst>
              <a:ext uri="{FF2B5EF4-FFF2-40B4-BE49-F238E27FC236}">
                <a16:creationId xmlns:a16="http://schemas.microsoft.com/office/drawing/2014/main" id="{64C7258A-A814-3465-0BB3-0A74B25510FA}"/>
              </a:ext>
            </a:extLst>
          </p:cNvPr>
          <p:cNvSpPr/>
          <p:nvPr/>
        </p:nvSpPr>
        <p:spPr>
          <a:xfrm>
            <a:off x="1925989" y="4450980"/>
            <a:ext cx="4327478" cy="10040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7" name="Rectangle: Rounded Corners 6">
            <a:extLst>
              <a:ext uri="{FF2B5EF4-FFF2-40B4-BE49-F238E27FC236}">
                <a16:creationId xmlns:a16="http://schemas.microsoft.com/office/drawing/2014/main" id="{F87FB2A5-5DF5-CCFB-54F6-BE7A4D38A367}"/>
              </a:ext>
            </a:extLst>
          </p:cNvPr>
          <p:cNvSpPr/>
          <p:nvPr/>
        </p:nvSpPr>
        <p:spPr>
          <a:xfrm>
            <a:off x="7756305" y="3484573"/>
            <a:ext cx="3117059" cy="15620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cxnSp>
        <p:nvCxnSpPr>
          <p:cNvPr id="8" name="Straight Arrow Connector 7">
            <a:extLst>
              <a:ext uri="{FF2B5EF4-FFF2-40B4-BE49-F238E27FC236}">
                <a16:creationId xmlns:a16="http://schemas.microsoft.com/office/drawing/2014/main" id="{E3F012F8-A08E-A232-C1A7-99CA30AEB5A6}"/>
              </a:ext>
            </a:extLst>
          </p:cNvPr>
          <p:cNvCxnSpPr>
            <a:cxnSpLocks/>
            <a:stCxn id="29" idx="0"/>
          </p:cNvCxnSpPr>
          <p:nvPr/>
        </p:nvCxnSpPr>
        <p:spPr>
          <a:xfrm flipV="1">
            <a:off x="8415549" y="3708141"/>
            <a:ext cx="0" cy="497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AE0B8B8-0C63-58E1-5E1B-5312AC0E58A6}"/>
              </a:ext>
            </a:extLst>
          </p:cNvPr>
          <p:cNvCxnSpPr>
            <a:cxnSpLocks/>
            <a:stCxn id="33" idx="0"/>
          </p:cNvCxnSpPr>
          <p:nvPr/>
        </p:nvCxnSpPr>
        <p:spPr>
          <a:xfrm flipH="1" flipV="1">
            <a:off x="9739771" y="3708141"/>
            <a:ext cx="1638" cy="4979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C74BA36-EDAE-B55D-DC95-BDDA7704C980}"/>
              </a:ext>
            </a:extLst>
          </p:cNvPr>
          <p:cNvSpPr txBox="1"/>
          <p:nvPr/>
        </p:nvSpPr>
        <p:spPr>
          <a:xfrm>
            <a:off x="9572130" y="5250082"/>
            <a:ext cx="293670" cy="307777"/>
          </a:xfrm>
          <a:prstGeom prst="rect">
            <a:avLst/>
          </a:prstGeom>
          <a:noFill/>
        </p:spPr>
        <p:txBody>
          <a:bodyPr wrap="none" rtlCol="0">
            <a:spAutoFit/>
          </a:bodyPr>
          <a:lstStyle/>
          <a:p>
            <a:r>
              <a:rPr lang="en-AE" sz="1400" dirty="0" err="1"/>
              <a:t>y</a:t>
            </a:r>
            <a:r>
              <a:rPr lang="en-AE" sz="1400" baseline="-25000" dirty="0" err="1"/>
              <a:t>i</a:t>
            </a:r>
            <a:endParaRPr lang="en-GB" sz="1400" baseline="-25000" dirty="0"/>
          </a:p>
        </p:txBody>
      </p:sp>
      <p:sp>
        <p:nvSpPr>
          <p:cNvPr id="11" name="TextBox 10">
            <a:extLst>
              <a:ext uri="{FF2B5EF4-FFF2-40B4-BE49-F238E27FC236}">
                <a16:creationId xmlns:a16="http://schemas.microsoft.com/office/drawing/2014/main" id="{1D0F80B6-C952-769F-EE6E-B75BF7A6B5E2}"/>
              </a:ext>
            </a:extLst>
          </p:cNvPr>
          <p:cNvSpPr txBox="1"/>
          <p:nvPr/>
        </p:nvSpPr>
        <p:spPr>
          <a:xfrm>
            <a:off x="8149593" y="5287389"/>
            <a:ext cx="395045" cy="307777"/>
          </a:xfrm>
          <a:prstGeom prst="rect">
            <a:avLst/>
          </a:prstGeom>
          <a:noFill/>
        </p:spPr>
        <p:txBody>
          <a:bodyPr wrap="none" rtlCol="0">
            <a:spAutoFit/>
          </a:bodyPr>
          <a:lstStyle/>
          <a:p>
            <a:r>
              <a:rPr lang="en-GB" sz="1400" dirty="0"/>
              <a:t>Y</a:t>
            </a:r>
            <a:r>
              <a:rPr lang="en-AE" sz="1400" baseline="-25000" dirty="0"/>
              <a:t>i-1</a:t>
            </a:r>
            <a:endParaRPr lang="en-GB" sz="1400" baseline="-25000" dirty="0"/>
          </a:p>
        </p:txBody>
      </p:sp>
      <p:grpSp>
        <p:nvGrpSpPr>
          <p:cNvPr id="12" name="Group 11">
            <a:extLst>
              <a:ext uri="{FF2B5EF4-FFF2-40B4-BE49-F238E27FC236}">
                <a16:creationId xmlns:a16="http://schemas.microsoft.com/office/drawing/2014/main" id="{CB605CC5-E91F-3DF0-6E4F-35A0B5B1D42A}"/>
              </a:ext>
            </a:extLst>
          </p:cNvPr>
          <p:cNvGrpSpPr/>
          <p:nvPr/>
        </p:nvGrpSpPr>
        <p:grpSpPr>
          <a:xfrm>
            <a:off x="2151085" y="4629486"/>
            <a:ext cx="1325860" cy="1004071"/>
            <a:chOff x="1461299" y="2859733"/>
            <a:chExt cx="1325860" cy="1667434"/>
          </a:xfrm>
        </p:grpSpPr>
        <p:sp>
          <p:nvSpPr>
            <p:cNvPr id="13" name="Oval 12">
              <a:extLst>
                <a:ext uri="{FF2B5EF4-FFF2-40B4-BE49-F238E27FC236}">
                  <a16:creationId xmlns:a16="http://schemas.microsoft.com/office/drawing/2014/main" id="{0FD19E11-3CBD-D167-2E9F-CFEC1B546884}"/>
                </a:ext>
              </a:extLst>
            </p:cNvPr>
            <p:cNvSpPr/>
            <p:nvPr/>
          </p:nvSpPr>
          <p:spPr>
            <a:xfrm>
              <a:off x="1461299" y="2859733"/>
              <a:ext cx="727085"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1200" dirty="0">
                  <a:solidFill>
                    <a:schemeClr val="tx1"/>
                  </a:solidFill>
                </a:rPr>
                <a:t>h</a:t>
              </a:r>
              <a:r>
                <a:rPr lang="mt-MT" sz="1200" baseline="30000" dirty="0">
                  <a:solidFill>
                    <a:schemeClr val="tx1"/>
                  </a:solidFill>
                </a:rPr>
                <a:t>e</a:t>
              </a:r>
              <a:r>
                <a:rPr lang="mt-MT" sz="1200" baseline="-25000" dirty="0">
                  <a:solidFill>
                    <a:schemeClr val="tx1"/>
                  </a:solidFill>
                </a:rPr>
                <a:t>1</a:t>
              </a:r>
              <a:endParaRPr lang="en-GB" sz="1200" baseline="-25000" dirty="0">
                <a:solidFill>
                  <a:schemeClr val="tx1"/>
                </a:solidFill>
              </a:endParaRPr>
            </a:p>
          </p:txBody>
        </p:sp>
        <p:cxnSp>
          <p:nvCxnSpPr>
            <p:cNvPr id="14" name="Straight Arrow Connector 13">
              <a:extLst>
                <a:ext uri="{FF2B5EF4-FFF2-40B4-BE49-F238E27FC236}">
                  <a16:creationId xmlns:a16="http://schemas.microsoft.com/office/drawing/2014/main" id="{7C5159C5-0292-80E0-6EC1-DCED556DB854}"/>
                </a:ext>
              </a:extLst>
            </p:cNvPr>
            <p:cNvCxnSpPr>
              <a:cxnSpLocks/>
              <a:stCxn id="13" idx="6"/>
            </p:cNvCxnSpPr>
            <p:nvPr/>
          </p:nvCxnSpPr>
          <p:spPr>
            <a:xfrm>
              <a:off x="2188384" y="3316936"/>
              <a:ext cx="598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D58B622-6A79-F7A2-98EC-989ED1235AD4}"/>
                </a:ext>
              </a:extLst>
            </p:cNvPr>
            <p:cNvCxnSpPr>
              <a:cxnSpLocks/>
            </p:cNvCxnSpPr>
            <p:nvPr/>
          </p:nvCxnSpPr>
          <p:spPr>
            <a:xfrm flipV="1">
              <a:off x="1810034" y="3774133"/>
              <a:ext cx="0" cy="753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2052F6D4-4A03-6AFF-8FBA-87028794F0EE}"/>
              </a:ext>
            </a:extLst>
          </p:cNvPr>
          <p:cNvSpPr txBox="1"/>
          <p:nvPr/>
        </p:nvSpPr>
        <p:spPr>
          <a:xfrm>
            <a:off x="2344706" y="5680150"/>
            <a:ext cx="459868" cy="276999"/>
          </a:xfrm>
          <a:prstGeom prst="rect">
            <a:avLst/>
          </a:prstGeom>
          <a:noFill/>
        </p:spPr>
        <p:txBody>
          <a:bodyPr wrap="square" rtlCol="0">
            <a:spAutoFit/>
          </a:bodyPr>
          <a:lstStyle/>
          <a:p>
            <a:r>
              <a:rPr lang="en-US" sz="1200" dirty="0">
                <a:solidFill>
                  <a:schemeClr val="tx1"/>
                </a:solidFill>
              </a:rPr>
              <a:t>x</a:t>
            </a:r>
            <a:r>
              <a:rPr lang="en-US" sz="1200" baseline="-25000" dirty="0">
                <a:solidFill>
                  <a:schemeClr val="tx1"/>
                </a:solidFill>
              </a:rPr>
              <a:t>1</a:t>
            </a:r>
            <a:endParaRPr lang="en-GB" sz="1200" baseline="-25000" dirty="0">
              <a:solidFill>
                <a:schemeClr val="tx1"/>
              </a:solidFill>
            </a:endParaRPr>
          </a:p>
        </p:txBody>
      </p:sp>
      <p:grpSp>
        <p:nvGrpSpPr>
          <p:cNvPr id="17" name="Group 16">
            <a:extLst>
              <a:ext uri="{FF2B5EF4-FFF2-40B4-BE49-F238E27FC236}">
                <a16:creationId xmlns:a16="http://schemas.microsoft.com/office/drawing/2014/main" id="{28B0E3B3-CB6B-DEF0-9DBD-D089A1A54A02}"/>
              </a:ext>
            </a:extLst>
          </p:cNvPr>
          <p:cNvGrpSpPr/>
          <p:nvPr/>
        </p:nvGrpSpPr>
        <p:grpSpPr>
          <a:xfrm>
            <a:off x="3476945" y="4629487"/>
            <a:ext cx="1114887" cy="1004071"/>
            <a:chOff x="1837766" y="2859738"/>
            <a:chExt cx="1402109" cy="1667435"/>
          </a:xfrm>
        </p:grpSpPr>
        <p:sp>
          <p:nvSpPr>
            <p:cNvPr id="18" name="Oval 17">
              <a:extLst>
                <a:ext uri="{FF2B5EF4-FFF2-40B4-BE49-F238E27FC236}">
                  <a16:creationId xmlns:a16="http://schemas.microsoft.com/office/drawing/2014/main" id="{F61A092B-750D-5FC0-6727-2AF9F4625D2F}"/>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1200" dirty="0">
                  <a:solidFill>
                    <a:schemeClr val="tx1"/>
                  </a:solidFill>
                </a:rPr>
                <a:t>h</a:t>
              </a:r>
              <a:r>
                <a:rPr lang="mt-MT" sz="1200" baseline="30000" dirty="0">
                  <a:solidFill>
                    <a:schemeClr val="tx1"/>
                  </a:solidFill>
                </a:rPr>
                <a:t>e</a:t>
              </a:r>
              <a:r>
                <a:rPr lang="mt-MT" sz="1200" baseline="-25000" dirty="0">
                  <a:solidFill>
                    <a:schemeClr val="tx1"/>
                  </a:solidFill>
                </a:rPr>
                <a:t>2</a:t>
              </a:r>
              <a:endParaRPr lang="en-GB" sz="1200" baseline="-25000" dirty="0">
                <a:solidFill>
                  <a:schemeClr val="tx1"/>
                </a:solidFill>
              </a:endParaRPr>
            </a:p>
          </p:txBody>
        </p:sp>
        <p:cxnSp>
          <p:nvCxnSpPr>
            <p:cNvPr id="19" name="Straight Arrow Connector 18">
              <a:extLst>
                <a:ext uri="{FF2B5EF4-FFF2-40B4-BE49-F238E27FC236}">
                  <a16:creationId xmlns:a16="http://schemas.microsoft.com/office/drawing/2014/main" id="{828CB450-7BC0-9697-4B0D-71EAD4F3213B}"/>
                </a:ext>
              </a:extLst>
            </p:cNvPr>
            <p:cNvCxnSpPr>
              <a:cxnSpLocks/>
              <a:stCxn id="18" idx="6"/>
            </p:cNvCxnSpPr>
            <p:nvPr/>
          </p:nvCxnSpPr>
          <p:spPr>
            <a:xfrm>
              <a:off x="2752166" y="3316938"/>
              <a:ext cx="487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1B0DE02-7212-1452-13A3-814C78F169B9}"/>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A242C153-BE6A-61B0-0E95-1D9A599FF073}"/>
              </a:ext>
            </a:extLst>
          </p:cNvPr>
          <p:cNvSpPr txBox="1"/>
          <p:nvPr/>
        </p:nvSpPr>
        <p:spPr>
          <a:xfrm>
            <a:off x="3725559" y="5730727"/>
            <a:ext cx="391608" cy="276999"/>
          </a:xfrm>
          <a:prstGeom prst="rect">
            <a:avLst/>
          </a:prstGeom>
          <a:noFill/>
        </p:spPr>
        <p:txBody>
          <a:bodyPr wrap="square" rtlCol="0">
            <a:spAutoFit/>
          </a:bodyPr>
          <a:lstStyle/>
          <a:p>
            <a:r>
              <a:rPr lang="en-US" sz="1200" dirty="0">
                <a:solidFill>
                  <a:schemeClr val="tx1"/>
                </a:solidFill>
              </a:rPr>
              <a:t>x</a:t>
            </a:r>
            <a:r>
              <a:rPr lang="mt-MT" sz="1200" baseline="-25000" dirty="0"/>
              <a:t>2</a:t>
            </a:r>
            <a:endParaRPr lang="en-GB" sz="1200" baseline="-25000" dirty="0">
              <a:solidFill>
                <a:schemeClr val="tx1"/>
              </a:solidFill>
            </a:endParaRPr>
          </a:p>
        </p:txBody>
      </p:sp>
      <p:grpSp>
        <p:nvGrpSpPr>
          <p:cNvPr id="22" name="Group 21">
            <a:extLst>
              <a:ext uri="{FF2B5EF4-FFF2-40B4-BE49-F238E27FC236}">
                <a16:creationId xmlns:a16="http://schemas.microsoft.com/office/drawing/2014/main" id="{1F3F0DC1-166A-07E6-A192-57BCC409DD94}"/>
              </a:ext>
            </a:extLst>
          </p:cNvPr>
          <p:cNvGrpSpPr/>
          <p:nvPr/>
        </p:nvGrpSpPr>
        <p:grpSpPr>
          <a:xfrm>
            <a:off x="5318917" y="4677514"/>
            <a:ext cx="727085" cy="1004071"/>
            <a:chOff x="1837766" y="2859738"/>
            <a:chExt cx="914400" cy="1667435"/>
          </a:xfrm>
        </p:grpSpPr>
        <p:sp>
          <p:nvSpPr>
            <p:cNvPr id="23" name="Oval 22">
              <a:extLst>
                <a:ext uri="{FF2B5EF4-FFF2-40B4-BE49-F238E27FC236}">
                  <a16:creationId xmlns:a16="http://schemas.microsoft.com/office/drawing/2014/main" id="{E8DB23B1-B110-5C1C-D357-04414BF70FC5}"/>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t>
              </a:r>
              <a:r>
                <a:rPr lang="mt-MT" sz="1200" baseline="30000" dirty="0">
                  <a:solidFill>
                    <a:schemeClr val="tx1"/>
                  </a:solidFill>
                </a:rPr>
                <a:t>e</a:t>
              </a:r>
              <a:r>
                <a:rPr lang="mt-MT" sz="1200" baseline="-25000" dirty="0">
                  <a:solidFill>
                    <a:schemeClr val="tx1"/>
                  </a:solidFill>
                </a:rPr>
                <a:t>n</a:t>
              </a:r>
              <a:endParaRPr lang="en-GB" sz="1200" baseline="-25000" dirty="0">
                <a:solidFill>
                  <a:schemeClr val="tx1"/>
                </a:solidFill>
              </a:endParaRPr>
            </a:p>
          </p:txBody>
        </p:sp>
        <p:cxnSp>
          <p:nvCxnSpPr>
            <p:cNvPr id="24" name="Straight Arrow Connector 23">
              <a:extLst>
                <a:ext uri="{FF2B5EF4-FFF2-40B4-BE49-F238E27FC236}">
                  <a16:creationId xmlns:a16="http://schemas.microsoft.com/office/drawing/2014/main" id="{86F98565-00A9-0441-7541-309CDB429A2C}"/>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AC667348-DB35-C7F2-9126-AC1E5DEC947B}"/>
              </a:ext>
            </a:extLst>
          </p:cNvPr>
          <p:cNvSpPr txBox="1"/>
          <p:nvPr/>
        </p:nvSpPr>
        <p:spPr>
          <a:xfrm>
            <a:off x="5570787" y="5696939"/>
            <a:ext cx="459867" cy="276999"/>
          </a:xfrm>
          <a:prstGeom prst="rect">
            <a:avLst/>
          </a:prstGeom>
          <a:noFill/>
        </p:spPr>
        <p:txBody>
          <a:bodyPr wrap="square" rtlCol="0">
            <a:spAutoFit/>
          </a:bodyPr>
          <a:lstStyle/>
          <a:p>
            <a:r>
              <a:rPr lang="en-US" sz="1200" dirty="0">
                <a:solidFill>
                  <a:schemeClr val="tx1"/>
                </a:solidFill>
              </a:rPr>
              <a:t>x</a:t>
            </a:r>
            <a:r>
              <a:rPr lang="mt-MT" sz="1200" baseline="-25000" dirty="0">
                <a:solidFill>
                  <a:schemeClr val="tx1"/>
                </a:solidFill>
              </a:rPr>
              <a:t>n</a:t>
            </a:r>
            <a:endParaRPr lang="en-GB" sz="1200" baseline="-25000" dirty="0">
              <a:solidFill>
                <a:schemeClr val="tx1"/>
              </a:solidFill>
            </a:endParaRPr>
          </a:p>
        </p:txBody>
      </p:sp>
      <p:sp>
        <p:nvSpPr>
          <p:cNvPr id="26" name="TextBox 25">
            <a:extLst>
              <a:ext uri="{FF2B5EF4-FFF2-40B4-BE49-F238E27FC236}">
                <a16:creationId xmlns:a16="http://schemas.microsoft.com/office/drawing/2014/main" id="{69183336-62EC-557A-5AB8-FC02AF00FB22}"/>
              </a:ext>
            </a:extLst>
          </p:cNvPr>
          <p:cNvSpPr txBox="1"/>
          <p:nvPr/>
        </p:nvSpPr>
        <p:spPr>
          <a:xfrm>
            <a:off x="4674491" y="4757139"/>
            <a:ext cx="601041" cy="276999"/>
          </a:xfrm>
          <a:prstGeom prst="rect">
            <a:avLst/>
          </a:prstGeom>
          <a:noFill/>
        </p:spPr>
        <p:txBody>
          <a:bodyPr wrap="square" rtlCol="0">
            <a:spAutoFit/>
          </a:bodyPr>
          <a:lstStyle/>
          <a:p>
            <a:r>
              <a:rPr lang="en-US" sz="1200" dirty="0">
                <a:solidFill>
                  <a:schemeClr val="tx1"/>
                </a:solidFill>
              </a:rPr>
              <a:t>.</a:t>
            </a:r>
            <a:r>
              <a:rPr lang="mt-MT" sz="1200" dirty="0">
                <a:solidFill>
                  <a:schemeClr val="tx1"/>
                </a:solidFill>
              </a:rPr>
              <a:t>..</a:t>
            </a:r>
            <a:endParaRPr lang="en-GB" sz="1200" baseline="-25000" dirty="0">
              <a:solidFill>
                <a:schemeClr val="tx1"/>
              </a:solidFill>
            </a:endParaRPr>
          </a:p>
        </p:txBody>
      </p:sp>
      <p:cxnSp>
        <p:nvCxnSpPr>
          <p:cNvPr id="27" name="Straight Arrow Connector 26">
            <a:extLst>
              <a:ext uri="{FF2B5EF4-FFF2-40B4-BE49-F238E27FC236}">
                <a16:creationId xmlns:a16="http://schemas.microsoft.com/office/drawing/2014/main" id="{DEECD3A7-A2B9-9A3B-D55E-92A302B91AA5}"/>
              </a:ext>
            </a:extLst>
          </p:cNvPr>
          <p:cNvCxnSpPr>
            <a:cxnSpLocks/>
          </p:cNvCxnSpPr>
          <p:nvPr/>
        </p:nvCxnSpPr>
        <p:spPr>
          <a:xfrm>
            <a:off x="4931115" y="4904797"/>
            <a:ext cx="3878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9F1CCE03-7398-1C64-C8E4-29BAEE84CC2C}"/>
              </a:ext>
            </a:extLst>
          </p:cNvPr>
          <p:cNvGrpSpPr/>
          <p:nvPr/>
        </p:nvGrpSpPr>
        <p:grpSpPr>
          <a:xfrm>
            <a:off x="8052006" y="4206126"/>
            <a:ext cx="1325860" cy="1004071"/>
            <a:chOff x="1461299" y="2859733"/>
            <a:chExt cx="1325860" cy="1667434"/>
          </a:xfrm>
        </p:grpSpPr>
        <p:sp>
          <p:nvSpPr>
            <p:cNvPr id="29" name="Oval 28">
              <a:extLst>
                <a:ext uri="{FF2B5EF4-FFF2-40B4-BE49-F238E27FC236}">
                  <a16:creationId xmlns:a16="http://schemas.microsoft.com/office/drawing/2014/main" id="{55FAC069-2566-3BB0-D938-84C854A01CAC}"/>
                </a:ext>
              </a:extLst>
            </p:cNvPr>
            <p:cNvSpPr/>
            <p:nvPr/>
          </p:nvSpPr>
          <p:spPr>
            <a:xfrm>
              <a:off x="1461299" y="2859733"/>
              <a:ext cx="727085"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E" sz="1200" dirty="0">
                  <a:solidFill>
                    <a:schemeClr val="tx1"/>
                  </a:solidFill>
                </a:rPr>
                <a:t>h</a:t>
              </a:r>
              <a:r>
                <a:rPr lang="en-AE" sz="1200" baseline="30000" dirty="0">
                  <a:solidFill>
                    <a:schemeClr val="tx1"/>
                  </a:solidFill>
                </a:rPr>
                <a:t>d</a:t>
              </a:r>
              <a:r>
                <a:rPr lang="en-AE" sz="1200" baseline="-25000" dirty="0">
                  <a:solidFill>
                    <a:schemeClr val="tx1"/>
                  </a:solidFill>
                </a:rPr>
                <a:t>i-1</a:t>
              </a:r>
              <a:endParaRPr lang="en-GB" sz="1200" baseline="-25000" dirty="0">
                <a:solidFill>
                  <a:schemeClr val="tx1"/>
                </a:solidFill>
              </a:endParaRPr>
            </a:p>
          </p:txBody>
        </p:sp>
        <p:cxnSp>
          <p:nvCxnSpPr>
            <p:cNvPr id="30" name="Straight Arrow Connector 29">
              <a:extLst>
                <a:ext uri="{FF2B5EF4-FFF2-40B4-BE49-F238E27FC236}">
                  <a16:creationId xmlns:a16="http://schemas.microsoft.com/office/drawing/2014/main" id="{05B01149-5D6C-B8B5-AC4C-0ECF3A596C53}"/>
                </a:ext>
              </a:extLst>
            </p:cNvPr>
            <p:cNvCxnSpPr>
              <a:cxnSpLocks/>
              <a:stCxn id="29" idx="6"/>
            </p:cNvCxnSpPr>
            <p:nvPr/>
          </p:nvCxnSpPr>
          <p:spPr>
            <a:xfrm>
              <a:off x="2188384" y="3316936"/>
              <a:ext cx="598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98462FE-6DC9-03B5-2674-9408CA89E893}"/>
                </a:ext>
              </a:extLst>
            </p:cNvPr>
            <p:cNvCxnSpPr>
              <a:cxnSpLocks/>
            </p:cNvCxnSpPr>
            <p:nvPr/>
          </p:nvCxnSpPr>
          <p:spPr>
            <a:xfrm flipV="1">
              <a:off x="1810034" y="3774133"/>
              <a:ext cx="0" cy="753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7D5E287F-D810-5DAE-7A74-2C7FC6C61ED7}"/>
              </a:ext>
            </a:extLst>
          </p:cNvPr>
          <p:cNvGrpSpPr/>
          <p:nvPr/>
        </p:nvGrpSpPr>
        <p:grpSpPr>
          <a:xfrm>
            <a:off x="9377866" y="4206127"/>
            <a:ext cx="1114887" cy="1004071"/>
            <a:chOff x="1837766" y="2859738"/>
            <a:chExt cx="1402109" cy="1667435"/>
          </a:xfrm>
        </p:grpSpPr>
        <p:sp>
          <p:nvSpPr>
            <p:cNvPr id="33" name="Oval 32">
              <a:extLst>
                <a:ext uri="{FF2B5EF4-FFF2-40B4-BE49-F238E27FC236}">
                  <a16:creationId xmlns:a16="http://schemas.microsoft.com/office/drawing/2014/main" id="{5703AF87-B176-337D-B4B5-4A02242A3D5A}"/>
                </a:ext>
              </a:extLst>
            </p:cNvPr>
            <p:cNvSpPr/>
            <p:nvPr/>
          </p:nvSpPr>
          <p:spPr>
            <a:xfrm>
              <a:off x="1837766" y="2859738"/>
              <a:ext cx="914400" cy="9144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1200" dirty="0">
                  <a:solidFill>
                    <a:schemeClr val="tx1"/>
                  </a:solidFill>
                </a:rPr>
                <a:t>h</a:t>
              </a:r>
              <a:r>
                <a:rPr lang="en-AE" sz="1200" baseline="30000" dirty="0">
                  <a:solidFill>
                    <a:schemeClr val="tx1"/>
                  </a:solidFill>
                </a:rPr>
                <a:t>d</a:t>
              </a:r>
              <a:r>
                <a:rPr lang="en-AE" sz="1200" baseline="-25000" dirty="0">
                  <a:solidFill>
                    <a:schemeClr val="tx1"/>
                  </a:solidFill>
                </a:rPr>
                <a:t>i</a:t>
              </a:r>
              <a:endParaRPr lang="en-GB" sz="1200" baseline="-25000" dirty="0">
                <a:solidFill>
                  <a:schemeClr val="tx1"/>
                </a:solidFill>
              </a:endParaRPr>
            </a:p>
          </p:txBody>
        </p:sp>
        <p:cxnSp>
          <p:nvCxnSpPr>
            <p:cNvPr id="34" name="Straight Arrow Connector 33">
              <a:extLst>
                <a:ext uri="{FF2B5EF4-FFF2-40B4-BE49-F238E27FC236}">
                  <a16:creationId xmlns:a16="http://schemas.microsoft.com/office/drawing/2014/main" id="{85607950-D0A5-4E1F-C00A-2F8E470F6E0D}"/>
                </a:ext>
              </a:extLst>
            </p:cNvPr>
            <p:cNvCxnSpPr>
              <a:cxnSpLocks/>
              <a:stCxn id="33" idx="6"/>
            </p:cNvCxnSpPr>
            <p:nvPr/>
          </p:nvCxnSpPr>
          <p:spPr>
            <a:xfrm>
              <a:off x="2752166" y="3316938"/>
              <a:ext cx="487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CECE16-262C-E597-026B-5E37D9DB2DA4}"/>
                </a:ext>
              </a:extLst>
            </p:cNvPr>
            <p:cNvCxnSpPr>
              <a:cxnSpLocks/>
            </p:cNvCxnSpPr>
            <p:nvPr/>
          </p:nvCxnSpPr>
          <p:spPr>
            <a:xfrm flipV="1">
              <a:off x="2294966" y="3774138"/>
              <a:ext cx="0"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8710379-B539-C5FE-7930-EA0A583E6919}"/>
              </a:ext>
            </a:extLst>
          </p:cNvPr>
          <p:cNvSpPr txBox="1"/>
          <p:nvPr/>
        </p:nvSpPr>
        <p:spPr>
          <a:xfrm>
            <a:off x="10568223" y="4336228"/>
            <a:ext cx="305143" cy="276999"/>
          </a:xfrm>
          <a:prstGeom prst="rect">
            <a:avLst/>
          </a:prstGeom>
          <a:noFill/>
        </p:spPr>
        <p:txBody>
          <a:bodyPr wrap="square" rtlCol="0">
            <a:spAutoFit/>
          </a:bodyPr>
          <a:lstStyle/>
          <a:p>
            <a:r>
              <a:rPr lang="en-US" sz="1200" dirty="0">
                <a:solidFill>
                  <a:schemeClr val="tx1"/>
                </a:solidFill>
              </a:rPr>
              <a:t>.</a:t>
            </a:r>
            <a:r>
              <a:rPr lang="mt-MT" sz="1200" dirty="0">
                <a:solidFill>
                  <a:schemeClr val="tx1"/>
                </a:solidFill>
              </a:rPr>
              <a:t>..</a:t>
            </a:r>
            <a:endParaRPr lang="en-GB" sz="1200" baseline="-25000" dirty="0">
              <a:solidFill>
                <a:schemeClr val="tx1"/>
              </a:solidFill>
            </a:endParaRPr>
          </a:p>
        </p:txBody>
      </p:sp>
      <p:sp>
        <p:nvSpPr>
          <p:cNvPr id="37" name="TextBox 36">
            <a:extLst>
              <a:ext uri="{FF2B5EF4-FFF2-40B4-BE49-F238E27FC236}">
                <a16:creationId xmlns:a16="http://schemas.microsoft.com/office/drawing/2014/main" id="{3EE3ADC1-F1CB-E5C9-D7EF-83D5247EACC7}"/>
              </a:ext>
            </a:extLst>
          </p:cNvPr>
          <p:cNvSpPr txBox="1"/>
          <p:nvPr/>
        </p:nvSpPr>
        <p:spPr>
          <a:xfrm>
            <a:off x="8251882" y="2829169"/>
            <a:ext cx="293670" cy="307777"/>
          </a:xfrm>
          <a:prstGeom prst="rect">
            <a:avLst/>
          </a:prstGeom>
          <a:noFill/>
        </p:spPr>
        <p:txBody>
          <a:bodyPr wrap="none" rtlCol="0">
            <a:spAutoFit/>
          </a:bodyPr>
          <a:lstStyle/>
          <a:p>
            <a:r>
              <a:rPr lang="en-AE" sz="1400" dirty="0" err="1"/>
              <a:t>y</a:t>
            </a:r>
            <a:r>
              <a:rPr lang="en-AE" sz="1400" baseline="-25000" dirty="0" err="1"/>
              <a:t>i</a:t>
            </a:r>
            <a:endParaRPr lang="en-GB" sz="1400" baseline="-25000" dirty="0"/>
          </a:p>
        </p:txBody>
      </p:sp>
      <p:sp>
        <p:nvSpPr>
          <p:cNvPr id="38" name="TextBox 37">
            <a:extLst>
              <a:ext uri="{FF2B5EF4-FFF2-40B4-BE49-F238E27FC236}">
                <a16:creationId xmlns:a16="http://schemas.microsoft.com/office/drawing/2014/main" id="{AAE4BD0E-8E05-8184-0A69-59B559684740}"/>
              </a:ext>
            </a:extLst>
          </p:cNvPr>
          <p:cNvSpPr txBox="1"/>
          <p:nvPr/>
        </p:nvSpPr>
        <p:spPr>
          <a:xfrm>
            <a:off x="9601084" y="2856682"/>
            <a:ext cx="503865" cy="307777"/>
          </a:xfrm>
          <a:prstGeom prst="rect">
            <a:avLst/>
          </a:prstGeom>
          <a:noFill/>
        </p:spPr>
        <p:txBody>
          <a:bodyPr wrap="square" rtlCol="0">
            <a:spAutoFit/>
          </a:bodyPr>
          <a:lstStyle/>
          <a:p>
            <a:r>
              <a:rPr lang="en-GB" sz="1400" dirty="0"/>
              <a:t>Y</a:t>
            </a:r>
            <a:r>
              <a:rPr lang="en-AE" sz="1400" baseline="-25000" dirty="0"/>
              <a:t>i+1</a:t>
            </a:r>
            <a:endParaRPr lang="en-GB" sz="1400" baseline="-25000" dirty="0"/>
          </a:p>
        </p:txBody>
      </p:sp>
      <p:pic>
        <p:nvPicPr>
          <p:cNvPr id="39" name="Picture 38">
            <a:extLst>
              <a:ext uri="{FF2B5EF4-FFF2-40B4-BE49-F238E27FC236}">
                <a16:creationId xmlns:a16="http://schemas.microsoft.com/office/drawing/2014/main" id="{F198AEB7-D2F2-C78F-73FF-81564E80B51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8779" t="50746" r="6038"/>
          <a:stretch/>
        </p:blipFill>
        <p:spPr>
          <a:xfrm rot="16200000">
            <a:off x="8402746" y="3381377"/>
            <a:ext cx="174738" cy="309792"/>
          </a:xfrm>
          <a:prstGeom prst="rect">
            <a:avLst/>
          </a:prstGeom>
        </p:spPr>
      </p:pic>
      <p:cxnSp>
        <p:nvCxnSpPr>
          <p:cNvPr id="40" name="Straight Arrow Connector 39">
            <a:extLst>
              <a:ext uri="{FF2B5EF4-FFF2-40B4-BE49-F238E27FC236}">
                <a16:creationId xmlns:a16="http://schemas.microsoft.com/office/drawing/2014/main" id="{24B6C594-F989-A72C-2DC3-9976181B6535}"/>
              </a:ext>
            </a:extLst>
          </p:cNvPr>
          <p:cNvCxnSpPr/>
          <p:nvPr/>
        </p:nvCxnSpPr>
        <p:spPr>
          <a:xfrm flipV="1">
            <a:off x="8395574" y="3114531"/>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439C9275-13A3-B495-EAB3-3A5178E1F78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8779" t="50746" r="6038"/>
          <a:stretch/>
        </p:blipFill>
        <p:spPr>
          <a:xfrm rot="16200000">
            <a:off x="9761376" y="3387864"/>
            <a:ext cx="174738" cy="309792"/>
          </a:xfrm>
          <a:prstGeom prst="rect">
            <a:avLst/>
          </a:prstGeom>
        </p:spPr>
      </p:pic>
      <p:cxnSp>
        <p:nvCxnSpPr>
          <p:cNvPr id="42" name="Straight Arrow Connector 41">
            <a:extLst>
              <a:ext uri="{FF2B5EF4-FFF2-40B4-BE49-F238E27FC236}">
                <a16:creationId xmlns:a16="http://schemas.microsoft.com/office/drawing/2014/main" id="{7B4FBF33-F839-5723-AC68-E7BEB3A5F24C}"/>
              </a:ext>
            </a:extLst>
          </p:cNvPr>
          <p:cNvCxnSpPr/>
          <p:nvPr/>
        </p:nvCxnSpPr>
        <p:spPr>
          <a:xfrm flipV="1">
            <a:off x="9754204" y="3121018"/>
            <a:ext cx="0" cy="334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FDEE28E7-37C0-658B-4B03-5FA94B617ED5}"/>
              </a:ext>
            </a:extLst>
          </p:cNvPr>
          <p:cNvCxnSpPr>
            <a:cxnSpLocks/>
            <a:stCxn id="37" idx="3"/>
            <a:endCxn id="10" idx="2"/>
          </p:cNvCxnSpPr>
          <p:nvPr/>
        </p:nvCxnSpPr>
        <p:spPr>
          <a:xfrm>
            <a:off x="8545552" y="2983058"/>
            <a:ext cx="1173413" cy="2574801"/>
          </a:xfrm>
          <a:prstGeom prst="curvedConnector4">
            <a:avLst>
              <a:gd name="adj1" fmla="val 43743"/>
              <a:gd name="adj2" fmla="val 108878"/>
            </a:avLst>
          </a:prstGeom>
          <a:ln w="28575">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E8658D4-19EB-0500-32FF-6A2D3240D9B2}"/>
              </a:ext>
            </a:extLst>
          </p:cNvPr>
          <p:cNvCxnSpPr>
            <a:cxnSpLocks/>
          </p:cNvCxnSpPr>
          <p:nvPr/>
        </p:nvCxnSpPr>
        <p:spPr>
          <a:xfrm flipV="1">
            <a:off x="2499820" y="4131501"/>
            <a:ext cx="0" cy="497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3FE03AB-126A-E60C-0A0E-88ED2C4FC194}"/>
              </a:ext>
            </a:extLst>
          </p:cNvPr>
          <p:cNvCxnSpPr>
            <a:cxnSpLocks/>
          </p:cNvCxnSpPr>
          <p:nvPr/>
        </p:nvCxnSpPr>
        <p:spPr>
          <a:xfrm flipV="1">
            <a:off x="3840488" y="4131501"/>
            <a:ext cx="0" cy="497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1885064-7C93-81F6-359E-83124B4A424F}"/>
              </a:ext>
            </a:extLst>
          </p:cNvPr>
          <p:cNvCxnSpPr>
            <a:cxnSpLocks/>
          </p:cNvCxnSpPr>
          <p:nvPr/>
        </p:nvCxnSpPr>
        <p:spPr>
          <a:xfrm flipV="1">
            <a:off x="5691961" y="4180619"/>
            <a:ext cx="0" cy="497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9D2AF052-E220-6A61-30CD-401167E8D37F}"/>
              </a:ext>
            </a:extLst>
          </p:cNvPr>
          <p:cNvCxnSpPr>
            <a:cxnSpLocks/>
            <a:stCxn id="29" idx="2"/>
            <a:endCxn id="50" idx="2"/>
          </p:cNvCxnSpPr>
          <p:nvPr/>
        </p:nvCxnSpPr>
        <p:spPr>
          <a:xfrm rot="10800000">
            <a:off x="5718672" y="4151006"/>
            <a:ext cx="2333335" cy="330430"/>
          </a:xfrm>
          <a:prstGeom prst="curvedConnector2">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CE42A3F-07EC-BEE2-0851-812EC5DA17EE}"/>
              </a:ext>
            </a:extLst>
          </p:cNvPr>
          <p:cNvSpPr txBox="1"/>
          <p:nvPr/>
        </p:nvSpPr>
        <p:spPr>
          <a:xfrm>
            <a:off x="2208517" y="3787247"/>
            <a:ext cx="593432" cy="369332"/>
          </a:xfrm>
          <a:prstGeom prst="rect">
            <a:avLst/>
          </a:prstGeom>
          <a:noFill/>
        </p:spPr>
        <p:txBody>
          <a:bodyPr wrap="none" rtlCol="0">
            <a:spAutoFit/>
          </a:bodyPr>
          <a:lstStyle/>
          <a:p>
            <a:r>
              <a:rPr lang="el-GR" dirty="0"/>
              <a:t>α</a:t>
            </a:r>
            <a:r>
              <a:rPr lang="en-AE" baseline="-25000" dirty="0"/>
              <a:t>1,i-1</a:t>
            </a:r>
            <a:endParaRPr lang="en-GB" baseline="-25000" dirty="0"/>
          </a:p>
        </p:txBody>
      </p:sp>
      <p:sp>
        <p:nvSpPr>
          <p:cNvPr id="49" name="TextBox 48">
            <a:extLst>
              <a:ext uri="{FF2B5EF4-FFF2-40B4-BE49-F238E27FC236}">
                <a16:creationId xmlns:a16="http://schemas.microsoft.com/office/drawing/2014/main" id="{D15A17EC-82D9-4F57-F792-6F6F7282B4BD}"/>
              </a:ext>
            </a:extLst>
          </p:cNvPr>
          <p:cNvSpPr txBox="1"/>
          <p:nvPr/>
        </p:nvSpPr>
        <p:spPr>
          <a:xfrm>
            <a:off x="3554071" y="3795507"/>
            <a:ext cx="593432" cy="369332"/>
          </a:xfrm>
          <a:prstGeom prst="rect">
            <a:avLst/>
          </a:prstGeom>
          <a:noFill/>
        </p:spPr>
        <p:txBody>
          <a:bodyPr wrap="none" rtlCol="0">
            <a:spAutoFit/>
          </a:bodyPr>
          <a:lstStyle/>
          <a:p>
            <a:r>
              <a:rPr lang="el-GR" dirty="0"/>
              <a:t>α</a:t>
            </a:r>
            <a:r>
              <a:rPr lang="en-AE" baseline="-25000" dirty="0"/>
              <a:t>2,i-1</a:t>
            </a:r>
            <a:endParaRPr lang="en-GB" baseline="-25000" dirty="0"/>
          </a:p>
        </p:txBody>
      </p:sp>
      <p:sp>
        <p:nvSpPr>
          <p:cNvPr id="50" name="TextBox 49">
            <a:extLst>
              <a:ext uri="{FF2B5EF4-FFF2-40B4-BE49-F238E27FC236}">
                <a16:creationId xmlns:a16="http://schemas.microsoft.com/office/drawing/2014/main" id="{9A48E713-820D-60BB-F37C-889EB52C9089}"/>
              </a:ext>
            </a:extLst>
          </p:cNvPr>
          <p:cNvSpPr txBox="1"/>
          <p:nvPr/>
        </p:nvSpPr>
        <p:spPr>
          <a:xfrm>
            <a:off x="5421153" y="3781674"/>
            <a:ext cx="595035" cy="369332"/>
          </a:xfrm>
          <a:prstGeom prst="rect">
            <a:avLst/>
          </a:prstGeom>
          <a:noFill/>
        </p:spPr>
        <p:txBody>
          <a:bodyPr wrap="none" rtlCol="0">
            <a:spAutoFit/>
          </a:bodyPr>
          <a:lstStyle/>
          <a:p>
            <a:r>
              <a:rPr lang="el-GR" dirty="0"/>
              <a:t>α</a:t>
            </a:r>
            <a:r>
              <a:rPr lang="en-AE" baseline="-25000" dirty="0"/>
              <a:t>n,i-1</a:t>
            </a:r>
            <a:endParaRPr lang="en-GB" baseline="-25000" dirty="0"/>
          </a:p>
        </p:txBody>
      </p:sp>
      <p:cxnSp>
        <p:nvCxnSpPr>
          <p:cNvPr id="51" name="Connector: Curved 50">
            <a:extLst>
              <a:ext uri="{FF2B5EF4-FFF2-40B4-BE49-F238E27FC236}">
                <a16:creationId xmlns:a16="http://schemas.microsoft.com/office/drawing/2014/main" id="{004CD3FD-7054-9F5A-F81C-14C1B10B95AA}"/>
              </a:ext>
            </a:extLst>
          </p:cNvPr>
          <p:cNvCxnSpPr>
            <a:cxnSpLocks/>
            <a:stCxn id="29" idx="2"/>
            <a:endCxn id="49" idx="2"/>
          </p:cNvCxnSpPr>
          <p:nvPr/>
        </p:nvCxnSpPr>
        <p:spPr>
          <a:xfrm rot="10800000">
            <a:off x="3850788" y="4164840"/>
            <a:ext cx="4201219" cy="316597"/>
          </a:xfrm>
          <a:prstGeom prst="curvedConnector2">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30F43DCB-4882-7EE8-0438-7E7962984934}"/>
              </a:ext>
            </a:extLst>
          </p:cNvPr>
          <p:cNvCxnSpPr>
            <a:cxnSpLocks/>
            <a:stCxn id="29" idx="2"/>
            <a:endCxn id="48" idx="2"/>
          </p:cNvCxnSpPr>
          <p:nvPr/>
        </p:nvCxnSpPr>
        <p:spPr>
          <a:xfrm rot="10800000">
            <a:off x="2505234" y="4156580"/>
            <a:ext cx="5546773" cy="324857"/>
          </a:xfrm>
          <a:prstGeom prst="curvedConnector2">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53" name="Picture 6" descr="A picture containing shape&#10;&#10;Description automatically generated">
            <a:extLst>
              <a:ext uri="{FF2B5EF4-FFF2-40B4-BE49-F238E27FC236}">
                <a16:creationId xmlns:a16="http://schemas.microsoft.com/office/drawing/2014/main" id="{E8EC3193-5AE6-4F0A-15B5-A2C3B1295C64}"/>
              </a:ext>
            </a:extLst>
          </p:cNvPr>
          <p:cNvPicPr>
            <a:picLocks noChangeAspect="1"/>
          </p:cNvPicPr>
          <p:nvPr/>
        </p:nvPicPr>
        <p:blipFill>
          <a:blip r:embed="rId3"/>
          <a:stretch>
            <a:fillRect/>
          </a:stretch>
        </p:blipFill>
        <p:spPr>
          <a:xfrm>
            <a:off x="3036962" y="2502128"/>
            <a:ext cx="1893344" cy="786076"/>
          </a:xfrm>
          <a:prstGeom prst="rect">
            <a:avLst/>
          </a:prstGeom>
        </p:spPr>
      </p:pic>
      <p:sp>
        <p:nvSpPr>
          <p:cNvPr id="54" name="Right Brace 53">
            <a:extLst>
              <a:ext uri="{FF2B5EF4-FFF2-40B4-BE49-F238E27FC236}">
                <a16:creationId xmlns:a16="http://schemas.microsoft.com/office/drawing/2014/main" id="{B9FE87AA-679C-0B64-FACE-47C22D40CDE2}"/>
              </a:ext>
            </a:extLst>
          </p:cNvPr>
          <p:cNvSpPr/>
          <p:nvPr/>
        </p:nvSpPr>
        <p:spPr>
          <a:xfrm rot="16200000">
            <a:off x="3820452" y="1372961"/>
            <a:ext cx="593431" cy="42603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5" name="Connector: Curved 54">
            <a:extLst>
              <a:ext uri="{FF2B5EF4-FFF2-40B4-BE49-F238E27FC236}">
                <a16:creationId xmlns:a16="http://schemas.microsoft.com/office/drawing/2014/main" id="{6D96FA4D-6984-D4B5-B2EA-5B3B62E1BEFF}"/>
              </a:ext>
            </a:extLst>
          </p:cNvPr>
          <p:cNvCxnSpPr>
            <a:stCxn id="53" idx="3"/>
            <a:endCxn id="33" idx="4"/>
          </p:cNvCxnSpPr>
          <p:nvPr/>
        </p:nvCxnSpPr>
        <p:spPr>
          <a:xfrm>
            <a:off x="4930306" y="2895166"/>
            <a:ext cx="4811103" cy="1861581"/>
          </a:xfrm>
          <a:prstGeom prst="curvedConnector4">
            <a:avLst>
              <a:gd name="adj1" fmla="val 39145"/>
              <a:gd name="adj2" fmla="val 164535"/>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94C334BF-DAB1-35FC-E3A1-0CF2E7D57BAE}"/>
              </a:ext>
            </a:extLst>
          </p:cNvPr>
          <p:cNvPicPr>
            <a:picLocks noChangeAspect="1"/>
          </p:cNvPicPr>
          <p:nvPr/>
        </p:nvPicPr>
        <p:blipFill rotWithShape="1">
          <a:blip r:embed="rId4">
            <a:extLst>
              <a:ext uri="{28A0092B-C50C-407E-A947-70E740481C1C}">
                <a14:useLocalDpi xmlns:a14="http://schemas.microsoft.com/office/drawing/2010/main" val="0"/>
              </a:ext>
            </a:extLst>
          </a:blip>
          <a:srcRect l="70782"/>
          <a:stretch/>
        </p:blipFill>
        <p:spPr>
          <a:xfrm>
            <a:off x="7085915" y="4566589"/>
            <a:ext cx="578289" cy="272992"/>
          </a:xfrm>
          <a:prstGeom prst="rect">
            <a:avLst/>
          </a:prstGeom>
        </p:spPr>
      </p:pic>
    </p:spTree>
    <p:extLst>
      <p:ext uri="{BB962C8B-B14F-4D97-AF65-F5344CB8AC3E}">
        <p14:creationId xmlns:p14="http://schemas.microsoft.com/office/powerpoint/2010/main" val="12219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354F-931C-AB4B-912F-350C48ACA67E}"/>
              </a:ext>
            </a:extLst>
          </p:cNvPr>
          <p:cNvSpPr>
            <a:spLocks noGrp="1"/>
          </p:cNvSpPr>
          <p:nvPr>
            <p:ph type="title"/>
          </p:nvPr>
        </p:nvSpPr>
        <p:spPr/>
        <p:txBody>
          <a:bodyPr/>
          <a:lstStyle/>
          <a:p>
            <a:r>
              <a:rPr lang="en-US" dirty="0"/>
              <a:t>Attention as “alignment”</a:t>
            </a:r>
          </a:p>
        </p:txBody>
      </p:sp>
      <p:pic>
        <p:nvPicPr>
          <p:cNvPr id="6" name="Picture 5">
            <a:extLst>
              <a:ext uri="{FF2B5EF4-FFF2-40B4-BE49-F238E27FC236}">
                <a16:creationId xmlns:a16="http://schemas.microsoft.com/office/drawing/2014/main" id="{643E2642-23FE-8A40-B6C6-CC6008F6001A}"/>
              </a:ext>
            </a:extLst>
          </p:cNvPr>
          <p:cNvPicPr>
            <a:picLocks noChangeAspect="1"/>
          </p:cNvPicPr>
          <p:nvPr/>
        </p:nvPicPr>
        <p:blipFill>
          <a:blip r:embed="rId2"/>
          <a:stretch>
            <a:fillRect/>
          </a:stretch>
        </p:blipFill>
        <p:spPr>
          <a:xfrm>
            <a:off x="1424525" y="1523465"/>
            <a:ext cx="3861215" cy="3811069"/>
          </a:xfrm>
          <a:prstGeom prst="rect">
            <a:avLst/>
          </a:prstGeom>
        </p:spPr>
      </p:pic>
      <p:pic>
        <p:nvPicPr>
          <p:cNvPr id="9" name="Picture 8">
            <a:extLst>
              <a:ext uri="{FF2B5EF4-FFF2-40B4-BE49-F238E27FC236}">
                <a16:creationId xmlns:a16="http://schemas.microsoft.com/office/drawing/2014/main" id="{CCDBEB97-E0AB-4444-B5E5-D3D8985540D7}"/>
              </a:ext>
            </a:extLst>
          </p:cNvPr>
          <p:cNvPicPr>
            <a:picLocks noChangeAspect="1"/>
          </p:cNvPicPr>
          <p:nvPr/>
        </p:nvPicPr>
        <p:blipFill>
          <a:blip r:embed="rId3"/>
          <a:stretch>
            <a:fillRect/>
          </a:stretch>
        </p:blipFill>
        <p:spPr>
          <a:xfrm>
            <a:off x="7353218" y="2008783"/>
            <a:ext cx="2755900" cy="1663700"/>
          </a:xfrm>
          <a:prstGeom prst="rect">
            <a:avLst/>
          </a:prstGeom>
        </p:spPr>
      </p:pic>
      <p:pic>
        <p:nvPicPr>
          <p:cNvPr id="11" name="Picture 10">
            <a:extLst>
              <a:ext uri="{FF2B5EF4-FFF2-40B4-BE49-F238E27FC236}">
                <a16:creationId xmlns:a16="http://schemas.microsoft.com/office/drawing/2014/main" id="{007FC8BC-C1B7-7241-A558-1D9F7E20350C}"/>
              </a:ext>
            </a:extLst>
          </p:cNvPr>
          <p:cNvPicPr>
            <a:picLocks noChangeAspect="1"/>
          </p:cNvPicPr>
          <p:nvPr/>
        </p:nvPicPr>
        <p:blipFill>
          <a:blip r:embed="rId4"/>
          <a:stretch>
            <a:fillRect/>
          </a:stretch>
        </p:blipFill>
        <p:spPr>
          <a:xfrm>
            <a:off x="7480137" y="3980305"/>
            <a:ext cx="2502063" cy="1481221"/>
          </a:xfrm>
          <a:prstGeom prst="rect">
            <a:avLst/>
          </a:prstGeom>
        </p:spPr>
      </p:pic>
      <p:sp>
        <p:nvSpPr>
          <p:cNvPr id="3" name="Slide Number Placeholder 2">
            <a:extLst>
              <a:ext uri="{FF2B5EF4-FFF2-40B4-BE49-F238E27FC236}">
                <a16:creationId xmlns:a16="http://schemas.microsoft.com/office/drawing/2014/main" id="{4B9C0712-2BD7-8641-993A-CFF28591EBBC}"/>
              </a:ext>
            </a:extLst>
          </p:cNvPr>
          <p:cNvSpPr>
            <a:spLocks noGrp="1"/>
          </p:cNvSpPr>
          <p:nvPr>
            <p:ph type="sldNum" sz="quarter" idx="12"/>
          </p:nvPr>
        </p:nvSpPr>
        <p:spPr/>
        <p:txBody>
          <a:bodyPr/>
          <a:lstStyle/>
          <a:p>
            <a:fld id="{668577AF-65C7-6A4C-8E71-433AA159F77D}" type="slidenum">
              <a:rPr lang="en-US" smtClean="0"/>
              <a:t>38</a:t>
            </a:fld>
            <a:endParaRPr lang="en-US"/>
          </a:p>
        </p:txBody>
      </p:sp>
      <p:sp>
        <p:nvSpPr>
          <p:cNvPr id="13" name="TextBox 12">
            <a:extLst>
              <a:ext uri="{FF2B5EF4-FFF2-40B4-BE49-F238E27FC236}">
                <a16:creationId xmlns:a16="http://schemas.microsoft.com/office/drawing/2014/main" id="{8B989FBF-A3C5-46C8-902C-E228BBF4CFD2}"/>
              </a:ext>
            </a:extLst>
          </p:cNvPr>
          <p:cNvSpPr txBox="1"/>
          <p:nvPr/>
        </p:nvSpPr>
        <p:spPr>
          <a:xfrm>
            <a:off x="6186508" y="5723434"/>
            <a:ext cx="5294990" cy="738664"/>
          </a:xfrm>
          <a:prstGeom prst="rect">
            <a:avLst/>
          </a:prstGeom>
          <a:noFill/>
        </p:spPr>
        <p:txBody>
          <a:bodyPr wrap="square">
            <a:spAutoFit/>
          </a:bodyPr>
          <a:lstStyle/>
          <a:p>
            <a:pPr marL="304800" indent="-304800"/>
            <a:r>
              <a:rPr lang="nl-NL" sz="1050" dirty="0" err="1">
                <a:effectLst/>
              </a:rPr>
              <a:t>Xu</a:t>
            </a:r>
            <a:r>
              <a:rPr lang="nl-NL" sz="1050" dirty="0">
                <a:effectLst/>
              </a:rPr>
              <a:t>, K., Ba, J. L., </a:t>
            </a:r>
            <a:r>
              <a:rPr lang="nl-NL" sz="1050" dirty="0" err="1">
                <a:effectLst/>
              </a:rPr>
              <a:t>Kiros</a:t>
            </a:r>
            <a:r>
              <a:rPr lang="nl-NL" sz="1050" dirty="0">
                <a:effectLst/>
              </a:rPr>
              <a:t>, R., </a:t>
            </a:r>
            <a:r>
              <a:rPr lang="nl-NL" sz="1050" dirty="0" err="1">
                <a:effectLst/>
              </a:rPr>
              <a:t>Cho</a:t>
            </a:r>
            <a:r>
              <a:rPr lang="nl-NL" sz="1050" dirty="0">
                <a:effectLst/>
              </a:rPr>
              <a:t>, K., </a:t>
            </a:r>
            <a:r>
              <a:rPr lang="nl-NL" sz="1050" dirty="0" err="1">
                <a:effectLst/>
              </a:rPr>
              <a:t>Courville</a:t>
            </a:r>
            <a:r>
              <a:rPr lang="nl-NL" sz="1050" dirty="0">
                <a:effectLst/>
              </a:rPr>
              <a:t>, A., </a:t>
            </a:r>
            <a:r>
              <a:rPr lang="nl-NL" sz="1050" dirty="0" err="1">
                <a:effectLst/>
              </a:rPr>
              <a:t>Salakhutdinov</a:t>
            </a:r>
            <a:r>
              <a:rPr lang="nl-NL" sz="1050" dirty="0">
                <a:effectLst/>
              </a:rPr>
              <a:t>, R., Zemel, R. S., &amp; </a:t>
            </a:r>
            <a:r>
              <a:rPr lang="nl-NL" sz="1050" dirty="0" err="1">
                <a:effectLst/>
              </a:rPr>
              <a:t>Bengio</a:t>
            </a:r>
            <a:r>
              <a:rPr lang="nl-NL" sz="1050" dirty="0">
                <a:effectLst/>
              </a:rPr>
              <a:t>, Y. (2015). Show, </a:t>
            </a:r>
            <a:r>
              <a:rPr lang="nl-NL" sz="1050" dirty="0" err="1">
                <a:effectLst/>
              </a:rPr>
              <a:t>Attend</a:t>
            </a:r>
            <a:r>
              <a:rPr lang="nl-NL" sz="1050" dirty="0">
                <a:effectLst/>
              </a:rPr>
              <a:t> </a:t>
            </a:r>
            <a:r>
              <a:rPr lang="nl-NL" sz="1050" dirty="0" err="1">
                <a:effectLst/>
              </a:rPr>
              <a:t>and</a:t>
            </a:r>
            <a:r>
              <a:rPr lang="nl-NL" sz="1050" dirty="0">
                <a:effectLst/>
              </a:rPr>
              <a:t> Tell: </a:t>
            </a:r>
            <a:r>
              <a:rPr lang="nl-NL" sz="1050" dirty="0" err="1">
                <a:effectLst/>
              </a:rPr>
              <a:t>Neural</a:t>
            </a:r>
            <a:r>
              <a:rPr lang="nl-NL" sz="1050" dirty="0">
                <a:effectLst/>
              </a:rPr>
              <a:t> Image </a:t>
            </a:r>
            <a:r>
              <a:rPr lang="nl-NL" sz="1050" dirty="0" err="1">
                <a:effectLst/>
              </a:rPr>
              <a:t>Caption</a:t>
            </a:r>
            <a:r>
              <a:rPr lang="nl-NL" sz="1050" dirty="0">
                <a:effectLst/>
              </a:rPr>
              <a:t> </a:t>
            </a:r>
            <a:r>
              <a:rPr lang="nl-NL" sz="1050" dirty="0" err="1">
                <a:effectLst/>
              </a:rPr>
              <a:t>Generation</a:t>
            </a:r>
            <a:r>
              <a:rPr lang="nl-NL" sz="1050" dirty="0">
                <a:effectLst/>
              </a:rPr>
              <a:t> </a:t>
            </a:r>
            <a:r>
              <a:rPr lang="nl-NL" sz="1050" dirty="0" err="1">
                <a:effectLst/>
              </a:rPr>
              <a:t>with</a:t>
            </a:r>
            <a:r>
              <a:rPr lang="nl-NL" sz="1050" dirty="0">
                <a:effectLst/>
              </a:rPr>
              <a:t> Visual Attention. </a:t>
            </a:r>
            <a:r>
              <a:rPr lang="nl-NL" sz="1050" i="1" dirty="0" err="1">
                <a:effectLst/>
              </a:rPr>
              <a:t>Proceedings</a:t>
            </a:r>
            <a:r>
              <a:rPr lang="nl-NL" sz="1050" i="1" dirty="0">
                <a:effectLst/>
              </a:rPr>
              <a:t> of </a:t>
            </a:r>
            <a:r>
              <a:rPr lang="nl-NL" sz="1050" i="1" dirty="0" err="1">
                <a:effectLst/>
              </a:rPr>
              <a:t>the</a:t>
            </a:r>
            <a:r>
              <a:rPr lang="nl-NL" sz="1050" i="1" dirty="0">
                <a:effectLst/>
              </a:rPr>
              <a:t> International Conference on Learning </a:t>
            </a:r>
            <a:r>
              <a:rPr lang="nl-NL" sz="1050" i="1" dirty="0" err="1">
                <a:effectLst/>
              </a:rPr>
              <a:t>Representations</a:t>
            </a:r>
            <a:r>
              <a:rPr lang="nl-NL" sz="1050" i="1" dirty="0">
                <a:effectLst/>
              </a:rPr>
              <a:t> (ICLR’15)</a:t>
            </a:r>
            <a:r>
              <a:rPr lang="nl-NL" sz="1050" dirty="0">
                <a:effectLst/>
              </a:rPr>
              <a:t>. http://arxiv.org/abs/1502.03044</a:t>
            </a:r>
          </a:p>
        </p:txBody>
      </p:sp>
      <p:sp>
        <p:nvSpPr>
          <p:cNvPr id="12" name="TextBox 11">
            <a:extLst>
              <a:ext uri="{FF2B5EF4-FFF2-40B4-BE49-F238E27FC236}">
                <a16:creationId xmlns:a16="http://schemas.microsoft.com/office/drawing/2014/main" id="{4D7F4FF2-AA5B-4425-9EF5-9035701F0B71}"/>
              </a:ext>
            </a:extLst>
          </p:cNvPr>
          <p:cNvSpPr txBox="1"/>
          <p:nvPr/>
        </p:nvSpPr>
        <p:spPr>
          <a:xfrm>
            <a:off x="710502" y="5762037"/>
            <a:ext cx="4792676" cy="738664"/>
          </a:xfrm>
          <a:prstGeom prst="rect">
            <a:avLst/>
          </a:prstGeom>
          <a:noFill/>
        </p:spPr>
        <p:txBody>
          <a:bodyPr wrap="square">
            <a:spAutoFit/>
          </a:bodyPr>
          <a:lstStyle/>
          <a:p>
            <a:r>
              <a:rPr lang="en-US" sz="1050" dirty="0" err="1">
                <a:effectLst/>
              </a:rPr>
              <a:t>Bahdanau</a:t>
            </a:r>
            <a:r>
              <a:rPr lang="en-US" sz="1050" dirty="0">
                <a:effectLst/>
              </a:rPr>
              <a:t>, D., Cho, K., &amp; </a:t>
            </a:r>
            <a:r>
              <a:rPr lang="en-US" sz="1050" dirty="0" err="1">
                <a:effectLst/>
              </a:rPr>
              <a:t>Bengio</a:t>
            </a:r>
            <a:r>
              <a:rPr lang="en-US" sz="1050" dirty="0">
                <a:effectLst/>
              </a:rPr>
              <a:t>, Y. (2015). Neural Machine Translation By Jointly Learning To Align and Translate. </a:t>
            </a:r>
            <a:r>
              <a:rPr lang="en-US" sz="1050" i="1" dirty="0">
                <a:effectLst/>
              </a:rPr>
              <a:t>Proceedings of the International Conference on Learning Representations (ICLR’15)</a:t>
            </a:r>
            <a:r>
              <a:rPr lang="en-US" sz="1050" dirty="0">
                <a:effectLst/>
              </a:rPr>
              <a:t>, 1–15. </a:t>
            </a:r>
            <a:r>
              <a:rPr lang="en-US" sz="1050" dirty="0">
                <a:effectLst/>
                <a:hlinkClick r:id="rId5"/>
              </a:rPr>
              <a:t>https://doi.org/10.1146/annurev.neuro.26.041002.131047</a:t>
            </a:r>
            <a:endParaRPr lang="en-US" sz="1050" dirty="0">
              <a:effectLst/>
            </a:endParaRPr>
          </a:p>
        </p:txBody>
      </p:sp>
    </p:spTree>
    <p:extLst>
      <p:ext uri="{BB962C8B-B14F-4D97-AF65-F5344CB8AC3E}">
        <p14:creationId xmlns:p14="http://schemas.microsoft.com/office/powerpoint/2010/main" val="196884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itle 82">
            <a:extLst>
              <a:ext uri="{FF2B5EF4-FFF2-40B4-BE49-F238E27FC236}">
                <a16:creationId xmlns:a16="http://schemas.microsoft.com/office/drawing/2014/main" id="{746F41B3-8F49-C795-8221-538BFAB15843}"/>
              </a:ext>
            </a:extLst>
          </p:cNvPr>
          <p:cNvSpPr>
            <a:spLocks noGrp="1"/>
          </p:cNvSpPr>
          <p:nvPr>
            <p:ph type="title"/>
          </p:nvPr>
        </p:nvSpPr>
        <p:spPr/>
        <p:txBody>
          <a:bodyPr/>
          <a:lstStyle/>
          <a:p>
            <a:r>
              <a:rPr lang="en-AE" dirty="0"/>
              <a:t>Summary for today</a:t>
            </a:r>
            <a:endParaRPr lang="en-GB" dirty="0"/>
          </a:p>
        </p:txBody>
      </p:sp>
      <p:sp>
        <p:nvSpPr>
          <p:cNvPr id="84" name="Content Placeholder 83">
            <a:extLst>
              <a:ext uri="{FF2B5EF4-FFF2-40B4-BE49-F238E27FC236}">
                <a16:creationId xmlns:a16="http://schemas.microsoft.com/office/drawing/2014/main" id="{AA94B5C7-7C31-1B62-6E00-B1C4F3D92960}"/>
              </a:ext>
            </a:extLst>
          </p:cNvPr>
          <p:cNvSpPr>
            <a:spLocks noGrp="1"/>
          </p:cNvSpPr>
          <p:nvPr>
            <p:ph idx="1"/>
          </p:nvPr>
        </p:nvSpPr>
        <p:spPr/>
        <p:txBody>
          <a:bodyPr>
            <a:normAutofit fontScale="92500" lnSpcReduction="20000"/>
          </a:bodyPr>
          <a:lstStyle/>
          <a:p>
            <a:r>
              <a:rPr lang="en-AE" dirty="0"/>
              <a:t>Language modelling objective</a:t>
            </a:r>
          </a:p>
          <a:p>
            <a:pPr lvl="1"/>
            <a:r>
              <a:rPr lang="en-AE" dirty="0"/>
              <a:t>Basically, word prediction given a preceding context.</a:t>
            </a:r>
          </a:p>
          <a:p>
            <a:pPr lvl="1"/>
            <a:endParaRPr lang="en-AE" dirty="0"/>
          </a:p>
          <a:p>
            <a:r>
              <a:rPr lang="en-AE" dirty="0"/>
              <a:t>Recurrent networks</a:t>
            </a:r>
          </a:p>
          <a:p>
            <a:pPr lvl="1"/>
            <a:r>
              <a:rPr lang="en-AE" dirty="0"/>
              <a:t>Architecture to handle sequences of </a:t>
            </a:r>
            <a:r>
              <a:rPr lang="en-AE" dirty="0" err="1"/>
              <a:t>arbitr</a:t>
            </a:r>
            <a:r>
              <a:rPr lang="en-GB" dirty="0"/>
              <a:t>a</a:t>
            </a:r>
            <a:r>
              <a:rPr lang="en-AE" dirty="0" err="1"/>
              <a:t>ry</a:t>
            </a:r>
            <a:r>
              <a:rPr lang="en-AE" dirty="0"/>
              <a:t> length.</a:t>
            </a:r>
          </a:p>
          <a:p>
            <a:pPr lvl="1"/>
            <a:endParaRPr lang="en-AE" dirty="0"/>
          </a:p>
          <a:p>
            <a:r>
              <a:rPr lang="en-AE" dirty="0" err="1"/>
              <a:t>Endoder</a:t>
            </a:r>
            <a:r>
              <a:rPr lang="en-AE" dirty="0"/>
              <a:t>-Decoder</a:t>
            </a:r>
          </a:p>
          <a:p>
            <a:pPr lvl="1"/>
            <a:r>
              <a:rPr lang="en-AE" dirty="0"/>
              <a:t>Architecture (originally with RNNs) to drive a language model to generate, conditioned on input context.</a:t>
            </a:r>
          </a:p>
          <a:p>
            <a:endParaRPr lang="en-AE" dirty="0"/>
          </a:p>
          <a:p>
            <a:r>
              <a:rPr lang="en-AE" dirty="0"/>
              <a:t>Attention</a:t>
            </a:r>
          </a:p>
          <a:p>
            <a:pPr lvl="1"/>
            <a:r>
              <a:rPr lang="en-AE" dirty="0"/>
              <a:t>Key step to condition the LM selectively on different parts of the input, at each timestep.</a:t>
            </a:r>
          </a:p>
          <a:p>
            <a:pPr lvl="1"/>
            <a:endParaRPr lang="en-GB" dirty="0"/>
          </a:p>
        </p:txBody>
      </p:sp>
    </p:spTree>
    <p:extLst>
      <p:ext uri="{BB962C8B-B14F-4D97-AF65-F5344CB8AC3E}">
        <p14:creationId xmlns:p14="http://schemas.microsoft.com/office/powerpoint/2010/main" val="247484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It’s about sequences</a:t>
            </a:r>
            <a:endParaRPr lang="nl-NL"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81188"/>
            <a:ext cx="9572664" cy="4119007"/>
          </a:xfrm>
        </p:spPr>
      </p:pic>
      <p:sp>
        <p:nvSpPr>
          <p:cNvPr id="5" name="TextBox 4"/>
          <p:cNvSpPr txBox="1"/>
          <p:nvPr/>
        </p:nvSpPr>
        <p:spPr>
          <a:xfrm>
            <a:off x="10045421" y="6519446"/>
            <a:ext cx="3352800" cy="338554"/>
          </a:xfrm>
          <a:prstGeom prst="rect">
            <a:avLst/>
          </a:prstGeom>
          <a:noFill/>
        </p:spPr>
        <p:txBody>
          <a:bodyPr wrap="square" rtlCol="0">
            <a:spAutoFit/>
          </a:bodyPr>
          <a:lstStyle/>
          <a:p>
            <a:r>
              <a:rPr lang="en-US" sz="800" dirty="0"/>
              <a:t>© MIT 6.S191: Introduction to Deep Learning</a:t>
            </a:r>
            <a:br>
              <a:rPr lang="en-US" sz="800" dirty="0"/>
            </a:br>
            <a:r>
              <a:rPr lang="en-US" sz="800" u="sng" dirty="0"/>
              <a:t>IntroToDeepLearning.com</a:t>
            </a:r>
            <a:endParaRPr lang="nl-NL" sz="800" dirty="0"/>
          </a:p>
        </p:txBody>
      </p:sp>
    </p:spTree>
    <p:extLst>
      <p:ext uri="{BB962C8B-B14F-4D97-AF65-F5344CB8AC3E}">
        <p14:creationId xmlns:p14="http://schemas.microsoft.com/office/powerpoint/2010/main" val="3753185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D46D-B7B4-11EF-83C9-48936E01A3C6}"/>
              </a:ext>
            </a:extLst>
          </p:cNvPr>
          <p:cNvSpPr>
            <a:spLocks noGrp="1"/>
          </p:cNvSpPr>
          <p:nvPr>
            <p:ph type="title"/>
          </p:nvPr>
        </p:nvSpPr>
        <p:spPr/>
        <p:txBody>
          <a:bodyPr/>
          <a:lstStyle/>
          <a:p>
            <a:r>
              <a:rPr lang="en-AE" dirty="0"/>
              <a:t>W</a:t>
            </a:r>
            <a:r>
              <a:rPr lang="en-GB" dirty="0"/>
              <a:t>h</a:t>
            </a:r>
            <a:r>
              <a:rPr lang="en-AE" dirty="0" err="1"/>
              <a:t>at’s</a:t>
            </a:r>
            <a:r>
              <a:rPr lang="en-AE" dirty="0"/>
              <a:t> next?</a:t>
            </a:r>
            <a:endParaRPr lang="en-GB" dirty="0"/>
          </a:p>
        </p:txBody>
      </p:sp>
      <p:sp>
        <p:nvSpPr>
          <p:cNvPr id="3" name="Content Placeholder 2">
            <a:extLst>
              <a:ext uri="{FF2B5EF4-FFF2-40B4-BE49-F238E27FC236}">
                <a16:creationId xmlns:a16="http://schemas.microsoft.com/office/drawing/2014/main" id="{57FE48AE-217B-EF5C-1AF8-9F4ABDBA3C56}"/>
              </a:ext>
            </a:extLst>
          </p:cNvPr>
          <p:cNvSpPr>
            <a:spLocks noGrp="1"/>
          </p:cNvSpPr>
          <p:nvPr>
            <p:ph idx="1"/>
          </p:nvPr>
        </p:nvSpPr>
        <p:spPr/>
        <p:txBody>
          <a:bodyPr/>
          <a:lstStyle/>
          <a:p>
            <a:r>
              <a:rPr lang="en-AE" dirty="0"/>
              <a:t>The current generation of “large lang</a:t>
            </a:r>
            <a:r>
              <a:rPr lang="en-GB" dirty="0" err="1"/>
              <a:t>ua</a:t>
            </a:r>
            <a:r>
              <a:rPr lang="en-AE" dirty="0" err="1"/>
              <a:t>ge</a:t>
            </a:r>
            <a:r>
              <a:rPr lang="en-AE" dirty="0"/>
              <a:t> models” is based on Transformer architectures.</a:t>
            </a:r>
          </a:p>
          <a:p>
            <a:r>
              <a:rPr lang="en-AE" dirty="0"/>
              <a:t>These generalise the notion of attention, while removing recurrence completely.</a:t>
            </a:r>
          </a:p>
          <a:p>
            <a:endParaRPr lang="en-AE" dirty="0"/>
          </a:p>
          <a:p>
            <a:r>
              <a:rPr lang="en-AE" dirty="0"/>
              <a:t>Next time:</a:t>
            </a:r>
          </a:p>
          <a:p>
            <a:pPr lvl="1"/>
            <a:r>
              <a:rPr lang="en-AE" dirty="0"/>
              <a:t>Generalisation of attention</a:t>
            </a:r>
          </a:p>
          <a:p>
            <a:pPr lvl="1"/>
            <a:r>
              <a:rPr lang="en-AE" dirty="0"/>
              <a:t>Transformers and self-</a:t>
            </a:r>
            <a:r>
              <a:rPr lang="en-AE" dirty="0" err="1"/>
              <a:t>attent</a:t>
            </a:r>
            <a:r>
              <a:rPr lang="en-GB" dirty="0"/>
              <a:t>i</a:t>
            </a:r>
            <a:r>
              <a:rPr lang="en-AE" dirty="0"/>
              <a:t>on</a:t>
            </a:r>
          </a:p>
          <a:p>
            <a:pPr lvl="1"/>
            <a:r>
              <a:rPr lang="en-AE" dirty="0"/>
              <a:t>Concrete examples </a:t>
            </a:r>
            <a:r>
              <a:rPr lang="en-AE"/>
              <a:t>of transformer-based LMs.</a:t>
            </a:r>
          </a:p>
        </p:txBody>
      </p:sp>
    </p:spTree>
    <p:extLst>
      <p:ext uri="{BB962C8B-B14F-4D97-AF65-F5344CB8AC3E}">
        <p14:creationId xmlns:p14="http://schemas.microsoft.com/office/powerpoint/2010/main" val="98436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D3B4-4A36-4DD7-9DDE-CE8FA2E836F2}"/>
              </a:ext>
            </a:extLst>
          </p:cNvPr>
          <p:cNvSpPr>
            <a:spLocks noGrp="1"/>
          </p:cNvSpPr>
          <p:nvPr>
            <p:ph type="title"/>
          </p:nvPr>
        </p:nvSpPr>
        <p:spPr/>
        <p:txBody>
          <a:bodyPr/>
          <a:lstStyle/>
          <a:p>
            <a:r>
              <a:rPr lang="en-GB" dirty="0"/>
              <a:t>Sequence modelling	</a:t>
            </a:r>
          </a:p>
        </p:txBody>
      </p:sp>
      <p:sp>
        <p:nvSpPr>
          <p:cNvPr id="3" name="Content Placeholder 2">
            <a:extLst>
              <a:ext uri="{FF2B5EF4-FFF2-40B4-BE49-F238E27FC236}">
                <a16:creationId xmlns:a16="http://schemas.microsoft.com/office/drawing/2014/main" id="{3896FCAD-A621-47FD-884D-FF456FDF7ECC}"/>
              </a:ext>
            </a:extLst>
          </p:cNvPr>
          <p:cNvSpPr>
            <a:spLocks noGrp="1"/>
          </p:cNvSpPr>
          <p:nvPr>
            <p:ph idx="1"/>
          </p:nvPr>
        </p:nvSpPr>
        <p:spPr/>
        <p:txBody>
          <a:bodyPr/>
          <a:lstStyle/>
          <a:p>
            <a:pPr marL="0" indent="0">
              <a:buNone/>
            </a:pPr>
            <a:endParaRPr lang="en-GB" dirty="0"/>
          </a:p>
          <a:p>
            <a:pPr marL="0" indent="0">
              <a:buNone/>
            </a:pPr>
            <a:r>
              <a:rPr lang="en-GB" dirty="0">
                <a:highlight>
                  <a:srgbClr val="00FFFF"/>
                </a:highlight>
              </a:rPr>
              <a:t>This morning I took the dog for a</a:t>
            </a:r>
            <a:r>
              <a:rPr lang="en-GB" dirty="0">
                <a:highlight>
                  <a:srgbClr val="FFFF00"/>
                </a:highlight>
              </a:rPr>
              <a:t>……. walk</a:t>
            </a:r>
          </a:p>
          <a:p>
            <a:pPr marL="0" indent="0">
              <a:buNone/>
            </a:pPr>
            <a:endParaRPr lang="en-GB" dirty="0"/>
          </a:p>
          <a:p>
            <a:pPr marL="0" indent="0">
              <a:buNone/>
            </a:pPr>
            <a:r>
              <a:rPr lang="en-GB" dirty="0">
                <a:highlight>
                  <a:srgbClr val="00FFFF"/>
                </a:highlight>
              </a:rPr>
              <a:t>This morning I took the dog to the</a:t>
            </a:r>
            <a:r>
              <a:rPr lang="en-GB" dirty="0">
                <a:highlight>
                  <a:srgbClr val="FFFF00"/>
                </a:highlight>
              </a:rPr>
              <a:t>……vet</a:t>
            </a:r>
          </a:p>
        </p:txBody>
      </p:sp>
      <p:sp>
        <p:nvSpPr>
          <p:cNvPr id="4" name="TextBox 3">
            <a:extLst>
              <a:ext uri="{FF2B5EF4-FFF2-40B4-BE49-F238E27FC236}">
                <a16:creationId xmlns:a16="http://schemas.microsoft.com/office/drawing/2014/main" id="{FF69A7C0-2A6B-4F5D-9300-80AA09F01F0F}"/>
              </a:ext>
            </a:extLst>
          </p:cNvPr>
          <p:cNvSpPr txBox="1"/>
          <p:nvPr/>
        </p:nvSpPr>
        <p:spPr>
          <a:xfrm>
            <a:off x="2169459" y="4207279"/>
            <a:ext cx="2321085" cy="369332"/>
          </a:xfrm>
          <a:prstGeom prst="rect">
            <a:avLst/>
          </a:prstGeom>
          <a:noFill/>
        </p:spPr>
        <p:txBody>
          <a:bodyPr wrap="none" rtlCol="0">
            <a:spAutoFit/>
          </a:bodyPr>
          <a:lstStyle/>
          <a:p>
            <a:r>
              <a:rPr lang="en-GB" b="1" dirty="0">
                <a:solidFill>
                  <a:srgbClr val="00B0F0"/>
                </a:solidFill>
              </a:rPr>
              <a:t>Given: history/context</a:t>
            </a:r>
          </a:p>
        </p:txBody>
      </p:sp>
      <p:sp>
        <p:nvSpPr>
          <p:cNvPr id="5" name="TextBox 4">
            <a:extLst>
              <a:ext uri="{FF2B5EF4-FFF2-40B4-BE49-F238E27FC236}">
                <a16:creationId xmlns:a16="http://schemas.microsoft.com/office/drawing/2014/main" id="{2DF6E49B-D0CE-49A4-B20C-1C1CD4A35C6A}"/>
              </a:ext>
            </a:extLst>
          </p:cNvPr>
          <p:cNvSpPr txBox="1"/>
          <p:nvPr/>
        </p:nvSpPr>
        <p:spPr>
          <a:xfrm>
            <a:off x="5299840" y="4595302"/>
            <a:ext cx="2497607" cy="369332"/>
          </a:xfrm>
          <a:prstGeom prst="rect">
            <a:avLst/>
          </a:prstGeom>
          <a:noFill/>
        </p:spPr>
        <p:txBody>
          <a:bodyPr wrap="none" rtlCol="0">
            <a:spAutoFit/>
          </a:bodyPr>
          <a:lstStyle/>
          <a:p>
            <a:r>
              <a:rPr lang="en-GB" dirty="0"/>
              <a:t>predict what comes next</a:t>
            </a:r>
          </a:p>
        </p:txBody>
      </p:sp>
      <p:sp>
        <p:nvSpPr>
          <p:cNvPr id="6" name="Arrow: Up 5">
            <a:extLst>
              <a:ext uri="{FF2B5EF4-FFF2-40B4-BE49-F238E27FC236}">
                <a16:creationId xmlns:a16="http://schemas.microsoft.com/office/drawing/2014/main" id="{38F53280-7A9E-401E-B62D-9F61F5AB663B}"/>
              </a:ext>
            </a:extLst>
          </p:cNvPr>
          <p:cNvSpPr/>
          <p:nvPr/>
        </p:nvSpPr>
        <p:spPr>
          <a:xfrm>
            <a:off x="6275294" y="3939198"/>
            <a:ext cx="358588" cy="58863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Brace 6">
            <a:extLst>
              <a:ext uri="{FF2B5EF4-FFF2-40B4-BE49-F238E27FC236}">
                <a16:creationId xmlns:a16="http://schemas.microsoft.com/office/drawing/2014/main" id="{A58F9EF5-FDAF-4C6C-83FB-93E5BDCEE04C}"/>
              </a:ext>
            </a:extLst>
          </p:cNvPr>
          <p:cNvSpPr/>
          <p:nvPr/>
        </p:nvSpPr>
        <p:spPr>
          <a:xfrm rot="5400000">
            <a:off x="3183826" y="1546114"/>
            <a:ext cx="369330" cy="495300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67085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BECD-BB2F-46C9-9E68-AE8FC8B4719D}"/>
              </a:ext>
            </a:extLst>
          </p:cNvPr>
          <p:cNvSpPr>
            <a:spLocks noGrp="1"/>
          </p:cNvSpPr>
          <p:nvPr>
            <p:ph type="title"/>
          </p:nvPr>
        </p:nvSpPr>
        <p:spPr/>
        <p:txBody>
          <a:bodyPr/>
          <a:lstStyle/>
          <a:p>
            <a:r>
              <a:rPr lang="en-GB" dirty="0"/>
              <a:t>Approach 1: fixed window (n-grams)</a:t>
            </a:r>
          </a:p>
        </p:txBody>
      </p:sp>
      <p:sp>
        <p:nvSpPr>
          <p:cNvPr id="3" name="Content Placeholder 2">
            <a:extLst>
              <a:ext uri="{FF2B5EF4-FFF2-40B4-BE49-F238E27FC236}">
                <a16:creationId xmlns:a16="http://schemas.microsoft.com/office/drawing/2014/main" id="{C082D465-F133-4616-AD96-0B0F6BBA79C2}"/>
              </a:ext>
            </a:extLst>
          </p:cNvPr>
          <p:cNvSpPr>
            <a:spLocks noGrp="1"/>
          </p:cNvSpPr>
          <p:nvPr>
            <p:ph idx="1"/>
          </p:nvPr>
        </p:nvSpPr>
        <p:spPr/>
        <p:txBody>
          <a:bodyPr/>
          <a:lstStyle/>
          <a:p>
            <a:r>
              <a:rPr lang="en-GB" dirty="0"/>
              <a:t>Model the sequence in terms of smaller sub-sequences of length </a:t>
            </a:r>
            <a:r>
              <a:rPr lang="en-GB" i="1" dirty="0"/>
              <a:t>n</a:t>
            </a:r>
            <a:r>
              <a:rPr lang="en-GB" dirty="0"/>
              <a:t> (e.g. n=1, 2 or 3)</a:t>
            </a:r>
          </a:p>
          <a:p>
            <a:endParaRPr lang="en-GB" dirty="0"/>
          </a:p>
          <a:p>
            <a:r>
              <a:rPr lang="en-GB" dirty="0"/>
              <a:t>Unigram (1-gram):</a:t>
            </a:r>
          </a:p>
          <a:p>
            <a:endParaRPr lang="en-GB" dirty="0"/>
          </a:p>
          <a:p>
            <a:endParaRPr lang="en-GB" dirty="0"/>
          </a:p>
          <a:p>
            <a:r>
              <a:rPr lang="en-GB" dirty="0"/>
              <a:t>Bigram:</a:t>
            </a:r>
          </a:p>
          <a:p>
            <a:endParaRPr lang="en-GB" dirty="0"/>
          </a:p>
        </p:txBody>
      </p:sp>
      <p:pic>
        <p:nvPicPr>
          <p:cNvPr id="5" name="Picture 4">
            <a:extLst>
              <a:ext uri="{FF2B5EF4-FFF2-40B4-BE49-F238E27FC236}">
                <a16:creationId xmlns:a16="http://schemas.microsoft.com/office/drawing/2014/main" id="{F154E41C-DA07-4B8F-B722-A29AE8F01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751" y="2931395"/>
            <a:ext cx="3789621" cy="995210"/>
          </a:xfrm>
          <a:prstGeom prst="rect">
            <a:avLst/>
          </a:prstGeom>
        </p:spPr>
      </p:pic>
      <p:pic>
        <p:nvPicPr>
          <p:cNvPr id="7" name="Picture 6">
            <a:extLst>
              <a:ext uri="{FF2B5EF4-FFF2-40B4-BE49-F238E27FC236}">
                <a16:creationId xmlns:a16="http://schemas.microsoft.com/office/drawing/2014/main" id="{D95A61F8-ACFA-4198-A313-862F72777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190" y="4721743"/>
            <a:ext cx="6540989" cy="464416"/>
          </a:xfrm>
          <a:prstGeom prst="rect">
            <a:avLst/>
          </a:prstGeom>
        </p:spPr>
      </p:pic>
    </p:spTree>
    <p:extLst>
      <p:ext uri="{BB962C8B-B14F-4D97-AF65-F5344CB8AC3E}">
        <p14:creationId xmlns:p14="http://schemas.microsoft.com/office/powerpoint/2010/main" val="228987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D3B4-4A36-4DD7-9DDE-CE8FA2E836F2}"/>
              </a:ext>
            </a:extLst>
          </p:cNvPr>
          <p:cNvSpPr>
            <a:spLocks noGrp="1"/>
          </p:cNvSpPr>
          <p:nvPr>
            <p:ph type="title"/>
          </p:nvPr>
        </p:nvSpPr>
        <p:spPr/>
        <p:txBody>
          <a:bodyPr/>
          <a:lstStyle/>
          <a:p>
            <a:r>
              <a:rPr lang="en-GB" dirty="0"/>
              <a:t>Would a bigram model handle this?</a:t>
            </a:r>
          </a:p>
        </p:txBody>
      </p:sp>
      <p:sp>
        <p:nvSpPr>
          <p:cNvPr id="3" name="Content Placeholder 2">
            <a:extLst>
              <a:ext uri="{FF2B5EF4-FFF2-40B4-BE49-F238E27FC236}">
                <a16:creationId xmlns:a16="http://schemas.microsoft.com/office/drawing/2014/main" id="{3896FCAD-A621-47FD-884D-FF456FDF7ECC}"/>
              </a:ext>
            </a:extLst>
          </p:cNvPr>
          <p:cNvSpPr>
            <a:spLocks noGrp="1"/>
          </p:cNvSpPr>
          <p:nvPr>
            <p:ph idx="1"/>
          </p:nvPr>
        </p:nvSpPr>
        <p:spPr>
          <a:xfrm>
            <a:off x="838200" y="1825624"/>
            <a:ext cx="10515600" cy="4754469"/>
          </a:xfrm>
        </p:spPr>
        <p:txBody>
          <a:bodyPr>
            <a:normAutofit lnSpcReduction="10000"/>
          </a:bodyPr>
          <a:lstStyle/>
          <a:p>
            <a:pPr marL="0" indent="0">
              <a:buNone/>
            </a:pPr>
            <a:endParaRPr lang="en-GB" dirty="0"/>
          </a:p>
          <a:p>
            <a:pPr marL="0" indent="0">
              <a:buNone/>
            </a:pPr>
            <a:r>
              <a:rPr lang="en-GB" dirty="0"/>
              <a:t>This morning I took the dog for </a:t>
            </a:r>
            <a:r>
              <a:rPr lang="en-GB" dirty="0">
                <a:highlight>
                  <a:srgbClr val="00FFFF"/>
                </a:highlight>
              </a:rPr>
              <a:t>a</a:t>
            </a:r>
            <a:r>
              <a:rPr lang="en-GB" dirty="0">
                <a:highlight>
                  <a:srgbClr val="FFFF00"/>
                </a:highlight>
              </a:rPr>
              <a:t>……. walk</a:t>
            </a:r>
          </a:p>
          <a:p>
            <a:pPr marL="0" indent="0">
              <a:buNone/>
            </a:pPr>
            <a:endParaRPr lang="en-GB" dirty="0"/>
          </a:p>
          <a:p>
            <a:pPr marL="0" indent="0">
              <a:buNone/>
            </a:pPr>
            <a:r>
              <a:rPr lang="en-GB" dirty="0"/>
              <a:t>This morning I took the dog to </a:t>
            </a:r>
            <a:r>
              <a:rPr lang="en-GB" dirty="0">
                <a:highlight>
                  <a:srgbClr val="00FFFF"/>
                </a:highlight>
              </a:rPr>
              <a:t>the</a:t>
            </a:r>
            <a:r>
              <a:rPr lang="en-GB" dirty="0">
                <a:highlight>
                  <a:srgbClr val="FFFF00"/>
                </a:highlight>
              </a:rPr>
              <a:t>……vet</a:t>
            </a:r>
          </a:p>
          <a:p>
            <a:pPr marL="0" indent="0">
              <a:buNone/>
            </a:pPr>
            <a:endParaRPr lang="en-GB" dirty="0">
              <a:highlight>
                <a:srgbClr val="FFFF00"/>
              </a:highlight>
            </a:endParaRPr>
          </a:p>
          <a:p>
            <a:pPr marL="0" indent="0">
              <a:buNone/>
            </a:pPr>
            <a:endParaRPr lang="en-GB" dirty="0">
              <a:highlight>
                <a:srgbClr val="FFFF00"/>
              </a:highlight>
            </a:endParaRPr>
          </a:p>
          <a:p>
            <a:pPr marL="0" indent="0">
              <a:buNone/>
            </a:pPr>
            <a:endParaRPr lang="en-GB" dirty="0">
              <a:highlight>
                <a:srgbClr val="FFFF00"/>
              </a:highlight>
            </a:endParaRPr>
          </a:p>
          <a:p>
            <a:pPr marL="0" indent="0">
              <a:buNone/>
            </a:pPr>
            <a:r>
              <a:rPr lang="en-GB" dirty="0"/>
              <a:t>But surely, predicting </a:t>
            </a:r>
            <a:r>
              <a:rPr lang="en-GB" i="1" dirty="0"/>
              <a:t>walk/vet</a:t>
            </a:r>
            <a:r>
              <a:rPr lang="en-GB" dirty="0"/>
              <a:t> also depends on </a:t>
            </a:r>
            <a:r>
              <a:rPr lang="en-GB" i="1" dirty="0"/>
              <a:t>dog</a:t>
            </a:r>
            <a:r>
              <a:rPr lang="en-GB" dirty="0"/>
              <a:t>?</a:t>
            </a:r>
          </a:p>
          <a:p>
            <a:pPr marL="0" indent="0">
              <a:buNone/>
            </a:pPr>
            <a:r>
              <a:rPr lang="en-GB" dirty="0"/>
              <a:t>With a simple Markov model like this, we cannot model long-term dependencies.</a:t>
            </a:r>
          </a:p>
          <a:p>
            <a:pPr marL="0" indent="0">
              <a:buNone/>
            </a:pPr>
            <a:endParaRPr lang="en-GB" dirty="0">
              <a:highlight>
                <a:srgbClr val="FFFF00"/>
              </a:highlight>
            </a:endParaRPr>
          </a:p>
        </p:txBody>
      </p:sp>
      <p:sp>
        <p:nvSpPr>
          <p:cNvPr id="4" name="TextBox 3">
            <a:extLst>
              <a:ext uri="{FF2B5EF4-FFF2-40B4-BE49-F238E27FC236}">
                <a16:creationId xmlns:a16="http://schemas.microsoft.com/office/drawing/2014/main" id="{FF69A7C0-2A6B-4F5D-9300-80AA09F01F0F}"/>
              </a:ext>
            </a:extLst>
          </p:cNvPr>
          <p:cNvSpPr txBox="1"/>
          <p:nvPr/>
        </p:nvSpPr>
        <p:spPr>
          <a:xfrm>
            <a:off x="2169457" y="4018192"/>
            <a:ext cx="2321085" cy="369332"/>
          </a:xfrm>
          <a:prstGeom prst="rect">
            <a:avLst/>
          </a:prstGeom>
          <a:noFill/>
        </p:spPr>
        <p:txBody>
          <a:bodyPr wrap="none" rtlCol="0">
            <a:spAutoFit/>
          </a:bodyPr>
          <a:lstStyle/>
          <a:p>
            <a:r>
              <a:rPr lang="en-GB" b="1" dirty="0">
                <a:solidFill>
                  <a:srgbClr val="00B0F0"/>
                </a:solidFill>
              </a:rPr>
              <a:t>Given: history/context</a:t>
            </a:r>
          </a:p>
        </p:txBody>
      </p:sp>
      <p:sp>
        <p:nvSpPr>
          <p:cNvPr id="5" name="TextBox 4">
            <a:extLst>
              <a:ext uri="{FF2B5EF4-FFF2-40B4-BE49-F238E27FC236}">
                <a16:creationId xmlns:a16="http://schemas.microsoft.com/office/drawing/2014/main" id="{2DF6E49B-D0CE-49A4-B20C-1C1CD4A35C6A}"/>
              </a:ext>
            </a:extLst>
          </p:cNvPr>
          <p:cNvSpPr txBox="1"/>
          <p:nvPr/>
        </p:nvSpPr>
        <p:spPr>
          <a:xfrm>
            <a:off x="5012677" y="4285525"/>
            <a:ext cx="3670877" cy="646331"/>
          </a:xfrm>
          <a:prstGeom prst="rect">
            <a:avLst/>
          </a:prstGeom>
          <a:noFill/>
        </p:spPr>
        <p:txBody>
          <a:bodyPr wrap="none" rtlCol="0">
            <a:spAutoFit/>
          </a:bodyPr>
          <a:lstStyle/>
          <a:p>
            <a:r>
              <a:rPr lang="en-US" dirty="0"/>
              <a:t>p</a:t>
            </a:r>
            <a:r>
              <a:rPr lang="en-GB" dirty="0"/>
              <a:t>(walk | this morning…) = p(walk | a)</a:t>
            </a:r>
          </a:p>
          <a:p>
            <a:r>
              <a:rPr lang="en-GB" dirty="0"/>
              <a:t>p(vet | this morning…) = p(vet | the)</a:t>
            </a:r>
          </a:p>
        </p:txBody>
      </p:sp>
      <p:sp>
        <p:nvSpPr>
          <p:cNvPr id="6" name="Arrow: Up 5">
            <a:extLst>
              <a:ext uri="{FF2B5EF4-FFF2-40B4-BE49-F238E27FC236}">
                <a16:creationId xmlns:a16="http://schemas.microsoft.com/office/drawing/2014/main" id="{38F53280-7A9E-401E-B62D-9F61F5AB663B}"/>
              </a:ext>
            </a:extLst>
          </p:cNvPr>
          <p:cNvSpPr/>
          <p:nvPr/>
        </p:nvSpPr>
        <p:spPr>
          <a:xfrm>
            <a:off x="6352271" y="3699124"/>
            <a:ext cx="358588" cy="58863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Brace 6">
            <a:extLst>
              <a:ext uri="{FF2B5EF4-FFF2-40B4-BE49-F238E27FC236}">
                <a16:creationId xmlns:a16="http://schemas.microsoft.com/office/drawing/2014/main" id="{A58F9EF5-FDAF-4C6C-83FB-93E5BDCEE04C}"/>
              </a:ext>
            </a:extLst>
          </p:cNvPr>
          <p:cNvSpPr/>
          <p:nvPr/>
        </p:nvSpPr>
        <p:spPr>
          <a:xfrm rot="5400000">
            <a:off x="3145335" y="1407288"/>
            <a:ext cx="369330" cy="495300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8" name="Picture 7">
            <a:extLst>
              <a:ext uri="{FF2B5EF4-FFF2-40B4-BE49-F238E27FC236}">
                <a16:creationId xmlns:a16="http://schemas.microsoft.com/office/drawing/2014/main" id="{EE3D968F-4999-4881-99BF-4799D7A8B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565" y="1461729"/>
            <a:ext cx="6540989" cy="464416"/>
          </a:xfrm>
          <a:prstGeom prst="rect">
            <a:avLst/>
          </a:prstGeom>
        </p:spPr>
      </p:pic>
    </p:spTree>
    <p:extLst>
      <p:ext uri="{BB962C8B-B14F-4D97-AF65-F5344CB8AC3E}">
        <p14:creationId xmlns:p14="http://schemas.microsoft.com/office/powerpoint/2010/main" val="133531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888-6C3F-482E-91B1-630E7D906A7A}"/>
              </a:ext>
            </a:extLst>
          </p:cNvPr>
          <p:cNvSpPr>
            <a:spLocks noGrp="1"/>
          </p:cNvSpPr>
          <p:nvPr>
            <p:ph type="title"/>
          </p:nvPr>
        </p:nvSpPr>
        <p:spPr/>
        <p:txBody>
          <a:bodyPr/>
          <a:lstStyle/>
          <a:p>
            <a:r>
              <a:rPr lang="en-US" dirty="0"/>
              <a:t>Long-distance dependencies</a:t>
            </a:r>
            <a:endParaRPr lang="en-GB" dirty="0"/>
          </a:p>
        </p:txBody>
      </p:sp>
      <p:sp>
        <p:nvSpPr>
          <p:cNvPr id="3" name="Content Placeholder 2">
            <a:extLst>
              <a:ext uri="{FF2B5EF4-FFF2-40B4-BE49-F238E27FC236}">
                <a16:creationId xmlns:a16="http://schemas.microsoft.com/office/drawing/2014/main" id="{91CAF45E-2C53-4655-92EB-CEDEDE0F2165}"/>
              </a:ext>
            </a:extLst>
          </p:cNvPr>
          <p:cNvSpPr>
            <a:spLocks noGrp="1"/>
          </p:cNvSpPr>
          <p:nvPr>
            <p:ph idx="1"/>
          </p:nvPr>
        </p:nvSpPr>
        <p:spPr/>
        <p:txBody>
          <a:bodyPr>
            <a:normAutofit/>
          </a:bodyPr>
          <a:lstStyle/>
          <a:p>
            <a:pPr marL="0" indent="0">
              <a:buNone/>
            </a:pPr>
            <a:r>
              <a:rPr lang="en-US" b="1" dirty="0"/>
              <a:t>Word probabilities:</a:t>
            </a:r>
          </a:p>
          <a:p>
            <a:pPr marL="0" indent="0">
              <a:buNone/>
            </a:pPr>
            <a:r>
              <a:rPr lang="en-US" dirty="0"/>
              <a:t>In </a:t>
            </a:r>
            <a:r>
              <a:rPr lang="en-US" dirty="0">
                <a:highlight>
                  <a:srgbClr val="FFFF00"/>
                </a:highlight>
              </a:rPr>
              <a:t>Spain</a:t>
            </a:r>
            <a:r>
              <a:rPr lang="en-US" dirty="0"/>
              <a:t>, I ate a lot of paella and learnt some </a:t>
            </a:r>
            <a:r>
              <a:rPr lang="en-US" dirty="0">
                <a:highlight>
                  <a:srgbClr val="FFFF00"/>
                </a:highlight>
              </a:rPr>
              <a:t>Spanish</a:t>
            </a:r>
            <a:r>
              <a:rPr lang="en-US" dirty="0"/>
              <a:t>.</a:t>
            </a:r>
          </a:p>
          <a:p>
            <a:pPr marL="0" indent="0">
              <a:buNone/>
            </a:pPr>
            <a:endParaRPr lang="en-US" dirty="0"/>
          </a:p>
          <a:p>
            <a:pPr marL="0" indent="0">
              <a:buNone/>
            </a:pPr>
            <a:r>
              <a:rPr lang="en-US" b="1" dirty="0"/>
              <a:t>Pronouns and their antecedents:</a:t>
            </a:r>
          </a:p>
          <a:p>
            <a:pPr marL="0" indent="0">
              <a:buNone/>
            </a:pPr>
            <a:r>
              <a:rPr lang="mt-MT" dirty="0">
                <a:highlight>
                  <a:srgbClr val="FFFF00"/>
                </a:highlight>
              </a:rPr>
              <a:t>John</a:t>
            </a:r>
            <a:r>
              <a:rPr lang="mt-MT" dirty="0"/>
              <a:t> told me </a:t>
            </a:r>
            <a:r>
              <a:rPr lang="mt-MT" dirty="0">
                <a:highlight>
                  <a:srgbClr val="FFFF00"/>
                </a:highlight>
              </a:rPr>
              <a:t>he</a:t>
            </a:r>
            <a:r>
              <a:rPr lang="mt-MT" dirty="0"/>
              <a:t> was leaving on the 24th.</a:t>
            </a:r>
          </a:p>
          <a:p>
            <a:pPr marL="0" indent="0">
              <a:buNone/>
            </a:pPr>
            <a:r>
              <a:rPr lang="mt-MT" dirty="0">
                <a:highlight>
                  <a:srgbClr val="FFFF00"/>
                </a:highlight>
              </a:rPr>
              <a:t>Mary</a:t>
            </a:r>
            <a:r>
              <a:rPr lang="mt-MT" dirty="0"/>
              <a:t> told me </a:t>
            </a:r>
            <a:r>
              <a:rPr lang="mt-MT" dirty="0">
                <a:highlight>
                  <a:srgbClr val="FFFF00"/>
                </a:highlight>
              </a:rPr>
              <a:t>she</a:t>
            </a:r>
            <a:r>
              <a:rPr lang="mt-MT" dirty="0"/>
              <a:t> was leaving on the 24th.</a:t>
            </a:r>
          </a:p>
          <a:p>
            <a:pPr marL="0" indent="0">
              <a:buNone/>
            </a:pPr>
            <a:endParaRPr lang="en-GB" dirty="0"/>
          </a:p>
          <a:p>
            <a:pPr marL="0" indent="0">
              <a:buNone/>
            </a:pPr>
            <a:endParaRPr lang="en-GB" b="1" dirty="0"/>
          </a:p>
        </p:txBody>
      </p:sp>
    </p:spTree>
    <p:extLst>
      <p:ext uri="{BB962C8B-B14F-4D97-AF65-F5344CB8AC3E}">
        <p14:creationId xmlns:p14="http://schemas.microsoft.com/office/powerpoint/2010/main" val="412586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CAD8-B610-4B1E-8A45-34E626487648}"/>
              </a:ext>
            </a:extLst>
          </p:cNvPr>
          <p:cNvSpPr>
            <a:spLocks noGrp="1"/>
          </p:cNvSpPr>
          <p:nvPr>
            <p:ph type="title"/>
          </p:nvPr>
        </p:nvSpPr>
        <p:spPr/>
        <p:txBody>
          <a:bodyPr/>
          <a:lstStyle/>
          <a:p>
            <a:r>
              <a:rPr lang="en-US" dirty="0"/>
              <a:t>Bag of words?</a:t>
            </a:r>
            <a:endParaRPr lang="en-GB" dirty="0"/>
          </a:p>
        </p:txBody>
      </p:sp>
      <p:sp>
        <p:nvSpPr>
          <p:cNvPr id="3" name="Content Placeholder 2">
            <a:extLst>
              <a:ext uri="{FF2B5EF4-FFF2-40B4-BE49-F238E27FC236}">
                <a16:creationId xmlns:a16="http://schemas.microsoft.com/office/drawing/2014/main" id="{B8319830-FDA2-4F00-A415-8F9CF54DF520}"/>
              </a:ext>
            </a:extLst>
          </p:cNvPr>
          <p:cNvSpPr>
            <a:spLocks noGrp="1"/>
          </p:cNvSpPr>
          <p:nvPr>
            <p:ph idx="1"/>
          </p:nvPr>
        </p:nvSpPr>
        <p:spPr/>
        <p:txBody>
          <a:bodyPr/>
          <a:lstStyle/>
          <a:p>
            <a:r>
              <a:rPr lang="en-US" dirty="0"/>
              <a:t>Idea: treat the whole sequence as a multiset (“bag”), where each element is represented by a count. </a:t>
            </a:r>
          </a:p>
          <a:p>
            <a:pPr lvl="1"/>
            <a:r>
              <a:rPr lang="en-US" dirty="0"/>
              <a:t>We can also weight such counts in various ways, e.g. TF/IDF</a:t>
            </a:r>
          </a:p>
          <a:p>
            <a:pPr lvl="1"/>
            <a:endParaRPr lang="en-US" dirty="0"/>
          </a:p>
          <a:p>
            <a:pPr marL="457200" lvl="1" indent="0">
              <a:buNone/>
            </a:pPr>
            <a:r>
              <a:rPr lang="en-GB" dirty="0">
                <a:highlight>
                  <a:srgbClr val="FF0000"/>
                </a:highlight>
              </a:rPr>
              <a:t>This</a:t>
            </a:r>
            <a:r>
              <a:rPr lang="en-GB" dirty="0">
                <a:highlight>
                  <a:srgbClr val="00FFFF"/>
                </a:highlight>
              </a:rPr>
              <a:t> morning </a:t>
            </a:r>
            <a:r>
              <a:rPr lang="en-GB" dirty="0">
                <a:highlight>
                  <a:srgbClr val="FF0000"/>
                </a:highlight>
              </a:rPr>
              <a:t>I</a:t>
            </a:r>
            <a:r>
              <a:rPr lang="en-GB" dirty="0">
                <a:highlight>
                  <a:srgbClr val="00FFFF"/>
                </a:highlight>
              </a:rPr>
              <a:t> </a:t>
            </a:r>
            <a:r>
              <a:rPr lang="en-GB" dirty="0">
                <a:highlight>
                  <a:srgbClr val="00FF00"/>
                </a:highlight>
              </a:rPr>
              <a:t>took</a:t>
            </a:r>
            <a:r>
              <a:rPr lang="en-GB" dirty="0">
                <a:highlight>
                  <a:srgbClr val="00FFFF"/>
                </a:highlight>
              </a:rPr>
              <a:t> </a:t>
            </a:r>
            <a:r>
              <a:rPr lang="en-GB" dirty="0">
                <a:highlight>
                  <a:srgbClr val="FF0000"/>
                </a:highlight>
              </a:rPr>
              <a:t>the</a:t>
            </a:r>
            <a:r>
              <a:rPr lang="en-GB" dirty="0">
                <a:highlight>
                  <a:srgbClr val="00FFFF"/>
                </a:highlight>
              </a:rPr>
              <a:t> </a:t>
            </a:r>
            <a:r>
              <a:rPr lang="en-GB" dirty="0">
                <a:highlight>
                  <a:srgbClr val="0000FF"/>
                </a:highlight>
              </a:rPr>
              <a:t>dog</a:t>
            </a:r>
            <a:r>
              <a:rPr lang="en-GB" dirty="0">
                <a:highlight>
                  <a:srgbClr val="00FFFF"/>
                </a:highlight>
              </a:rPr>
              <a:t> </a:t>
            </a:r>
            <a:r>
              <a:rPr lang="en-GB" dirty="0">
                <a:highlight>
                  <a:srgbClr val="008080"/>
                </a:highlight>
              </a:rPr>
              <a:t>for</a:t>
            </a:r>
            <a:r>
              <a:rPr lang="en-GB" dirty="0">
                <a:highlight>
                  <a:srgbClr val="00FFFF"/>
                </a:highlight>
              </a:rPr>
              <a:t> </a:t>
            </a:r>
            <a:r>
              <a:rPr lang="en-GB" dirty="0">
                <a:highlight>
                  <a:srgbClr val="FF0000"/>
                </a:highlight>
              </a:rPr>
              <a:t>a</a:t>
            </a:r>
          </a:p>
          <a:p>
            <a:pPr marL="457200" lvl="1" indent="0">
              <a:buNone/>
            </a:pPr>
            <a:endParaRPr lang="en-GB" dirty="0"/>
          </a:p>
          <a:p>
            <a:r>
              <a:rPr lang="en-GB" dirty="0"/>
              <a:t>But </a:t>
            </a:r>
            <a:r>
              <a:rPr lang="en-GB" dirty="0" err="1"/>
              <a:t>BoW</a:t>
            </a:r>
            <a:r>
              <a:rPr lang="en-GB" dirty="0"/>
              <a:t> doesn’t preserve order. These two are equivalent:</a:t>
            </a:r>
          </a:p>
          <a:p>
            <a:pPr lvl="1"/>
            <a:r>
              <a:rPr lang="en-US" i="1" dirty="0"/>
              <a:t>In Spain, I ate a lot of paella and learnt some Spanish.</a:t>
            </a:r>
          </a:p>
          <a:p>
            <a:pPr lvl="1"/>
            <a:r>
              <a:rPr lang="en-GB" i="1" dirty="0"/>
              <a:t>I ate some paella and learnt a lot of Spanish in Spain.</a:t>
            </a:r>
          </a:p>
        </p:txBody>
      </p:sp>
    </p:spTree>
    <p:extLst>
      <p:ext uri="{BB962C8B-B14F-4D97-AF65-F5344CB8AC3E}">
        <p14:creationId xmlns:p14="http://schemas.microsoft.com/office/powerpoint/2010/main" val="123707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10347</TotalTime>
  <Words>2192</Words>
  <Application>Microsoft Office PowerPoint</Application>
  <PresentationFormat>Widescreen</PresentationFormat>
  <Paragraphs>465</Paragraphs>
  <Slides>40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Open Sans</vt:lpstr>
      <vt:lpstr>Open Sans Light</vt:lpstr>
      <vt:lpstr>Wingdings</vt:lpstr>
      <vt:lpstr>Office Theme</vt:lpstr>
      <vt:lpstr>Introduction to Large Language Models</vt:lpstr>
      <vt:lpstr>Goals of this short course</vt:lpstr>
      <vt:lpstr>Language modelling</vt:lpstr>
      <vt:lpstr>It’s about sequences</vt:lpstr>
      <vt:lpstr>Sequence modelling </vt:lpstr>
      <vt:lpstr>Approach 1: fixed window (n-grams)</vt:lpstr>
      <vt:lpstr>Would a bigram model handle this?</vt:lpstr>
      <vt:lpstr>Long-distance dependencies</vt:lpstr>
      <vt:lpstr>Bag of words?</vt:lpstr>
      <vt:lpstr>Suppose we use a really big fixed-window?</vt:lpstr>
      <vt:lpstr>Long-distance dependencies (again)</vt:lpstr>
      <vt:lpstr>Summary: The challenges of sequences</vt:lpstr>
      <vt:lpstr>Recurrent networks</vt:lpstr>
      <vt:lpstr>Recurrent Neural Networks (RNNs)</vt:lpstr>
      <vt:lpstr>Recurrent Neural Network</vt:lpstr>
      <vt:lpstr>Recurrent Neural Network</vt:lpstr>
      <vt:lpstr>Unrolled RNN</vt:lpstr>
      <vt:lpstr>Recurrent neural network: parameters</vt:lpstr>
      <vt:lpstr>Recurrent Neural Networks: Process Sequences</vt:lpstr>
      <vt:lpstr>Depth</vt:lpstr>
      <vt:lpstr>Bidirectionality</vt:lpstr>
      <vt:lpstr>Gating (brief outline)</vt:lpstr>
      <vt:lpstr>Training with cross-entropy loss</vt:lpstr>
      <vt:lpstr>Prediction with a trained RNN</vt:lpstr>
      <vt:lpstr>Encoder-Decoder Architecture</vt:lpstr>
      <vt:lpstr>Causal (“auto-regressive”) generation</vt:lpstr>
      <vt:lpstr>Causal (“auto-regressive”) generation</vt:lpstr>
      <vt:lpstr>Encoder-Decoder architecture</vt:lpstr>
      <vt:lpstr>Encoder-Decoder architecture</vt:lpstr>
      <vt:lpstr>Encoder-Decoder architecture</vt:lpstr>
      <vt:lpstr>Where do we factor in the context?</vt:lpstr>
      <vt:lpstr>The encoder-decoder model at inference time (NB: context injected at each step)</vt:lpstr>
      <vt:lpstr>Where does attention come into the picture?</vt:lpstr>
      <vt:lpstr>PowerPoint Presentation</vt:lpstr>
      <vt:lpstr>Attention in Encoder-Decoder models</vt:lpstr>
      <vt:lpstr>Attention in Encoder-Decoder models</vt:lpstr>
      <vt:lpstr>What does this do?</vt:lpstr>
      <vt:lpstr>Attention as “alignment”</vt:lpstr>
      <vt:lpstr>Summary for today</vt:lpstr>
      <vt:lpstr>What’s next?</vt:lpstr>
    </vt:vector>
  </TitlesOfParts>
  <Company>Faculty of Science U.U.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Deep Learning</dc:title>
  <dc:creator>Albert &amp; Ayoub</dc:creator>
  <cp:lastModifiedBy>Ayoub Bagheri</cp:lastModifiedBy>
  <cp:revision>196</cp:revision>
  <dcterms:created xsi:type="dcterms:W3CDTF">2018-10-15T09:03:51Z</dcterms:created>
  <dcterms:modified xsi:type="dcterms:W3CDTF">2023-12-01T12:29:51Z</dcterms:modified>
</cp:coreProperties>
</file>