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97" r:id="rId3"/>
    <p:sldId id="299" r:id="rId4"/>
    <p:sldId id="293" r:id="rId5"/>
    <p:sldId id="300" r:id="rId6"/>
    <p:sldId id="304" r:id="rId7"/>
    <p:sldId id="306" r:id="rId8"/>
    <p:sldId id="307" r:id="rId9"/>
    <p:sldId id="308" r:id="rId10"/>
    <p:sldId id="305" r:id="rId11"/>
    <p:sldId id="309" r:id="rId12"/>
    <p:sldId id="310" r:id="rId13"/>
    <p:sldId id="301" r:id="rId14"/>
    <p:sldId id="311" r:id="rId15"/>
    <p:sldId id="302" r:id="rId16"/>
    <p:sldId id="303" r:id="rId17"/>
    <p:sldId id="316" r:id="rId18"/>
    <p:sldId id="319" r:id="rId19"/>
    <p:sldId id="318" r:id="rId20"/>
    <p:sldId id="317" r:id="rId21"/>
    <p:sldId id="320" r:id="rId22"/>
    <p:sldId id="328" r:id="rId23"/>
    <p:sldId id="321" r:id="rId24"/>
    <p:sldId id="327" r:id="rId25"/>
    <p:sldId id="322" r:id="rId26"/>
    <p:sldId id="326" r:id="rId27"/>
    <p:sldId id="334" r:id="rId28"/>
    <p:sldId id="331" r:id="rId29"/>
    <p:sldId id="342" r:id="rId30"/>
    <p:sldId id="323" r:id="rId31"/>
    <p:sldId id="330" r:id="rId32"/>
    <p:sldId id="354" r:id="rId33"/>
    <p:sldId id="355" r:id="rId34"/>
    <p:sldId id="314" r:id="rId35"/>
    <p:sldId id="298" r:id="rId36"/>
    <p:sldId id="273" r:id="rId37"/>
    <p:sldId id="292" r:id="rId38"/>
    <p:sldId id="335" r:id="rId39"/>
    <p:sldId id="336" r:id="rId40"/>
    <p:sldId id="329" r:id="rId41"/>
    <p:sldId id="332" r:id="rId42"/>
    <p:sldId id="333" r:id="rId43"/>
    <p:sldId id="337" r:id="rId4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1159DD-8E3A-4E5B-94F3-2C463B318E9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D5743-FA1C-4EF1-8B15-D085DA8AD3B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D1603CA-E0EB-4C7E-9913-AEA36A117DC5}" type="datetime1">
              <a:rPr lang="en-GB"/>
              <a:pPr lvl="0"/>
              <a:t>02/02/2023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5C623DF-71D1-4D56-B2ED-F09B7276F1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EA282FE-243D-46E9-8DBD-2879346656D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5EAE9-8A66-41EC-815F-7973D056CFD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9639-55D3-485B-BD02-D8BB410FDD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D4072C2-61A7-4011-81A8-90D25028E4C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7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3540-B32D-46D3-8A00-AC8948711C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69567-F111-47AE-872D-2CFF051B60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C000-A2E4-4F21-BFDA-30B3CB211E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AC36AE-0F26-4202-B157-C6A7444C1F02}" type="datetime1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F97F-4B2A-4920-A849-387B61F5B9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CC54A-FB31-44A8-8692-2F0A107046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B9929F-084D-4E07-ACED-BED149780FD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27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6F42-F256-4D34-85D3-0E65D07A19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C3520-607E-4D7D-8917-F602459E29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9E15-154B-4753-AD3D-2453AD9B1C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E6DCD3-08AA-4A80-B66A-BCA7219A86B1}" type="datetime1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E49F-2407-4872-BBE9-9F94721E39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9EE0-5C82-4BC2-B69D-DEED5FE44C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8320DF-69DC-4D5D-BA7C-727CD9A1572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5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294B2-FD52-4021-968C-126C9430674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47CAD-1132-4AEF-A919-14BEF0CD207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049A-0302-482F-91D1-C051B82991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3B7F50-46FF-4A31-9EE2-F1893276361F}" type="datetime1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094E-A02F-4B22-AB90-9AB6592C0E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FEBE-D085-4598-AE2B-AA774741BA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F4BC80-48B4-4EAB-AAEB-9F4F8AD073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80C4-B5E2-46DC-ADC0-D6C557EC95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8E1A-522F-4D6F-860D-C8047D74E38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7576-2994-42F5-AA45-C0D455651C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C39F41-1C77-4B44-AA6F-F7306C3BCAD3}" type="datetime1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E8E3-CAFB-4C04-9B1A-AA7F6E36BB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E07C4-0230-4131-AC81-D9A0666870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9C6A3C-F0DE-4587-B6A6-8E7EE78CBA8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824A-05C5-4F78-BD21-1605B7FD7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C134A-D0E5-4A39-92B5-7734670FBD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CF32-2B36-4AA2-8E0D-4B25DE0DFE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A4CA3A-A307-44E4-BAA3-F65560EAAE5E}" type="datetime1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D001-46B6-498C-A127-096E8E36E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A5A3-958C-4DF8-BB35-1FE5BCC531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B6D386-3FA7-4CC8-B32B-C4D73DDCC5D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76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2DE1-CAB8-4ABA-8F3B-B0471A4962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FEBA-FABD-4A22-99B7-F6732EBE2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36175-3FE7-49EF-A0DA-CDD1501475E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76EE0-CF86-4E3E-B1AB-D880EE061B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51E9F0-D1E5-460E-B15D-4F9B28C465AA}" type="datetime1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7BDC1-4FF2-42AC-8F6D-DFD9310B33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C9A-8708-4E6F-9E45-820BC2E98A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F393FD-3DF8-42A5-A8FA-A2BF771A37E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3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4D1E-CDD8-40B0-8055-433F1CDFE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3DB5-474F-4F7F-86B8-462E7571A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7EADC-8ACC-47D1-A0CC-53E314C5013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531E8-EB75-428F-ACAF-D019895796E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C596C-DE5E-4BA0-8BD9-E0555E4DB52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8B078-B553-4CC2-9691-9CA862EF47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168DEB-091F-4359-95C4-61766DD34E5D}" type="datetime1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111F6-7239-4273-A090-67FDD2D97E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007E5-88A4-4C84-9A6B-BA27790EC0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4BEE48-1C25-40B6-AE13-9BE115420C0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75EA-C5BB-49E3-A7CB-3CDF5692E4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26EA4-C3DB-4EBB-9B75-37F28C227B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678A7F-E598-4BA5-9FFF-947F4BC13E17}" type="datetime1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D739B-620B-4FC7-8C7C-436452377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C5685-31DB-4D15-A371-92CB77CB97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2D5E88-FC20-4906-A394-9A34973A14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E9D22-4F00-4EE0-B7B0-422A8BD80F7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B391AB-9FD4-42D8-AE5D-A695D41307B7}" type="datetime1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52F5F-3A4D-49DA-9207-47165B44C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82FC-5AF5-4376-A793-DFD8C88F0C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4ACD8D-4760-40C1-A03F-2AB959AC94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5227-3650-4BE5-928E-B8F065EEA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82FD-96C7-458F-B658-355287FE77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9504B-4CF0-4F23-9961-1B6EA9DA90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F869E-68A4-4740-869B-FF45DFCCB3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286EA8-1792-452C-94C4-92A63EC3F9DA}" type="datetime1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7771-215E-4C76-A2A8-2ED7AD2682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1387-4226-4FDF-91FF-F320AC9B9A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65267D-83F7-4B9F-BBD4-9A4596A6A63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7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0ACC-BF7D-4F50-9C92-D7737697E9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85E16-9FCC-4D42-89FD-B4B663DBF2A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52121-155B-4DAF-BBBD-B10A86F3DB4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2D9F2-865D-41A7-A136-E02DD60A9F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B6F87-9DAA-4F99-9506-916AD84801E8}" type="datetime1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EED4B-F2B8-44D8-A31B-C48F01E4F4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A8D40-9E49-44F7-8F5D-59740800C3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48D8A2-74D8-442D-94C6-6912883BE7D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7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10BCE-8C57-47C5-93D2-77A66D0D1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33111-9254-45A2-85C8-1D148F6658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23FE-8F58-4E7C-8ABA-EAFB897033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F684F79-89DF-441A-8BDA-2138503C7E4B}" type="datetime1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D92E-EB7F-4EDD-A8BA-6E41F7FA7EE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07734-5447-4810-ABF9-4AD0CF8E5A0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3C4C76D-D1C5-4B7E-B9C9-BC66F5CDE924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rechtsummerschool.nl/courses/social-sciences/data-science-applied-text-mining" TargetMode="External"/><Relationship Id="rId2" Type="http://schemas.openxmlformats.org/officeDocument/2006/relationships/hyperlink" Target="https://utrechtsummerschool.nl/courses/social-sciences/data-science-introduction-to-text-mining-with-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utrechtsummerschool.nl/courses/social-sciences/data-science-applied-text-mining" TargetMode="External"/><Relationship Id="rId2" Type="http://schemas.openxmlformats.org/officeDocument/2006/relationships/hyperlink" Target="https://utrechtsummerschool.nl/courses/social-sciences/data-science-introduction-to-text-mining-with-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h295.github.io/siml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13B44552-A843-48DB-A2FC-DB612E4C255A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Word Embedding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56CC4E4-9A51-46BA-BD9A-4E3DEED8411A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Ayoub Bagheri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Map each word to a unique identifier</a:t>
            </a:r>
          </a:p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e.g. cat (3) and dog (5).</a:t>
            </a: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Vector representation: all zeros, except 1 at the ID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7C8BB-8FAF-4A41-9E65-52B5E138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42" y="3751009"/>
            <a:ext cx="4357870" cy="1803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D8602-11B3-4FD6-88B8-BF9F49A8880E}"/>
              </a:ext>
            </a:extLst>
          </p:cNvPr>
          <p:cNvSpPr txBox="1"/>
          <p:nvPr/>
        </p:nvSpPr>
        <p:spPr>
          <a:xfrm>
            <a:off x="8745070" y="4329548"/>
            <a:ext cx="284355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181818"/>
                </a:solidFill>
                <a:latin typeface="Georgia" panose="02040502050405020303" pitchFamily="18" charset="0"/>
              </a:rPr>
              <a:t>What are limitations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181818"/>
                </a:solidFill>
                <a:latin typeface="Georgia" panose="02040502050405020303" pitchFamily="18" charset="0"/>
              </a:rPr>
              <a:t>of one-hot encodings?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7F0FD-92B7-412C-9391-2774FF9B45A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Map each word to a unique identifier</a:t>
            </a:r>
          </a:p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e.g. cat (3) and dog (5).</a:t>
            </a: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Vector representation: all zeros, except 1 at the ID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7C8BB-8FAF-4A41-9E65-52B5E138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42" y="3751009"/>
            <a:ext cx="4357870" cy="1803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CB5B95-1B72-4DD4-A067-552AF42CBFA2}"/>
              </a:ext>
            </a:extLst>
          </p:cNvPr>
          <p:cNvSpPr txBox="1"/>
          <p:nvPr/>
        </p:nvSpPr>
        <p:spPr>
          <a:xfrm>
            <a:off x="8887957" y="4052549"/>
            <a:ext cx="2598027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181818"/>
                </a:solidFill>
                <a:latin typeface="Georgia" panose="02040502050405020303" pitchFamily="18" charset="0"/>
              </a:rPr>
              <a:t>Even related words</a:t>
            </a:r>
          </a:p>
          <a:p>
            <a:pPr algn="l"/>
            <a:r>
              <a:rPr lang="en-US" sz="1800" b="0" i="0" u="none" strike="noStrike" baseline="0" dirty="0">
                <a:solidFill>
                  <a:srgbClr val="181818"/>
                </a:solidFill>
                <a:latin typeface="Georgia" panose="02040502050405020303" pitchFamily="18" charset="0"/>
              </a:rPr>
              <a:t>have distinct vectors!</a:t>
            </a:r>
          </a:p>
          <a:p>
            <a:pPr algn="l"/>
            <a:endParaRPr lang="en-US" sz="1800" b="0" i="0" u="none" strike="noStrike" baseline="0" dirty="0">
              <a:solidFill>
                <a:srgbClr val="181818"/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181818"/>
                </a:solidFill>
                <a:latin typeface="Georgia" panose="02040502050405020303" pitchFamily="18" charset="0"/>
              </a:rPr>
              <a:t>High number of</a:t>
            </a:r>
          </a:p>
          <a:p>
            <a:pPr algn="l"/>
            <a:r>
              <a:rPr lang="en-US" sz="1800" b="0" i="0" u="none" strike="noStrike" baseline="0" dirty="0">
                <a:solidFill>
                  <a:srgbClr val="181818"/>
                </a:solidFill>
                <a:latin typeface="Georgia" panose="02040502050405020303" pitchFamily="18" charset="0"/>
              </a:rPr>
              <a:t>dimensions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C4B48-07E9-4203-B6AD-3A33AA0AB17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9A0E-8C39-4822-9891-AC1B2E10B5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b="1" kern="0" dirty="0">
                <a:solidFill>
                  <a:schemeClr val="accent4"/>
                </a:solidFill>
                <a:latin typeface="Fira Sans" pitchFamily="34"/>
                <a:ea typeface="Fira Code" pitchFamily="49"/>
              </a:rPr>
              <a:t>Distributional hypothesis:</a:t>
            </a:r>
            <a:r>
              <a:rPr lang="en-US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 Words that occur in similar contexts tend to have similar meanings</a:t>
            </a: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.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1BB541-5F56-42C0-ADE7-9CC0F8FACA89}"/>
              </a:ext>
            </a:extLst>
          </p:cNvPr>
          <p:cNvSpPr txBox="1"/>
          <p:nvPr/>
        </p:nvSpPr>
        <p:spPr>
          <a:xfrm>
            <a:off x="838200" y="307111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Fira Sans" pitchFamily="34"/>
              <a:ea typeface="Fira Code" pitchFamily="49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Fira Sans" pitchFamily="34"/>
                <a:ea typeface="Fira Code" pitchFamily="49"/>
                <a:cs typeface="+mn-cs"/>
              </a:rPr>
              <a:t>You shall know a word by the company it keeps.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Fira Sans" pitchFamily="34"/>
                <a:ea typeface="Fira Code" pitchFamily="49"/>
                <a:cs typeface="+mn-cs"/>
              </a:rPr>
              <a:t>(Firth, J. R. 1957:11)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C11FC-5185-4623-A19F-7455D8B4BBF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45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Word vectors based on co-occurrences</a:t>
            </a:r>
            <a:endParaRPr lang="en-GB" sz="45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911EC-B503-4A67-BE87-C0F0E705BF16}"/>
              </a:ext>
            </a:extLst>
          </p:cNvPr>
          <p:cNvSpPr txBox="1"/>
          <p:nvPr/>
        </p:nvSpPr>
        <p:spPr>
          <a:xfrm>
            <a:off x="1600200" y="26038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accent4"/>
                </a:solidFill>
                <a:latin typeface="Georgia-Bold"/>
              </a:rPr>
              <a:t>documents as context</a:t>
            </a:r>
          </a:p>
          <a:p>
            <a:pPr algn="l"/>
            <a:r>
              <a:rPr lang="en-US" sz="1800" b="1" i="0" u="none" strike="noStrike" baseline="0" dirty="0">
                <a:solidFill>
                  <a:srgbClr val="181818"/>
                </a:solidFill>
                <a:latin typeface="Georgia-Bold"/>
              </a:rPr>
              <a:t>word-document matrix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B5F56-1982-4F1F-B6FA-FBD744C8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1846730"/>
            <a:ext cx="5738272" cy="17975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790340-781D-45E9-AE62-47A8A7BB293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45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Word vectors based on co-occurrences</a:t>
            </a:r>
            <a:endParaRPr lang="en-GB" sz="45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911EC-B503-4A67-BE87-C0F0E705BF16}"/>
              </a:ext>
            </a:extLst>
          </p:cNvPr>
          <p:cNvSpPr txBox="1"/>
          <p:nvPr/>
        </p:nvSpPr>
        <p:spPr>
          <a:xfrm>
            <a:off x="1461247" y="25577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accent4"/>
                </a:solidFill>
                <a:latin typeface="Georgia-Bold"/>
              </a:rPr>
              <a:t>documents as context</a:t>
            </a:r>
          </a:p>
          <a:p>
            <a:pPr algn="l"/>
            <a:r>
              <a:rPr lang="en-US" sz="1800" b="1" i="0" u="none" strike="noStrike" baseline="0" dirty="0">
                <a:solidFill>
                  <a:srgbClr val="181818"/>
                </a:solidFill>
                <a:latin typeface="Georgia-Bold"/>
              </a:rPr>
              <a:t>word-document matrix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B5F56-1982-4F1F-B6FA-FBD744C8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1862477"/>
            <a:ext cx="5738272" cy="1797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989A7C-4B3B-4BBF-97F6-8BD131A35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06" y="4216758"/>
            <a:ext cx="5738272" cy="1822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8AF47-32C5-461E-BB46-08DBFFA43D0A}"/>
              </a:ext>
            </a:extLst>
          </p:cNvPr>
          <p:cNvSpPr txBox="1"/>
          <p:nvPr/>
        </p:nvSpPr>
        <p:spPr>
          <a:xfrm>
            <a:off x="1330399" y="48501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chemeClr val="accent4"/>
                </a:solidFill>
                <a:latin typeface="Georgia-Bold"/>
              </a:rPr>
              <a:t>neighboring words as context</a:t>
            </a:r>
          </a:p>
          <a:p>
            <a:pPr algn="l"/>
            <a:r>
              <a:rPr lang="en-US" sz="1800" b="1" i="0" u="none" strike="noStrike" baseline="0" dirty="0">
                <a:solidFill>
                  <a:srgbClr val="181818"/>
                </a:solidFill>
                <a:latin typeface="Georgia-Bold"/>
              </a:rPr>
              <a:t>word-word matrix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47D36-3AAC-45F1-A20E-C21EC4E32DA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Word vectors based on co-occurrences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 are many variants: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Context (words, documents, which window size, etc.)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Weighting (raw frequency, etc.)</a:t>
            </a:r>
          </a:p>
          <a:p>
            <a:pPr marL="0" lvl="0" indent="0">
              <a:buNone/>
            </a:pP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Vectors are sparse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: Many zero entries.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404040"/>
                </a:solidFill>
                <a:latin typeface="Fira Sans" pitchFamily="34"/>
              </a:rPr>
              <a:t>Therefore: Dimensionality reduction is often used (e.g., SVD)</a:t>
            </a:r>
          </a:p>
          <a:p>
            <a:pPr lvl="0"/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404040"/>
                </a:solidFill>
                <a:latin typeface="Fira Sans" pitchFamily="34"/>
              </a:rPr>
              <a:t>These methods are sometimes called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count-based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methods as they work directly on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co-occurrence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counts.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3FED0-FEF8-4B0E-B015-E55CAC15F08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9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Vectors are short; </a:t>
            </a:r>
          </a:p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 typically 50-1024 </a:t>
            </a:r>
          </a:p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 dimensions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Vectors are dense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 (mostly non-zero values)</a:t>
            </a: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Very effective for many</a:t>
            </a:r>
          </a:p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 NLP tasks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Individual dimensions</a:t>
            </a:r>
          </a:p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 are less interpretable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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D852E-0E6B-4A0C-B603-3DE8BAA2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430" y="2254625"/>
            <a:ext cx="5614091" cy="13063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DFE02-E528-4EB8-AFAF-8EF4E36CDB8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3136-3CE2-4372-9CD9-CAAA784CC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US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How do we learn word embeddings?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6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Learning word embeddings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AB697-71FE-45B6-8B0B-3E861D3C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290762"/>
            <a:ext cx="11753850" cy="22764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285B9-4004-43F1-9F69-93EC4954302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Learning word embeddings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23BF9-F383-4015-93E5-57AD4368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185987"/>
            <a:ext cx="11591925" cy="24860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B36E66-EF0F-412E-A399-355D101233A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19</a:t>
            </a:fld>
            <a:r>
              <a:rPr lang="en-US" dirty="0"/>
              <a:t> / 56</a:t>
            </a:r>
          </a:p>
        </p:txBody>
      </p:sp>
    </p:spTree>
    <p:extLst>
      <p:ext uri="{BB962C8B-B14F-4D97-AF65-F5344CB8AC3E}">
        <p14:creationId xmlns:p14="http://schemas.microsoft.com/office/powerpoint/2010/main" val="114314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Outline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Word embedding</a:t>
            </a:r>
          </a:p>
          <a:p>
            <a:pPr lvl="1"/>
            <a:r>
              <a:rPr lang="en-GB" sz="2800" dirty="0" err="1">
                <a:solidFill>
                  <a:srgbClr val="404040"/>
                </a:solidFill>
                <a:latin typeface="Fira Sans" pitchFamily="34"/>
              </a:rPr>
              <a:t>Skipgram</a:t>
            </a: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 learning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Pre-trained embeddings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State-of-the-Art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618F0-2358-49AB-A4A1-0F6BB30DDC8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Training data for word embeddings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Use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text itself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as training data for the model!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A form of self-supervision.</a:t>
            </a:r>
          </a:p>
          <a:p>
            <a:pPr lvl="1"/>
            <a:endParaRPr lang="en-US" sz="28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Train a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classifier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(neural network, logistic regression, or SVM, etc.) to predict the next word given previous 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3CE42-E97F-4762-86B2-67FD4C53870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Exercise: Word prediction task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Yesterday I went to the </a:t>
            </a:r>
            <a:r>
              <a:rPr lang="en-US" sz="3200" b="1" dirty="0">
                <a:solidFill>
                  <a:schemeClr val="accent4"/>
                </a:solidFill>
                <a:latin typeface="Fira Sans" pitchFamily="34"/>
              </a:rPr>
              <a:t>?</a:t>
            </a:r>
          </a:p>
          <a:p>
            <a:pPr marL="0" indent="0"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 new study has highlighted the positive </a:t>
            </a:r>
            <a:r>
              <a:rPr lang="en-US" sz="3200" b="1" dirty="0">
                <a:solidFill>
                  <a:schemeClr val="accent4"/>
                </a:solidFill>
                <a:latin typeface="Fira Sans" pitchFamily="34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2FBBF-C926-4AE7-A324-1C46DFACF275}"/>
              </a:ext>
            </a:extLst>
          </p:cNvPr>
          <p:cNvSpPr txBox="1"/>
          <p:nvPr/>
        </p:nvSpPr>
        <p:spPr>
          <a:xfrm>
            <a:off x="7167283" y="4723511"/>
            <a:ext cx="365311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Fira Sans" panose="020B0503050000020004" pitchFamily="34" charset="0"/>
              </a:rPr>
              <a:t>Which word comes next?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CC937-1F48-4D97-BF8F-A275C3A2F6E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0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Word2Vec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Popular embedding method</a:t>
            </a: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Very fast to train</a:t>
            </a: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Idea: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predict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rather than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count</a:t>
            </a:r>
          </a:p>
          <a:p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US" sz="3200" b="1" dirty="0">
                <a:solidFill>
                  <a:srgbClr val="404040"/>
                </a:solidFill>
                <a:latin typeface="Fira Sans" pitchFamily="34"/>
                <a:hlinkClick r:id="rId2"/>
              </a:rPr>
              <a:t>https://projector.tensorflow.org/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B8437-E33B-4347-93C8-021D022309D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6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Word2Vec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We have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target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words (cat) and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context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words (here: window size = 5).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E2129-162D-4F82-B9FD-3703FF09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17" y="1901906"/>
            <a:ext cx="10039350" cy="904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352B8-3F81-4790-9BD6-D933B95ABD2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Word2Vec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404040"/>
                </a:solidFill>
                <a:latin typeface="Fira Sans" pitchFamily="34"/>
              </a:rPr>
              <a:t>Instead of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counting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how often each word w occurs near a target word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Fira Sans" pitchFamily="34"/>
              </a:rPr>
              <a:t>Train a classifier on a binary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prediction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task:</a:t>
            </a:r>
          </a:p>
          <a:p>
            <a:pPr lvl="2"/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Is w likely to show up near target?</a:t>
            </a:r>
          </a:p>
          <a:p>
            <a:r>
              <a:rPr lang="en-US" dirty="0">
                <a:solidFill>
                  <a:srgbClr val="404040"/>
                </a:solidFill>
                <a:latin typeface="Fira Sans" pitchFamily="34"/>
              </a:rPr>
              <a:t>We don’t actually care about this task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Fira Sans" pitchFamily="34"/>
              </a:rPr>
              <a:t>But we'll take the learned classifier weights as the word embeddings</a:t>
            </a:r>
          </a:p>
          <a:p>
            <a:r>
              <a:rPr lang="en-US" dirty="0">
                <a:solidFill>
                  <a:srgbClr val="404040"/>
                </a:solidFill>
                <a:latin typeface="Fira Sans" pitchFamily="34"/>
              </a:rPr>
              <a:t>Big idea: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self-supervision</a:t>
            </a:r>
            <a:endParaRPr lang="en-US" dirty="0">
              <a:solidFill>
                <a:srgbClr val="404040"/>
              </a:solidFill>
              <a:latin typeface="Fira Sans" pitchFamily="34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Fira Sans" pitchFamily="34"/>
              </a:rPr>
              <a:t>A word c that occurs near target in the corpus as the gold "correct answer" for supervised learning</a:t>
            </a:r>
          </a:p>
          <a:p>
            <a:pPr lvl="1"/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No need for human labels</a:t>
            </a:r>
          </a:p>
          <a:p>
            <a:pPr lvl="1"/>
            <a:r>
              <a:rPr lang="en-US" dirty="0" err="1">
                <a:solidFill>
                  <a:srgbClr val="404040"/>
                </a:solidFill>
                <a:latin typeface="Fira Sans" pitchFamily="34"/>
              </a:rPr>
              <a:t>Bengio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et al. (2003); </a:t>
            </a:r>
            <a:r>
              <a:rPr lang="en-US" dirty="0" err="1">
                <a:solidFill>
                  <a:srgbClr val="404040"/>
                </a:solidFill>
                <a:latin typeface="Fira Sans" pitchFamily="34"/>
              </a:rPr>
              <a:t>Collobert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et al. (2011)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277AF-A17E-46DA-B0D7-A86F371673F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Word2Vec algorithms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181818"/>
                </a:solidFill>
                <a:latin typeface="Georgia-Bold"/>
              </a:rPr>
              <a:t>Continuous Bag-Of-Words (CBOW)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31747-AEF0-4E60-8B99-B6BB7157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371725"/>
            <a:ext cx="5429250" cy="3790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2CFE-E42D-49AF-8CA9-0F5D5F0334E7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14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Word2Vec algorithms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181818"/>
                </a:solidFill>
                <a:latin typeface="Georgia-Bold"/>
              </a:rPr>
              <a:t>Continuous Bag-Of-Words (CBOW)					</a:t>
            </a:r>
            <a:r>
              <a:rPr lang="en-US" sz="1800" b="1" i="0" u="none" strike="noStrike" baseline="0" dirty="0" err="1">
                <a:solidFill>
                  <a:srgbClr val="181818"/>
                </a:solidFill>
                <a:latin typeface="Georgia-Bold"/>
              </a:rPr>
              <a:t>skipgram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31747-AEF0-4E60-8B99-B6BB7157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371725"/>
            <a:ext cx="5429250" cy="3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D8946-396C-4352-B95E-1793061B3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12" y="2371725"/>
            <a:ext cx="3524250" cy="39433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89D4A-E542-467D-A2E6-9512EAC88B7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Skipgram</a:t>
            </a: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 overview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181818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The domestic </a:t>
            </a:r>
            <a:r>
              <a:rPr lang="en-US" b="1" i="0" u="none" strike="noStrike" baseline="0" dirty="0">
                <a:solidFill>
                  <a:srgbClr val="181818"/>
                </a:solidFill>
                <a:latin typeface="Georgia-Bold"/>
              </a:rPr>
              <a:t>cat </a:t>
            </a:r>
            <a:r>
              <a:rPr lang="en-US" b="0" i="0" u="none" strike="noStrike" baseline="0" dirty="0">
                <a:solidFill>
                  <a:srgbClr val="181818"/>
                </a:solidFill>
                <a:highlight>
                  <a:srgbClr val="C0C0C0"/>
                </a:highlight>
                <a:latin typeface="Georgia" panose="02040502050405020303" pitchFamily="18" charset="0"/>
              </a:rPr>
              <a:t>is a small, typically furry </a:t>
            </a:r>
            <a:r>
              <a:rPr lang="en-US" b="0" i="0" u="none" strike="noStrike" baseline="0" dirty="0">
                <a:solidFill>
                  <a:srgbClr val="181818"/>
                </a:solidFill>
                <a:latin typeface="Georgia" panose="02040502050405020303" pitchFamily="18" charset="0"/>
              </a:rPr>
              <a:t>carnivorous mammal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Create examples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Positive examples: Target word and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  neighboring context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Negative examples: Target word and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   randomly sampled words from the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   lexicon (</a:t>
            </a:r>
            <a:r>
              <a:rPr lang="en-US" sz="2800" i="1" dirty="0">
                <a:solidFill>
                  <a:srgbClr val="404040"/>
                </a:solidFill>
                <a:latin typeface="Fira Sans" pitchFamily="34"/>
              </a:rPr>
              <a:t>negative sampling</a:t>
            </a:r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  <a:latin typeface="Fira Sans" pitchFamily="34"/>
              </a:rPr>
              <a:t>Train a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logistic regression 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404040"/>
                </a:solidFill>
                <a:latin typeface="Fira Sans" pitchFamily="34"/>
              </a:rPr>
              <a:t>      to distinguish between the positive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404040"/>
                </a:solidFill>
                <a:latin typeface="Fira Sans" pitchFamily="34"/>
              </a:rPr>
              <a:t>      and negative examples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>
                <a:solidFill>
                  <a:srgbClr val="404040"/>
                </a:solidFill>
                <a:latin typeface="Fira Sans" pitchFamily="34"/>
              </a:rPr>
              <a:t>The resulting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weights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are the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404040"/>
                </a:solidFill>
                <a:latin typeface="Fira Sans" pitchFamily="34"/>
              </a:rPr>
              <a:t>      embeddings!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D55E2-661E-4A43-A13C-8EA2D1AD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788" y="2238866"/>
            <a:ext cx="4117062" cy="1961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CC2EC-E66A-44C6-B823-A3B2A36B6E8E}"/>
              </a:ext>
            </a:extLst>
          </p:cNvPr>
          <p:cNvSpPr txBox="1"/>
          <p:nvPr/>
        </p:nvSpPr>
        <p:spPr>
          <a:xfrm>
            <a:off x="6956612" y="5082552"/>
            <a:ext cx="4477870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Embedding vectors are essentially</a:t>
            </a:r>
          </a:p>
          <a:p>
            <a:pPr algn="ctr"/>
            <a:r>
              <a:rPr lang="en-US" sz="2400" dirty="0"/>
              <a:t>a byproduct!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B4C57-D7E2-4F90-B008-49917CB02BF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8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Skipgram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 embeddings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91213" y="2073278"/>
            <a:ext cx="4910140" cy="1541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target words</a:t>
            </a:r>
          </a:p>
          <a:p>
            <a:pPr marL="0" indent="0"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06F07E-193C-465F-B3D5-E30ECD69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76381"/>
            <a:ext cx="3969482" cy="466724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88CBA0-03E4-46E3-95CF-2DD1EF0BECF4}"/>
              </a:ext>
            </a:extLst>
          </p:cNvPr>
          <p:cNvSpPr txBox="1">
            <a:spLocks/>
          </p:cNvSpPr>
          <p:nvPr/>
        </p:nvSpPr>
        <p:spPr>
          <a:xfrm>
            <a:off x="5891213" y="4206878"/>
            <a:ext cx="4910140" cy="15414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context words</a:t>
            </a:r>
          </a:p>
          <a:p>
            <a:pPr marL="0" indent="0">
              <a:buFont typeface="Arial" pitchFamily="34"/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B078-BC5A-4345-B6EB-1805566D5CF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9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Learning the classifier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to learn?</a:t>
            </a:r>
          </a:p>
          <a:p>
            <a:pPr lvl="1"/>
            <a:r>
              <a:rPr lang="en-US" sz="2800" b="1" dirty="0">
                <a:solidFill>
                  <a:srgbClr val="404040"/>
                </a:solidFill>
                <a:latin typeface="Fira Sans" pitchFamily="34"/>
              </a:rPr>
              <a:t>Stochastic gradient descent!</a:t>
            </a:r>
          </a:p>
          <a:p>
            <a:pPr lvl="1"/>
            <a:endParaRPr lang="en-US" sz="2800" b="1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SGNS learns two sets of embeddings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Target embeddings matrix W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Context embedding matrix C</a:t>
            </a: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It's common to just add them together, representing word i as the vector Wi + 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8EC9-5F6D-42B5-BE43-D496BB88952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2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3136-3CE2-4372-9CD9-CAAA784CC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Word Embedding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2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Slides are partly based on the word embedding lecture by Dong Nguyen in the Applied Text Mining Utrecht summer school (</a:t>
            </a:r>
            <a:r>
              <a:rPr lang="en-GB" sz="2400" b="1" kern="0" dirty="0" err="1">
                <a:solidFill>
                  <a:schemeClr val="accent4"/>
                </a:solidFill>
                <a:latin typeface="Fira Sans" pitchFamily="34"/>
                <a:ea typeface="Fira Code" pitchFamily="4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linkToRCourse</a:t>
            </a:r>
            <a:r>
              <a:rPr lang="en-GB" sz="2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, </a:t>
            </a:r>
            <a:r>
              <a:rPr lang="en-GB" sz="2400" b="1" kern="0" dirty="0" err="1">
                <a:solidFill>
                  <a:schemeClr val="accent4"/>
                </a:solidFill>
                <a:latin typeface="Fira Sans" pitchFamily="34"/>
                <a:ea typeface="Fira Code" pitchFamily="4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linkToPythonCouse</a:t>
            </a:r>
            <a:r>
              <a:rPr lang="en-GB" sz="2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)</a:t>
            </a:r>
            <a:endParaRPr lang="en-GB" sz="24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05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Skipgram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Treat the target word t and a neighboring context word c as positive examples.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Randomly sample other words in the lexicon to get negative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Use logistic regression to train a classifier to distinguish those two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Use the learned weights as the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C3C65-42E7-426B-8B1F-C840FE3E354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1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800" b="1" i="0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Skipgram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 classifier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Fira Sans" pitchFamily="34"/>
              </a:rPr>
              <a:t>A probabilistic classifier, given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Fira Sans" pitchFamily="34"/>
              </a:rPr>
              <a:t>a test target word w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Fira Sans" pitchFamily="34"/>
              </a:rPr>
              <a:t>its context window of L words c</a:t>
            </a:r>
            <a:r>
              <a:rPr lang="en-US" sz="1800" dirty="0">
                <a:solidFill>
                  <a:srgbClr val="404040"/>
                </a:solidFill>
                <a:latin typeface="Fira Sans" pitchFamily="34"/>
              </a:rPr>
              <a:t>1:L</a:t>
            </a:r>
          </a:p>
          <a:p>
            <a:r>
              <a:rPr lang="en-US" dirty="0">
                <a:solidFill>
                  <a:srgbClr val="404040"/>
                </a:solidFill>
                <a:latin typeface="Fira Sans" pitchFamily="34"/>
              </a:rPr>
              <a:t>Estimates probability that w occurs in this window based on similarity of w (embeddings) to c</a:t>
            </a:r>
            <a:r>
              <a:rPr lang="en-US" sz="1800" dirty="0">
                <a:solidFill>
                  <a:srgbClr val="404040"/>
                </a:solidFill>
                <a:latin typeface="Fira Sans" pitchFamily="34"/>
              </a:rPr>
              <a:t>1:L 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(embeddings).</a:t>
            </a:r>
          </a:p>
          <a:p>
            <a:endParaRPr lang="en-US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US" dirty="0">
                <a:solidFill>
                  <a:srgbClr val="404040"/>
                </a:solidFill>
                <a:latin typeface="Fira Sans" pitchFamily="34"/>
              </a:rPr>
              <a:t>To compute this, we just need embeddings for all the 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AFAD4-3151-4A6B-9012-B3F7FE10E5D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7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3136-3CE2-4372-9CD9-CAAA784CC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Pre-trained Embeddings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0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Pre-trained embeddings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 want to build a system to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solve a task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(e.g., sentiment analysis)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Use pre-trained embeddings. Should I </a:t>
            </a:r>
            <a:r>
              <a:rPr lang="en-US" sz="2800" b="1" dirty="0">
                <a:solidFill>
                  <a:srgbClr val="404040"/>
                </a:solidFill>
                <a:latin typeface="Fira Sans" pitchFamily="34"/>
              </a:rPr>
              <a:t>fine-tune</a:t>
            </a:r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?</a:t>
            </a:r>
          </a:p>
          <a:p>
            <a:pPr lvl="2"/>
            <a:r>
              <a:rPr lang="en-US" sz="2400" dirty="0">
                <a:solidFill>
                  <a:srgbClr val="404040"/>
                </a:solidFill>
                <a:highlight>
                  <a:srgbClr val="C0C0C0"/>
                </a:highlight>
                <a:latin typeface="Fira Sans" pitchFamily="34"/>
              </a:rPr>
              <a:t>Lots of data: yes</a:t>
            </a:r>
          </a:p>
          <a:p>
            <a:pPr lvl="2"/>
            <a:r>
              <a:rPr lang="en-US" sz="2400" dirty="0">
                <a:solidFill>
                  <a:srgbClr val="404040"/>
                </a:solidFill>
                <a:highlight>
                  <a:srgbClr val="C0C0C0"/>
                </a:highlight>
                <a:latin typeface="Fira Sans" pitchFamily="34"/>
              </a:rPr>
              <a:t>Just a small dataset: no</a:t>
            </a:r>
          </a:p>
          <a:p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Analysis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(e.g., bias, semantic change)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Train embeddings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7B5B4-408A-4637-BA16-BDFB2824DAE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3136-3CE2-4372-9CD9-CAAA784CC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State-of-the-Art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4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State-of-the-Art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Recurrent neural networks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LSTM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GRU</a:t>
            </a:r>
          </a:p>
          <a:p>
            <a:pPr lvl="1"/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Bi-directional network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Transformers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Contextual embeddings</a:t>
            </a:r>
          </a:p>
          <a:p>
            <a:pPr lvl="0"/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ChatGPT</a:t>
            </a:r>
          </a:p>
          <a:p>
            <a:pPr lvl="0"/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7F3CD-A206-4A1B-BDB0-FCEAAE3DD34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D726DF-0334-4A09-9B36-0DA1C9BB2C7C}"/>
              </a:ext>
            </a:extLst>
          </p:cNvPr>
          <p:cNvSpPr txBox="1">
            <a:spLocks/>
          </p:cNvSpPr>
          <p:nvPr/>
        </p:nvSpPr>
        <p:spPr>
          <a:xfrm>
            <a:off x="489684" y="5395921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 fontScale="975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400" b="1" kern="0" dirty="0">
                <a:solidFill>
                  <a:schemeClr val="accent6">
                    <a:lumMod val="75000"/>
                  </a:schemeClr>
                </a:solidFill>
                <a:latin typeface="Fira Sans" pitchFamily="34"/>
                <a:ea typeface="Fira Code" pitchFamily="49"/>
              </a:rPr>
              <a:t>We will discuss the details during the summer text mining courses: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2400" b="1" kern="0" dirty="0">
                <a:solidFill>
                  <a:schemeClr val="accent5"/>
                </a:solidFill>
                <a:latin typeface="Fira Sans" pitchFamily="34"/>
                <a:ea typeface="Fira Code" pitchFamily="4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go to the Intro to Text Mining with R course</a:t>
            </a:r>
            <a:endParaRPr lang="en-GB" sz="2400" b="1" kern="0" dirty="0">
              <a:solidFill>
                <a:schemeClr val="accent5"/>
              </a:solidFill>
              <a:latin typeface="Fira Sans" pitchFamily="34"/>
              <a:ea typeface="Fira Code" pitchFamily="49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GB" sz="2400" b="1" kern="0" dirty="0">
                <a:solidFill>
                  <a:schemeClr val="accent5"/>
                </a:solidFill>
                <a:latin typeface="Fira Sans" pitchFamily="34"/>
                <a:ea typeface="Fira Code" pitchFamily="4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go to the Applied Text Mining course</a:t>
            </a:r>
            <a:r>
              <a:rPr lang="en-GB" sz="2400" b="1" kern="0" dirty="0">
                <a:solidFill>
                  <a:schemeClr val="accent5"/>
                </a:solidFill>
                <a:latin typeface="Fira Sans" pitchFamily="34"/>
                <a:ea typeface="Fira Code" pitchFamily="49"/>
              </a:rPr>
              <a:t> (Python)</a:t>
            </a:r>
            <a:endParaRPr lang="en-GB" sz="2400" kern="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9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9A0E-8C39-4822-9891-AC1B2E10B5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sz="4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Practical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31BB541-5F56-42C0-ADE7-9CC0F8FACA89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Word embedding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44D2-268D-4B0D-A054-F46B0FD61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Skipgram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404040"/>
              </a:solidFill>
              <a:latin typeface="Fira Sans" pitchFamily="34"/>
            </a:endParaRPr>
          </a:p>
          <a:p>
            <a:endParaRPr lang="en-US" sz="2400" dirty="0">
              <a:solidFill>
                <a:srgbClr val="404040"/>
              </a:solidFill>
              <a:latin typeface="Fira Sans" pitchFamily="34"/>
            </a:endParaRPr>
          </a:p>
          <a:p>
            <a:endParaRPr lang="en-US" sz="24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We have </a:t>
            </a:r>
            <a:r>
              <a:rPr lang="en-US" sz="2400" b="1" dirty="0">
                <a:solidFill>
                  <a:srgbClr val="404040"/>
                </a:solidFill>
                <a:latin typeface="Fira Sans" pitchFamily="34"/>
              </a:rPr>
              <a:t>target</a:t>
            </a:r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 words (cat) and </a:t>
            </a:r>
            <a:r>
              <a:rPr lang="en-US" sz="2400" b="1" dirty="0">
                <a:solidFill>
                  <a:srgbClr val="404040"/>
                </a:solidFill>
                <a:latin typeface="Fira Sans" pitchFamily="34"/>
              </a:rPr>
              <a:t>context</a:t>
            </a:r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 words (here: window size = 5).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The probability that c is a real context word, and the probability that c is not a real context word: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E2129-162D-4F82-B9FD-3703FF09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17" y="1901906"/>
            <a:ext cx="10039350" cy="904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C7479-CC6C-4041-869D-1458AF52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12" y="5135880"/>
            <a:ext cx="3839376" cy="9238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53C7D-CE69-45C9-BD07-27D4C1F9723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2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Skipgram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404040"/>
                </a:solidFill>
                <a:latin typeface="Fira Sans" pitchFamily="34"/>
              </a:rPr>
              <a:t>Similarity is computed from dot product</a:t>
            </a:r>
          </a:p>
          <a:p>
            <a:r>
              <a:rPr lang="en-US" sz="2400" b="1" dirty="0">
                <a:solidFill>
                  <a:srgbClr val="404040"/>
                </a:solidFill>
                <a:latin typeface="Fira Sans" pitchFamily="34"/>
              </a:rPr>
              <a:t>Intuition</a:t>
            </a:r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: A word </a:t>
            </a:r>
            <a:r>
              <a:rPr lang="en-US" sz="2400" i="1" dirty="0">
                <a:solidFill>
                  <a:srgbClr val="404040"/>
                </a:solidFill>
                <a:latin typeface="Fira Sans" pitchFamily="34"/>
              </a:rPr>
              <a:t>c</a:t>
            </a:r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 is likely to occur near the target </a:t>
            </a:r>
            <a:r>
              <a:rPr lang="en-US" sz="2400" i="1" dirty="0">
                <a:solidFill>
                  <a:srgbClr val="404040"/>
                </a:solidFill>
                <a:latin typeface="Fira Sans" pitchFamily="34"/>
              </a:rPr>
              <a:t>w</a:t>
            </a:r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 if its embedding is similar to the target embedding.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1"/>
            <a:endParaRPr lang="en-US" sz="2000" dirty="0">
              <a:solidFill>
                <a:srgbClr val="404040"/>
              </a:solidFill>
              <a:latin typeface="Fira Sans" pitchFamily="34"/>
            </a:endParaRPr>
          </a:p>
          <a:p>
            <a:pPr lvl="1"/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Two vectors are similar if they have a high dot product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Fira Sans" pitchFamily="34"/>
              </a:rPr>
              <a:t>Cosine similarity is just a normalized dot product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Turn this into a probability using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the sigmoid function: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7880B-68D3-4A35-B68A-EE446D3E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49" y="2978803"/>
            <a:ext cx="1533525" cy="5238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63D1F0-7C67-419B-A0D8-8D4780A55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85" y="4510430"/>
            <a:ext cx="4716839" cy="19824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E114A-F24D-4EE0-9075-1EB863CCC34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39</a:t>
            </a:fld>
            <a:r>
              <a:rPr lang="en-US" dirty="0"/>
              <a:t> / 56</a:t>
            </a:r>
          </a:p>
        </p:txBody>
      </p:sp>
    </p:spTree>
    <p:extLst>
      <p:ext uri="{BB962C8B-B14F-4D97-AF65-F5344CB8AC3E}">
        <p14:creationId xmlns:p14="http://schemas.microsoft.com/office/powerpoint/2010/main" val="165489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can we represent the meaning of words?</a:t>
            </a:r>
          </a:p>
          <a:p>
            <a:pPr lvl="0"/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So, we can ask: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How similar is cat to dog, or Paris to London?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How similar is document A to document B?</a:t>
            </a:r>
            <a:endParaRPr lang="en-GB" sz="2800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42DA7-6F9F-4A7E-9F55-4122BD69D43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39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How </a:t>
            </a:r>
            <a:r>
              <a:rPr kumimoji="0" lang="en-US" sz="3900" b="1" i="0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Skipgram</a:t>
            </a:r>
            <a:r>
              <a:rPr kumimoji="0" lang="en-US" sz="39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 classifier computes P(+|w, c)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latin typeface="Fira Sans" pitchFamily="34"/>
              </a:rPr>
              <a:t>This is for one context word, but we have lots of context words. We'll assume independence and just multiply them: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E9754-97FE-4A21-9B65-5701E1D6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490662"/>
            <a:ext cx="6838950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D4C09-C6BD-42BC-905A-1E91CF1A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3883020"/>
            <a:ext cx="6653213" cy="29292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8DEF3-BF19-43E6-A245-91B279F51AC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5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Word2vec: how to learn vectors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Given the set of positive and negative training instances, and an initial set of embedding vectors</a:t>
            </a: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goal of learning is to adjust those word vectors such that we:</a:t>
            </a:r>
          </a:p>
          <a:p>
            <a:r>
              <a:rPr lang="en-US" sz="3200" b="1" dirty="0">
                <a:solidFill>
                  <a:schemeClr val="accent4"/>
                </a:solidFill>
                <a:latin typeface="Fira Sans" pitchFamily="34"/>
              </a:rPr>
              <a:t>Maximize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the similarity of the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target word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,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context word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pairs (w , 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c</a:t>
            </a:r>
            <a:r>
              <a:rPr lang="en-US" sz="2400" dirty="0" err="1">
                <a:solidFill>
                  <a:srgbClr val="404040"/>
                </a:solidFill>
                <a:latin typeface="Fira Sans" pitchFamily="34"/>
              </a:rPr>
              <a:t>pos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) drawn from the positive data</a:t>
            </a:r>
          </a:p>
          <a:p>
            <a:r>
              <a:rPr lang="en-US" sz="3200" b="1" dirty="0">
                <a:solidFill>
                  <a:schemeClr val="accent4"/>
                </a:solidFill>
                <a:latin typeface="Fira Sans" pitchFamily="34"/>
              </a:rPr>
              <a:t>Minimize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 the similarity of the (w , </a:t>
            </a:r>
            <a:r>
              <a:rPr lang="en-US" sz="3200" dirty="0" err="1">
                <a:solidFill>
                  <a:srgbClr val="404040"/>
                </a:solidFill>
                <a:latin typeface="Fira Sans" pitchFamily="34"/>
              </a:rPr>
              <a:t>c</a:t>
            </a:r>
            <a:r>
              <a:rPr lang="en-US" sz="2400" dirty="0" err="1">
                <a:solidFill>
                  <a:srgbClr val="404040"/>
                </a:solidFill>
                <a:latin typeface="Fira Sans" pitchFamily="34"/>
              </a:rPr>
              <a:t>neg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) pairs drawn from the negative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37C59-8059-4922-8583-366354A32ED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18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Loss function for one </a:t>
            </a: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w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 with </a:t>
            </a:r>
            <a:r>
              <a:rPr kumimoji="0" lang="en-US" sz="4000" b="1" i="1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c</a:t>
            </a:r>
            <a:r>
              <a:rPr kumimoji="0" lang="en-US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pos</a:t>
            </a: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 , c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neg1</a:t>
            </a: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 ...</a:t>
            </a:r>
            <a:r>
              <a:rPr kumimoji="0" lang="en-US" sz="4000" b="1" i="1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c</a:t>
            </a:r>
            <a:r>
              <a:rPr kumimoji="0" lang="en-US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negk</a:t>
            </a:r>
            <a:endParaRPr lang="en-GB" sz="4800" b="1" i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Fira Sans" pitchFamily="34"/>
              </a:rPr>
              <a:t>Maximize the similarity of the target with the actual context words, and minimize the similarity of the target with the k negative sampled non-neighbor words.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3966B-ED38-4955-862D-772F73B4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2650449"/>
            <a:ext cx="7072312" cy="41392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4E818-1FEA-4484-A94F-6E2F2BCA7D0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9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006388"/>
                </a:solidFill>
                <a:effectLst/>
                <a:uLnTx/>
                <a:uFillTx/>
                <a:latin typeface="Fira Sans" pitchFamily="34"/>
                <a:ea typeface="Fira Code" pitchFamily="49"/>
              </a:rPr>
              <a:t>Learning the classifier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to learn?</a:t>
            </a:r>
          </a:p>
          <a:p>
            <a:pPr lvl="1"/>
            <a:r>
              <a:rPr lang="en-US" sz="2800" b="1" dirty="0">
                <a:solidFill>
                  <a:srgbClr val="404040"/>
                </a:solidFill>
                <a:latin typeface="Fira Sans" pitchFamily="34"/>
              </a:rPr>
              <a:t>Stochastic gradient descent!</a:t>
            </a:r>
          </a:p>
          <a:p>
            <a:pPr lvl="1"/>
            <a:endParaRPr lang="en-US" sz="2800" b="1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765F8-D0EF-4486-9614-197C99ECC3A9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6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Word as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Can we represent words as vectors?</a:t>
            </a:r>
          </a:p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vector representations should: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capture semantics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similar words should be close to each other in the vector space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relation between two vectors should reflect the relationship between the two words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be efficient (vectors with fewer dimensions are easier to work with)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Fira Sans" pitchFamily="34"/>
              </a:rPr>
              <a:t>be interpretable</a:t>
            </a:r>
            <a:endParaRPr lang="en-GB" sz="28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9542-8692-4056-8753-1BEEC672F4B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Word as vectors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1B3B37-EC34-4276-A8AB-086BDC63C608}"/>
              </a:ext>
            </a:extLst>
          </p:cNvPr>
          <p:cNvSpPr/>
          <p:nvPr/>
        </p:nvSpPr>
        <p:spPr>
          <a:xfrm>
            <a:off x="1259541" y="2514600"/>
            <a:ext cx="9542930" cy="30435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404040"/>
                </a:solidFill>
                <a:latin typeface="Fira Sans" pitchFamily="34"/>
              </a:rPr>
              <a:t>How similar are the following two words? (not similar 0–10 very similar)</a:t>
            </a:r>
          </a:p>
          <a:p>
            <a:pPr marL="0" lvl="0" indent="0">
              <a:buNone/>
            </a:pPr>
            <a:endParaRPr lang="en-US" sz="1800" b="1" dirty="0">
              <a:solidFill>
                <a:srgbClr val="404040"/>
              </a:solidFill>
              <a:latin typeface="Fira Sans" pitchFamily="34"/>
            </a:endParaRPr>
          </a:p>
          <a:p>
            <a:pPr lvl="1"/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smart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intelligent:</a:t>
            </a:r>
          </a:p>
          <a:p>
            <a:pPr lvl="1"/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easy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big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:</a:t>
            </a:r>
          </a:p>
          <a:p>
            <a:pPr lvl="1"/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easy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difficult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:</a:t>
            </a:r>
          </a:p>
          <a:p>
            <a:pPr lvl="1"/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hard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difficult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65660F-A339-4A4C-8929-B649E9E887E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0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Word as vectors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1B3B37-EC34-4276-A8AB-086BDC63C608}"/>
              </a:ext>
            </a:extLst>
          </p:cNvPr>
          <p:cNvSpPr/>
          <p:nvPr/>
        </p:nvSpPr>
        <p:spPr>
          <a:xfrm>
            <a:off x="1259541" y="2514600"/>
            <a:ext cx="9542930" cy="304351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404040"/>
                </a:solidFill>
                <a:latin typeface="Fira Sans" pitchFamily="34"/>
              </a:rPr>
              <a:t>How similar are the following two words? (not similar 0–10 very similar)</a:t>
            </a:r>
          </a:p>
          <a:p>
            <a:pPr marL="0" lvl="0" indent="0">
              <a:buNone/>
            </a:pPr>
            <a:endParaRPr lang="en-US" sz="1800" b="1" dirty="0">
              <a:solidFill>
                <a:srgbClr val="404040"/>
              </a:solidFill>
              <a:latin typeface="Fira Sans" pitchFamily="34"/>
            </a:endParaRPr>
          </a:p>
          <a:p>
            <a:pPr lvl="1"/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smart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intelligent: </a:t>
            </a:r>
            <a:r>
              <a:rPr lang="en-US" b="1" dirty="0">
                <a:solidFill>
                  <a:srgbClr val="FF0000"/>
                </a:solidFill>
                <a:latin typeface="Fira Sans" pitchFamily="34"/>
              </a:rPr>
              <a:t>9.20</a:t>
            </a:r>
          </a:p>
          <a:p>
            <a:pPr lvl="1"/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easy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big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:               </a:t>
            </a:r>
            <a:r>
              <a:rPr lang="en-US" b="1" dirty="0">
                <a:solidFill>
                  <a:srgbClr val="FF0000"/>
                </a:solidFill>
                <a:latin typeface="Fira Sans" pitchFamily="34"/>
              </a:rPr>
              <a:t>1.12</a:t>
            </a:r>
          </a:p>
          <a:p>
            <a:pPr lvl="1"/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easy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difficult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:       </a:t>
            </a:r>
            <a:r>
              <a:rPr lang="en-US" b="1" dirty="0">
                <a:solidFill>
                  <a:srgbClr val="FF0000"/>
                </a:solidFill>
                <a:latin typeface="Fira Sans" pitchFamily="34"/>
              </a:rPr>
              <a:t>0.58</a:t>
            </a:r>
          </a:p>
          <a:p>
            <a:pPr lvl="1"/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hard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US" b="1" dirty="0">
                <a:solidFill>
                  <a:srgbClr val="404040"/>
                </a:solidFill>
                <a:latin typeface="Fira Sans" pitchFamily="34"/>
              </a:rPr>
              <a:t>difficult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:       </a:t>
            </a:r>
            <a:r>
              <a:rPr lang="en-US" b="1" dirty="0">
                <a:solidFill>
                  <a:srgbClr val="FF0000"/>
                </a:solidFill>
                <a:latin typeface="Fira Sans" pitchFamily="34"/>
              </a:rPr>
              <a:t>8.77</a:t>
            </a:r>
          </a:p>
          <a:p>
            <a:pPr lvl="1"/>
            <a:endParaRPr lang="en-US" dirty="0">
              <a:solidFill>
                <a:srgbClr val="404040"/>
              </a:solidFill>
              <a:latin typeface="Fira Sans" pitchFamily="34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Fira Sans" pitchFamily="34"/>
              </a:rPr>
              <a:t>(SimLex-999 dataset, </a:t>
            </a:r>
            <a:r>
              <a:rPr lang="en-US" dirty="0">
                <a:solidFill>
                  <a:srgbClr val="404040"/>
                </a:solidFill>
                <a:latin typeface="Fira Sans" pitchFamily="34"/>
                <a:hlinkClick r:id="rId2"/>
              </a:rPr>
              <a:t>https://fh295.github.io/simlex.html</a:t>
            </a:r>
            <a:r>
              <a:rPr lang="en-US" dirty="0">
                <a:solidFill>
                  <a:srgbClr val="404040"/>
                </a:solidFill>
                <a:latin typeface="Fira Sans" pitchFamily="34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882E6B-5C74-4F7D-8E06-629F96C218E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3136-3CE2-4372-9CD9-CAAA784CC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Words as Vectors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9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703-4760-4B9B-85FC-9A16836F31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F9E2-0CED-4424-B61F-ED70164FA7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Map each word to a unique identifier</a:t>
            </a:r>
          </a:p>
          <a:p>
            <a:pPr marL="0" lvl="0" indent="0"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e.g. cat (3) and dog (5).</a:t>
            </a:r>
          </a:p>
          <a:p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Vector representation: all zeros, except 1 at the ID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7C8BB-8FAF-4A41-9E65-52B5E138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42" y="3751009"/>
            <a:ext cx="4357870" cy="18034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918BA-B12F-4BF0-B931-913DF931361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29C6A3C-F0DE-4587-B6A6-8E7EE78CBA88}" type="slidenum">
              <a:rPr lang="en-US" smtClean="0"/>
              <a:t>9</a:t>
            </a:fld>
            <a:r>
              <a:rPr lang="en-US" dirty="0"/>
              <a:t> / 56</a:t>
            </a:r>
          </a:p>
        </p:txBody>
      </p:sp>
    </p:spTree>
    <p:extLst>
      <p:ext uri="{BB962C8B-B14F-4D97-AF65-F5344CB8AC3E}">
        <p14:creationId xmlns:p14="http://schemas.microsoft.com/office/powerpoint/2010/main" val="23947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48148</TotalTime>
  <Words>1371</Words>
  <Application>Microsoft Office PowerPoint</Application>
  <PresentationFormat>Widescreen</PresentationFormat>
  <Paragraphs>257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Fira Sans</vt:lpstr>
      <vt:lpstr>Georgia</vt:lpstr>
      <vt:lpstr>Georgia-Bold</vt:lpstr>
      <vt:lpstr>Wingdings</vt:lpstr>
      <vt:lpstr>Office Theme</vt:lpstr>
      <vt:lpstr>PowerPoint Presentation</vt:lpstr>
      <vt:lpstr>Outline</vt:lpstr>
      <vt:lpstr>Word Embedding Slides are partly based on the word embedding lecture by Dong Nguyen in the Applied Text Mining Utrecht summer school (linkToRCourse, linkToPythonCouse)</vt:lpstr>
      <vt:lpstr>Word representations</vt:lpstr>
      <vt:lpstr>Word as vectors</vt:lpstr>
      <vt:lpstr>Word as vectors</vt:lpstr>
      <vt:lpstr>Word as vectors</vt:lpstr>
      <vt:lpstr>Words as Vectors</vt:lpstr>
      <vt:lpstr>One-hot encoding</vt:lpstr>
      <vt:lpstr>One-hot encoding</vt:lpstr>
      <vt:lpstr>One-hot encoding</vt:lpstr>
      <vt:lpstr>Distributional hypothesis: Words that occur in similar contexts tend to have similar meanings.</vt:lpstr>
      <vt:lpstr>Word vectors based on co-occurrences</vt:lpstr>
      <vt:lpstr>Word vectors based on co-occurrences</vt:lpstr>
      <vt:lpstr>Word vectors based on co-occurrences</vt:lpstr>
      <vt:lpstr>Word embeddings</vt:lpstr>
      <vt:lpstr>How do we learn word embeddings?</vt:lpstr>
      <vt:lpstr>Learning word embeddings</vt:lpstr>
      <vt:lpstr>Learning word embeddings</vt:lpstr>
      <vt:lpstr>Training data for word embeddings</vt:lpstr>
      <vt:lpstr>Exercise: Word prediction task</vt:lpstr>
      <vt:lpstr>Word2Vec</vt:lpstr>
      <vt:lpstr>Word2Vec</vt:lpstr>
      <vt:lpstr>Word2Vec</vt:lpstr>
      <vt:lpstr>Word2Vec algorithms</vt:lpstr>
      <vt:lpstr>Word2Vec algorithms</vt:lpstr>
      <vt:lpstr>Skipgram overview</vt:lpstr>
      <vt:lpstr>Skipgram embeddings</vt:lpstr>
      <vt:lpstr>Learning the classifier</vt:lpstr>
      <vt:lpstr>Skipgram</vt:lpstr>
      <vt:lpstr>Skipgram classifier</vt:lpstr>
      <vt:lpstr>Pre-trained Embeddings</vt:lpstr>
      <vt:lpstr>Pre-trained embeddings</vt:lpstr>
      <vt:lpstr>State-of-the-Art</vt:lpstr>
      <vt:lpstr>State-of-the-Art</vt:lpstr>
      <vt:lpstr>Practical</vt:lpstr>
      <vt:lpstr>Questions?</vt:lpstr>
      <vt:lpstr>Skipgram</vt:lpstr>
      <vt:lpstr>Skipgram</vt:lpstr>
      <vt:lpstr>How Skipgram classifier computes P(+|w, c) </vt:lpstr>
      <vt:lpstr>Word2vec: how to learn vectors</vt:lpstr>
      <vt:lpstr>Loss function for one w with cpos , cneg1 ...cnegk</vt:lpstr>
      <vt:lpstr>Learning the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Bagheri</dc:creator>
  <cp:lastModifiedBy>Bagheri, A. (Ayoub)</cp:lastModifiedBy>
  <cp:revision>57</cp:revision>
  <dcterms:created xsi:type="dcterms:W3CDTF">2020-09-17T14:27:00Z</dcterms:created>
  <dcterms:modified xsi:type="dcterms:W3CDTF">2023-02-02T21:10:17Z</dcterms:modified>
</cp:coreProperties>
</file>