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5" r:id="rId2"/>
    <p:sldId id="296" r:id="rId3"/>
    <p:sldId id="257" r:id="rId4"/>
    <p:sldId id="277" r:id="rId5"/>
    <p:sldId id="281" r:id="rId6"/>
    <p:sldId id="287" r:id="rId7"/>
    <p:sldId id="282" r:id="rId8"/>
    <p:sldId id="286" r:id="rId9"/>
    <p:sldId id="283" r:id="rId10"/>
    <p:sldId id="289" r:id="rId11"/>
    <p:sldId id="284" r:id="rId12"/>
    <p:sldId id="258" r:id="rId13"/>
    <p:sldId id="262" r:id="rId14"/>
    <p:sldId id="263" r:id="rId15"/>
    <p:sldId id="264" r:id="rId16"/>
    <p:sldId id="294" r:id="rId17"/>
    <p:sldId id="292" r:id="rId18"/>
    <p:sldId id="275" r:id="rId19"/>
    <p:sldId id="276" r:id="rId20"/>
    <p:sldId id="272" r:id="rId21"/>
    <p:sldId id="27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ca Ebru Giritligil" initials="AEG" lastIdx="4" clrIdx="0">
    <p:extLst>
      <p:ext uri="{19B8F6BF-5375-455C-9EA6-DF929625EA0E}">
        <p15:presenceInfo xmlns:p15="http://schemas.microsoft.com/office/powerpoint/2012/main" userId="Ayca Ebru Giritligil" providerId="None"/>
      </p:ext>
    </p:extLst>
  </p:cmAuthor>
  <p:cmAuthor id="2" name="SAHIN NICAT" initials="SN" lastIdx="1" clrIdx="1">
    <p:extLst>
      <p:ext uri="{19B8F6BF-5375-455C-9EA6-DF929625EA0E}">
        <p15:presenceInfo xmlns:p15="http://schemas.microsoft.com/office/powerpoint/2012/main" userId="fd2001da5ca8a9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B0BCDE"/>
    <a:srgbClr val="E47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7B131-F5DB-48B6-9CA8-EF77E6FC8058}"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643F5-B0DD-4CE7-AC30-DA891B51F437}" type="slidenum">
              <a:rPr lang="en-US" smtClean="0"/>
              <a:t>‹#›</a:t>
            </a:fld>
            <a:endParaRPr lang="en-US"/>
          </a:p>
        </p:txBody>
      </p:sp>
    </p:spTree>
    <p:extLst>
      <p:ext uri="{BB962C8B-B14F-4D97-AF65-F5344CB8AC3E}">
        <p14:creationId xmlns:p14="http://schemas.microsoft.com/office/powerpoint/2010/main" val="359065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E94D-1859-4C22-A9C7-99AC9020B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E1030-D94C-44D7-BF9C-25FD8B768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33460-0BE7-43C8-B72D-3D0C3A35EA84}"/>
              </a:ext>
            </a:extLst>
          </p:cNvPr>
          <p:cNvSpPr>
            <a:spLocks noGrp="1"/>
          </p:cNvSpPr>
          <p:nvPr>
            <p:ph type="dt" sz="half" idx="10"/>
          </p:nvPr>
        </p:nvSpPr>
        <p:spPr/>
        <p:txBody>
          <a:bodyPr/>
          <a:lstStyle/>
          <a:p>
            <a:fld id="{0E6AC836-B1CF-4DD7-B1E9-F449F225675C}" type="datetime1">
              <a:rPr lang="en-US" smtClean="0"/>
              <a:t>12/18/2020</a:t>
            </a:fld>
            <a:endParaRPr lang="en-US"/>
          </a:p>
        </p:txBody>
      </p:sp>
      <p:sp>
        <p:nvSpPr>
          <p:cNvPr id="5" name="Footer Placeholder 4">
            <a:extLst>
              <a:ext uri="{FF2B5EF4-FFF2-40B4-BE49-F238E27FC236}">
                <a16:creationId xmlns:a16="http://schemas.microsoft.com/office/drawing/2014/main" id="{1C379BE7-9B46-40EB-ABD8-106073D9D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66D2D-4EE5-458F-A5BF-FC55C808D21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92737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70A-AB17-4627-A82E-69ED100994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9073B-8ECD-4D47-8FA1-9B624A03C5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0DB5E-B247-4999-80B4-54CC2AFB8139}"/>
              </a:ext>
            </a:extLst>
          </p:cNvPr>
          <p:cNvSpPr>
            <a:spLocks noGrp="1"/>
          </p:cNvSpPr>
          <p:nvPr>
            <p:ph type="dt" sz="half" idx="10"/>
          </p:nvPr>
        </p:nvSpPr>
        <p:spPr/>
        <p:txBody>
          <a:bodyPr/>
          <a:lstStyle/>
          <a:p>
            <a:fld id="{84162F30-CA61-4700-868D-17D5A3EA9AB9}" type="datetime1">
              <a:rPr lang="en-US" smtClean="0"/>
              <a:t>12/18/2020</a:t>
            </a:fld>
            <a:endParaRPr lang="en-US"/>
          </a:p>
        </p:txBody>
      </p:sp>
      <p:sp>
        <p:nvSpPr>
          <p:cNvPr id="5" name="Footer Placeholder 4">
            <a:extLst>
              <a:ext uri="{FF2B5EF4-FFF2-40B4-BE49-F238E27FC236}">
                <a16:creationId xmlns:a16="http://schemas.microsoft.com/office/drawing/2014/main" id="{1F8BE2C7-0251-47CB-B36F-9BC1D8744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222E2-8FEB-4199-BAFE-660C2A4F1ACD}"/>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04211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B5E96-5F7C-4151-B4C6-CB6C254F9A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27E86-7F8C-42CC-842F-50A289A7D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091D8-F67B-4932-A528-DC570F682007}"/>
              </a:ext>
            </a:extLst>
          </p:cNvPr>
          <p:cNvSpPr>
            <a:spLocks noGrp="1"/>
          </p:cNvSpPr>
          <p:nvPr>
            <p:ph type="dt" sz="half" idx="10"/>
          </p:nvPr>
        </p:nvSpPr>
        <p:spPr/>
        <p:txBody>
          <a:bodyPr/>
          <a:lstStyle/>
          <a:p>
            <a:fld id="{01F571B7-68B6-4423-B380-2582CB4BFE22}" type="datetime1">
              <a:rPr lang="en-US" smtClean="0"/>
              <a:t>12/18/2020</a:t>
            </a:fld>
            <a:endParaRPr lang="en-US"/>
          </a:p>
        </p:txBody>
      </p:sp>
      <p:sp>
        <p:nvSpPr>
          <p:cNvPr id="5" name="Footer Placeholder 4">
            <a:extLst>
              <a:ext uri="{FF2B5EF4-FFF2-40B4-BE49-F238E27FC236}">
                <a16:creationId xmlns:a16="http://schemas.microsoft.com/office/drawing/2014/main" id="{7EEDE8A5-82D1-460E-B4EA-0FA5A65C2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8C97D-ED7F-4719-B1E2-5A69C874E47B}"/>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88528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0C68-0159-4546-8C15-BCF7F6239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4834E-A054-4E8B-BA75-5615EF484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44F85-A4DC-472A-A384-D634A228DEAD}"/>
              </a:ext>
            </a:extLst>
          </p:cNvPr>
          <p:cNvSpPr>
            <a:spLocks noGrp="1"/>
          </p:cNvSpPr>
          <p:nvPr>
            <p:ph type="dt" sz="half" idx="10"/>
          </p:nvPr>
        </p:nvSpPr>
        <p:spPr/>
        <p:txBody>
          <a:bodyPr/>
          <a:lstStyle/>
          <a:p>
            <a:fld id="{918542E8-E72C-4167-905C-E8A6D21D9665}" type="datetime1">
              <a:rPr lang="en-US" smtClean="0"/>
              <a:t>12/18/2020</a:t>
            </a:fld>
            <a:endParaRPr lang="en-US"/>
          </a:p>
        </p:txBody>
      </p:sp>
      <p:sp>
        <p:nvSpPr>
          <p:cNvPr id="5" name="Footer Placeholder 4">
            <a:extLst>
              <a:ext uri="{FF2B5EF4-FFF2-40B4-BE49-F238E27FC236}">
                <a16:creationId xmlns:a16="http://schemas.microsoft.com/office/drawing/2014/main" id="{2744D453-EEA0-443F-9461-38F165A6C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482CB-C28B-41F3-9B50-F547B981626F}"/>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49266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F89A-524E-470C-9B60-64939E004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D4551-5FDE-486F-9BCB-19A017945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F514C-EA7C-48A9-B238-27A654F709E7}"/>
              </a:ext>
            </a:extLst>
          </p:cNvPr>
          <p:cNvSpPr>
            <a:spLocks noGrp="1"/>
          </p:cNvSpPr>
          <p:nvPr>
            <p:ph type="dt" sz="half" idx="10"/>
          </p:nvPr>
        </p:nvSpPr>
        <p:spPr/>
        <p:txBody>
          <a:bodyPr/>
          <a:lstStyle/>
          <a:p>
            <a:fld id="{01F14667-69A9-4D52-8FF4-BA0316E326D6}" type="datetime1">
              <a:rPr lang="en-US" smtClean="0"/>
              <a:t>12/18/2020</a:t>
            </a:fld>
            <a:endParaRPr lang="en-US"/>
          </a:p>
        </p:txBody>
      </p:sp>
      <p:sp>
        <p:nvSpPr>
          <p:cNvPr id="5" name="Footer Placeholder 4">
            <a:extLst>
              <a:ext uri="{FF2B5EF4-FFF2-40B4-BE49-F238E27FC236}">
                <a16:creationId xmlns:a16="http://schemas.microsoft.com/office/drawing/2014/main" id="{712110CA-80D9-49F9-BED2-F1DD04271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02014-DAFC-48A4-92B8-2DD2B2F8C467}"/>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75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632D-72AB-4A9E-8DEE-6D1818CE7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0C9B1-936D-4BB2-B031-6A06D93CF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B86E61-E9B8-4897-8A8A-59A434297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2AD3C-1456-49B4-A542-F5CD77B22BF1}"/>
              </a:ext>
            </a:extLst>
          </p:cNvPr>
          <p:cNvSpPr>
            <a:spLocks noGrp="1"/>
          </p:cNvSpPr>
          <p:nvPr>
            <p:ph type="dt" sz="half" idx="10"/>
          </p:nvPr>
        </p:nvSpPr>
        <p:spPr/>
        <p:txBody>
          <a:bodyPr/>
          <a:lstStyle/>
          <a:p>
            <a:fld id="{C41A98D1-49D2-40E6-9589-2E1A657C24D0}" type="datetime1">
              <a:rPr lang="en-US" smtClean="0"/>
              <a:t>12/18/2020</a:t>
            </a:fld>
            <a:endParaRPr lang="en-US"/>
          </a:p>
        </p:txBody>
      </p:sp>
      <p:sp>
        <p:nvSpPr>
          <p:cNvPr id="6" name="Footer Placeholder 5">
            <a:extLst>
              <a:ext uri="{FF2B5EF4-FFF2-40B4-BE49-F238E27FC236}">
                <a16:creationId xmlns:a16="http://schemas.microsoft.com/office/drawing/2014/main" id="{46A05319-C98E-46D2-9373-6E3812E58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DF4DC-0024-4271-9D37-1045270796D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6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A99-3930-49B4-A6EB-CBDEF0C942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36868-B52B-433A-BCE2-230346E65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24359-7C01-4061-863E-F91E454F8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22514-5F22-4262-968F-11876856F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B552A-59A1-47FF-B0FC-95E741509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7458C-545B-4194-BBFD-FB44B822A669}"/>
              </a:ext>
            </a:extLst>
          </p:cNvPr>
          <p:cNvSpPr>
            <a:spLocks noGrp="1"/>
          </p:cNvSpPr>
          <p:nvPr>
            <p:ph type="dt" sz="half" idx="10"/>
          </p:nvPr>
        </p:nvSpPr>
        <p:spPr/>
        <p:txBody>
          <a:bodyPr/>
          <a:lstStyle/>
          <a:p>
            <a:fld id="{3306A7FB-039D-4A44-849B-E77EF0F9C486}" type="datetime1">
              <a:rPr lang="en-US" smtClean="0"/>
              <a:t>12/18/2020</a:t>
            </a:fld>
            <a:endParaRPr lang="en-US"/>
          </a:p>
        </p:txBody>
      </p:sp>
      <p:sp>
        <p:nvSpPr>
          <p:cNvPr id="8" name="Footer Placeholder 7">
            <a:extLst>
              <a:ext uri="{FF2B5EF4-FFF2-40B4-BE49-F238E27FC236}">
                <a16:creationId xmlns:a16="http://schemas.microsoft.com/office/drawing/2014/main" id="{69309033-3ABE-4077-92F9-D0B396E2C5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1D4E3-7BA0-430B-B725-088BEE727DB4}"/>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60894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92B4-97A2-4A37-B786-E6C48A62E7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2961B-BDB9-4CF5-8E6D-E7EA534BFD50}"/>
              </a:ext>
            </a:extLst>
          </p:cNvPr>
          <p:cNvSpPr>
            <a:spLocks noGrp="1"/>
          </p:cNvSpPr>
          <p:nvPr>
            <p:ph type="dt" sz="half" idx="10"/>
          </p:nvPr>
        </p:nvSpPr>
        <p:spPr/>
        <p:txBody>
          <a:bodyPr/>
          <a:lstStyle/>
          <a:p>
            <a:fld id="{87D51EA9-A1F8-4D5E-A780-653E2F8FC7D2}" type="datetime1">
              <a:rPr lang="en-US" smtClean="0"/>
              <a:t>12/18/2020</a:t>
            </a:fld>
            <a:endParaRPr lang="en-US"/>
          </a:p>
        </p:txBody>
      </p:sp>
      <p:sp>
        <p:nvSpPr>
          <p:cNvPr id="4" name="Footer Placeholder 3">
            <a:extLst>
              <a:ext uri="{FF2B5EF4-FFF2-40B4-BE49-F238E27FC236}">
                <a16:creationId xmlns:a16="http://schemas.microsoft.com/office/drawing/2014/main" id="{6434ED11-6DF4-4639-B289-52CA3A9C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B91BF2-45F9-4B1B-9406-D8F823D6996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9000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B751D-DEF1-4604-BAC5-966D2221FAD1}"/>
              </a:ext>
            </a:extLst>
          </p:cNvPr>
          <p:cNvSpPr>
            <a:spLocks noGrp="1"/>
          </p:cNvSpPr>
          <p:nvPr>
            <p:ph type="dt" sz="half" idx="10"/>
          </p:nvPr>
        </p:nvSpPr>
        <p:spPr/>
        <p:txBody>
          <a:bodyPr/>
          <a:lstStyle/>
          <a:p>
            <a:fld id="{9E29ADD1-0819-4A43-8E4D-22C1AD1D1A5E}" type="datetime1">
              <a:rPr lang="en-US" smtClean="0"/>
              <a:t>12/18/2020</a:t>
            </a:fld>
            <a:endParaRPr lang="en-US"/>
          </a:p>
        </p:txBody>
      </p:sp>
      <p:sp>
        <p:nvSpPr>
          <p:cNvPr id="3" name="Footer Placeholder 2">
            <a:extLst>
              <a:ext uri="{FF2B5EF4-FFF2-40B4-BE49-F238E27FC236}">
                <a16:creationId xmlns:a16="http://schemas.microsoft.com/office/drawing/2014/main" id="{D21BE2E9-ADC4-4555-8CEC-DBB0CD917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01CC9-8B8B-4134-B6CD-779AB8E6663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1526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8810-7D3C-494B-B423-79ED23A1D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5B0ED-3CCA-4215-A9AC-FC452F96A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3EE85A-3F98-4DA4-9885-66A616DD6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4C6E6-D679-4D9A-9F7C-8FD8B1B73ECF}"/>
              </a:ext>
            </a:extLst>
          </p:cNvPr>
          <p:cNvSpPr>
            <a:spLocks noGrp="1"/>
          </p:cNvSpPr>
          <p:nvPr>
            <p:ph type="dt" sz="half" idx="10"/>
          </p:nvPr>
        </p:nvSpPr>
        <p:spPr/>
        <p:txBody>
          <a:bodyPr/>
          <a:lstStyle/>
          <a:p>
            <a:fld id="{208BAEBE-8A8A-41D0-B459-86F9D49385FF}" type="datetime1">
              <a:rPr lang="en-US" smtClean="0"/>
              <a:t>12/18/2020</a:t>
            </a:fld>
            <a:endParaRPr lang="en-US"/>
          </a:p>
        </p:txBody>
      </p:sp>
      <p:sp>
        <p:nvSpPr>
          <p:cNvPr id="6" name="Footer Placeholder 5">
            <a:extLst>
              <a:ext uri="{FF2B5EF4-FFF2-40B4-BE49-F238E27FC236}">
                <a16:creationId xmlns:a16="http://schemas.microsoft.com/office/drawing/2014/main" id="{5F84EABC-F9CE-4981-B4D2-4BD61846D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D30C-E230-41C0-9FE3-643DC839C2A8}"/>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00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536F-C62D-46D0-99F2-19E482D3D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D06C2-68EF-46FF-B4DB-84E29A442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0D5B4-C438-45CF-AA41-3E1929ABE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0DA31-6277-4B6C-BFC1-AF2BC7E13D25}"/>
              </a:ext>
            </a:extLst>
          </p:cNvPr>
          <p:cNvSpPr>
            <a:spLocks noGrp="1"/>
          </p:cNvSpPr>
          <p:nvPr>
            <p:ph type="dt" sz="half" idx="10"/>
          </p:nvPr>
        </p:nvSpPr>
        <p:spPr/>
        <p:txBody>
          <a:bodyPr/>
          <a:lstStyle/>
          <a:p>
            <a:fld id="{F3808C81-2296-4BD3-9C84-DC9CE241F72F}" type="datetime1">
              <a:rPr lang="en-US" smtClean="0"/>
              <a:t>12/18/2020</a:t>
            </a:fld>
            <a:endParaRPr lang="en-US"/>
          </a:p>
        </p:txBody>
      </p:sp>
      <p:sp>
        <p:nvSpPr>
          <p:cNvPr id="6" name="Footer Placeholder 5">
            <a:extLst>
              <a:ext uri="{FF2B5EF4-FFF2-40B4-BE49-F238E27FC236}">
                <a16:creationId xmlns:a16="http://schemas.microsoft.com/office/drawing/2014/main" id="{8E7E5CA5-7EA8-4AA9-9F7E-33D8AAA55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73755-3AC3-46FF-A4BF-1970ED2CDEAE}"/>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33097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1F27A-5369-4291-BBB8-0D3CD1782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7A4B9-33F1-49CA-A0EA-EEEE55739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72E5D-D344-4734-B00B-E07315E4F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8BFBD-3D2F-408C-AAB2-D6FE89F751C1}" type="datetime1">
              <a:rPr lang="en-US" smtClean="0"/>
              <a:t>12/18/2020</a:t>
            </a:fld>
            <a:endParaRPr lang="en-US"/>
          </a:p>
        </p:txBody>
      </p:sp>
      <p:sp>
        <p:nvSpPr>
          <p:cNvPr id="5" name="Footer Placeholder 4">
            <a:extLst>
              <a:ext uri="{FF2B5EF4-FFF2-40B4-BE49-F238E27FC236}">
                <a16:creationId xmlns:a16="http://schemas.microsoft.com/office/drawing/2014/main" id="{9DE2897F-6435-4B65-AB75-8CF989D7E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D28EB-E69D-4B56-80E3-61D6237FD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31099-91DF-4F04-88EB-DEE656C210F7}" type="slidenum">
              <a:rPr lang="en-US" smtClean="0"/>
              <a:t>‹#›</a:t>
            </a:fld>
            <a:endParaRPr lang="en-US"/>
          </a:p>
        </p:txBody>
      </p:sp>
    </p:spTree>
    <p:extLst>
      <p:ext uri="{BB962C8B-B14F-4D97-AF65-F5344CB8AC3E}">
        <p14:creationId xmlns:p14="http://schemas.microsoft.com/office/powerpoint/2010/main" val="211183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elis.herokuapp.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elis.herokuapp.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a:xfrm>
            <a:off x="424070" y="265043"/>
            <a:ext cx="11131826" cy="6091307"/>
          </a:xfrm>
        </p:spPr>
        <p:txBody>
          <a:bodyPr>
            <a:normAutofit/>
          </a:bodyPr>
          <a:lstStyle/>
          <a:p>
            <a:r>
              <a:rPr lang="tr-TR" sz="3200" b="1" dirty="0">
                <a:solidFill>
                  <a:srgbClr val="FF0000"/>
                </a:solidFill>
                <a:latin typeface="+mn-lt"/>
              </a:rPr>
              <a:t>Zoom üzerinden sizlere kişiye özgü oluşturulmuş deney linkleri gönderiliyor. Deney linkinizi lütfen kimseyle paylaşmayınız. Deney linki </a:t>
            </a:r>
            <a:r>
              <a:rPr lang="tr-TR" sz="3200" b="1" dirty="0">
                <a:solidFill>
                  <a:srgbClr val="00B0F0"/>
                </a:solidFill>
                <a:latin typeface="+mn-lt"/>
                <a:hlinkClick r:id="rId2">
                  <a:extLst>
                    <a:ext uri="{A12FA001-AC4F-418D-AE19-62706E023703}">
                      <ahyp:hlinkClr xmlns:ahyp="http://schemas.microsoft.com/office/drawing/2018/hyperlinkcolor" val="tx"/>
                    </a:ext>
                  </a:extLst>
                </a:hlinkClick>
              </a:rPr>
              <a:t>https://belis.herokuapp.com</a:t>
            </a:r>
            <a:r>
              <a:rPr lang="tr-TR" sz="3200" b="1" dirty="0">
                <a:solidFill>
                  <a:srgbClr val="00B0F0"/>
                </a:solidFill>
                <a:latin typeface="+mn-lt"/>
              </a:rPr>
              <a:t> </a:t>
            </a:r>
            <a:r>
              <a:rPr lang="tr-TR" sz="3200" b="1" dirty="0">
                <a:solidFill>
                  <a:srgbClr val="FF0000"/>
                </a:solidFill>
                <a:latin typeface="+mn-lt"/>
              </a:rPr>
              <a:t>uzantılıdır. Deneye başlamadan önce linke giriş yapmış olmanız gerekmektedir. Başarılı giriş yaptıysanız aşağıdaki ekranı görmeniz gerekmektedir.</a:t>
            </a:r>
          </a:p>
          <a:p>
            <a:br>
              <a:rPr lang="tr-TR" sz="4000" dirty="0">
                <a:latin typeface="+mn-lt"/>
              </a:rPr>
            </a:br>
            <a:br>
              <a:rPr lang="tr-TR" sz="4000" dirty="0">
                <a:latin typeface="+mn-lt"/>
              </a:rPr>
            </a:br>
            <a:br>
              <a:rPr lang="tr-TR" sz="4000" dirty="0">
                <a:latin typeface="+mn-lt"/>
              </a:rPr>
            </a:b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1</a:t>
            </a:fld>
            <a:endParaRPr lang="en-US" dirty="0"/>
          </a:p>
        </p:txBody>
      </p:sp>
      <p:pic>
        <p:nvPicPr>
          <p:cNvPr id="7" name="Picture 6" descr="Graphical user interface, text&#10;&#10;Description automatically generated">
            <a:extLst>
              <a:ext uri="{FF2B5EF4-FFF2-40B4-BE49-F238E27FC236}">
                <a16:creationId xmlns:a16="http://schemas.microsoft.com/office/drawing/2014/main" id="{02601B5D-E917-4631-97F2-93F3E37BD68B}"/>
              </a:ext>
            </a:extLst>
          </p:cNvPr>
          <p:cNvPicPr>
            <a:picLocks noChangeAspect="1"/>
          </p:cNvPicPr>
          <p:nvPr/>
        </p:nvPicPr>
        <p:blipFill rotWithShape="1">
          <a:blip r:embed="rId3">
            <a:extLst>
              <a:ext uri="{28A0092B-C50C-407E-A947-70E740481C1C}">
                <a14:useLocalDpi xmlns:a14="http://schemas.microsoft.com/office/drawing/2010/main" val="0"/>
              </a:ext>
            </a:extLst>
          </a:blip>
          <a:srcRect l="3075" r="2361" b="-1"/>
          <a:stretch/>
        </p:blipFill>
        <p:spPr>
          <a:xfrm>
            <a:off x="2276632" y="3429000"/>
            <a:ext cx="7638736" cy="24435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6580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marL="0" indent="0" algn="ctr">
              <a:lnSpc>
                <a:spcPct val="150000"/>
              </a:lnSpc>
              <a:buNone/>
            </a:pPr>
            <a:endParaRPr lang="tr-TR" sz="2400" dirty="0"/>
          </a:p>
          <a:p>
            <a:pPr marL="0" indent="0" algn="just">
              <a:lnSpc>
                <a:spcPct val="150000"/>
              </a:lnSpc>
              <a:buNone/>
            </a:pPr>
            <a:r>
              <a:rPr lang="tr-TR" sz="2400" dirty="0"/>
              <a:t>Deneye başladığınızda 20 TL katılım ücreti verilecektir.</a:t>
            </a:r>
          </a:p>
          <a:p>
            <a:pPr marL="0" indent="0" algn="just">
              <a:lnSpc>
                <a:spcPct val="150000"/>
              </a:lnSpc>
              <a:buNone/>
            </a:pPr>
            <a:endParaRPr lang="tr-TR" sz="2400" dirty="0"/>
          </a:p>
          <a:p>
            <a:pPr marL="0" indent="0" algn="just">
              <a:lnSpc>
                <a:spcPct val="150000"/>
              </a:lnSpc>
              <a:buNone/>
            </a:pPr>
            <a:r>
              <a:rPr lang="tr-TR" sz="2400" dirty="0"/>
              <a:t>Deney sona erdiğinde, tamamlanmış olan </a:t>
            </a:r>
            <a:r>
              <a:rPr lang="en-US" sz="2400" dirty="0"/>
              <a:t>15</a:t>
            </a:r>
            <a:r>
              <a:rPr lang="tr-TR" sz="2400" dirty="0"/>
              <a:t> Bölümden 2 tanesini bilgisayar  rastgele olarak seçer ve seçilen bu 2 bölümde elde etmiş olduğunuz kazançların toplamı esas aşama kazancınızı belirleyecektir.</a:t>
            </a:r>
          </a:p>
          <a:p>
            <a:pPr marL="0" indent="0">
              <a:lnSpc>
                <a:spcPct val="150000"/>
              </a:lnSpc>
              <a:buNone/>
            </a:pPr>
            <a:endParaRPr lang="tr-TR" sz="2400" dirty="0"/>
          </a:p>
        </p:txBody>
      </p:sp>
      <p:sp>
        <p:nvSpPr>
          <p:cNvPr id="4" name="Slide Number Placeholder 3">
            <a:extLst>
              <a:ext uri="{FF2B5EF4-FFF2-40B4-BE49-F238E27FC236}">
                <a16:creationId xmlns:a16="http://schemas.microsoft.com/office/drawing/2014/main" id="{DEA32D44-8763-439E-97AF-2A09173A9169}"/>
              </a:ext>
            </a:extLst>
          </p:cNvPr>
          <p:cNvSpPr>
            <a:spLocks noGrp="1"/>
          </p:cNvSpPr>
          <p:nvPr>
            <p:ph type="sldNum" sz="quarter" idx="12"/>
          </p:nvPr>
        </p:nvSpPr>
        <p:spPr/>
        <p:txBody>
          <a:bodyPr/>
          <a:lstStyle/>
          <a:p>
            <a:fld id="{D1331099-91DF-4F04-88EB-DEE656C210F7}" type="slidenum">
              <a:rPr lang="en-US" smtClean="0"/>
              <a:t>10</a:t>
            </a:fld>
            <a:endParaRPr lang="en-US" dirty="0"/>
          </a:p>
        </p:txBody>
      </p:sp>
    </p:spTree>
    <p:extLst>
      <p:ext uri="{BB962C8B-B14F-4D97-AF65-F5344CB8AC3E}">
        <p14:creationId xmlns:p14="http://schemas.microsoft.com/office/powerpoint/2010/main" val="200042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Tur kazancınız nasıl belirlenecek?</a:t>
            </a:r>
            <a:endParaRPr lang="tr-TR" b="1" u="sng"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950146" cy="4747453"/>
          </a:xfrm>
        </p:spPr>
        <p:txBody>
          <a:bodyPr>
            <a:normAutofit/>
          </a:bodyPr>
          <a:lstStyle/>
          <a:p>
            <a:pPr marL="0" indent="0">
              <a:lnSpc>
                <a:spcPct val="100000"/>
              </a:lnSpc>
              <a:buNone/>
            </a:pPr>
            <a:endParaRPr lang="tr-TR" sz="2400" dirty="0"/>
          </a:p>
          <a:p>
            <a:pPr>
              <a:lnSpc>
                <a:spcPct val="100000"/>
              </a:lnSpc>
            </a:pPr>
            <a:r>
              <a:rPr lang="tr-TR" sz="2400" dirty="0"/>
              <a:t>Bilgisayar, her turda </a:t>
            </a:r>
            <a:r>
              <a:rPr lang="tr-TR" sz="2400" dirty="0">
                <a:solidFill>
                  <a:srgbClr val="00B050"/>
                </a:solidFill>
              </a:rPr>
              <a:t>Yeşil</a:t>
            </a:r>
            <a:r>
              <a:rPr lang="tr-TR" sz="2400" dirty="0"/>
              <a:t> ve </a:t>
            </a:r>
            <a:r>
              <a:rPr lang="tr-TR" sz="2400" dirty="0">
                <a:solidFill>
                  <a:srgbClr val="00B0F0"/>
                </a:solidFill>
              </a:rPr>
              <a:t>Mavi</a:t>
            </a:r>
            <a:r>
              <a:rPr lang="tr-TR" sz="2400" dirty="0"/>
              <a:t> renklerinden birini rastgele olarak seçecektir. Her iki rengin seçilme olasılığı eşittir.</a:t>
            </a:r>
          </a:p>
          <a:p>
            <a:pPr marL="0" indent="0">
              <a:lnSpc>
                <a:spcPct val="100000"/>
              </a:lnSpc>
              <a:buNone/>
            </a:pPr>
            <a:endParaRPr lang="tr-TR" sz="2400" dirty="0"/>
          </a:p>
          <a:p>
            <a:pPr algn="just">
              <a:lnSpc>
                <a:spcPct val="100000"/>
              </a:lnSpc>
            </a:pPr>
            <a:r>
              <a:rPr lang="tr-TR" sz="2400" dirty="0"/>
              <a:t>Her turda, </a:t>
            </a:r>
            <a:r>
              <a:rPr lang="tr-TR" sz="2400" i="1" dirty="0"/>
              <a:t>işverenin</a:t>
            </a:r>
            <a:r>
              <a:rPr lang="tr-TR" sz="2400" dirty="0"/>
              <a:t> ve (bilgisayarın seçimini gözlemleyip karar verme işini verdiği) </a:t>
            </a:r>
            <a:r>
              <a:rPr lang="tr-TR" sz="2400" i="1" dirty="0"/>
              <a:t>çalışanın</a:t>
            </a:r>
            <a:r>
              <a:rPr lang="tr-TR" sz="2400" dirty="0"/>
              <a:t> kazancı ya da kaybı </a:t>
            </a:r>
            <a:r>
              <a:rPr lang="tr-TR" sz="2400" u="sng" dirty="0"/>
              <a:t>bilgisayarın renk seçimine</a:t>
            </a:r>
            <a:r>
              <a:rPr lang="tr-TR" sz="2400" dirty="0"/>
              <a:t> ve </a:t>
            </a:r>
            <a:r>
              <a:rPr lang="tr-TR" sz="2400" i="1" u="sng" dirty="0"/>
              <a:t>çalışanın renk</a:t>
            </a:r>
            <a:r>
              <a:rPr lang="tr-TR" sz="2400" u="sng" dirty="0"/>
              <a:t> kararına</a:t>
            </a:r>
            <a:r>
              <a:rPr lang="tr-TR" sz="2400" dirty="0"/>
              <a:t> bağlıdır. </a:t>
            </a:r>
          </a:p>
          <a:p>
            <a:pPr>
              <a:lnSpc>
                <a:spcPct val="100000"/>
              </a:lnSpc>
            </a:pPr>
            <a:endParaRPr lang="tr-TR" sz="2400" dirty="0"/>
          </a:p>
        </p:txBody>
      </p:sp>
      <p:sp>
        <p:nvSpPr>
          <p:cNvPr id="4" name="Slide Number Placeholder 3">
            <a:extLst>
              <a:ext uri="{FF2B5EF4-FFF2-40B4-BE49-F238E27FC236}">
                <a16:creationId xmlns:a16="http://schemas.microsoft.com/office/drawing/2014/main" id="{2234CFF0-0470-49A9-8155-D7E0367F38CD}"/>
              </a:ext>
            </a:extLst>
          </p:cNvPr>
          <p:cNvSpPr>
            <a:spLocks noGrp="1"/>
          </p:cNvSpPr>
          <p:nvPr>
            <p:ph type="sldNum" sz="quarter" idx="12"/>
          </p:nvPr>
        </p:nvSpPr>
        <p:spPr/>
        <p:txBody>
          <a:bodyPr/>
          <a:lstStyle/>
          <a:p>
            <a:fld id="{D1331099-91DF-4F04-88EB-DEE656C210F7}" type="slidenum">
              <a:rPr lang="en-US" smtClean="0"/>
              <a:t>11</a:t>
            </a:fld>
            <a:endParaRPr lang="en-US" dirty="0"/>
          </a:p>
        </p:txBody>
      </p:sp>
    </p:spTree>
    <p:extLst>
      <p:ext uri="{BB962C8B-B14F-4D97-AF65-F5344CB8AC3E}">
        <p14:creationId xmlns:p14="http://schemas.microsoft.com/office/powerpoint/2010/main" val="336754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199" y="1825625"/>
            <a:ext cx="11005457" cy="4351338"/>
          </a:xfrm>
        </p:spPr>
        <p:txBody>
          <a:bodyPr>
            <a:normAutofit/>
          </a:bodyPr>
          <a:lstStyle/>
          <a:p>
            <a:pPr>
              <a:lnSpc>
                <a:spcPct val="100000"/>
              </a:lnSpc>
            </a:pPr>
            <a:r>
              <a:rPr lang="tr-TR" dirty="0"/>
              <a:t>Her turda, bilgisayarın seçtiği rengi gören çalışan, gördüğü rengin üzerine </a:t>
            </a:r>
            <a:r>
              <a:rPr lang="tr-TR" dirty="0">
                <a:solidFill>
                  <a:srgbClr val="00B050"/>
                </a:solidFill>
              </a:rPr>
              <a:t>Yeşil</a:t>
            </a:r>
            <a:r>
              <a:rPr lang="tr-TR" dirty="0"/>
              <a:t> veya </a:t>
            </a:r>
            <a:r>
              <a:rPr lang="tr-TR" dirty="0">
                <a:solidFill>
                  <a:srgbClr val="00B0F0"/>
                </a:solidFill>
              </a:rPr>
              <a:t>Mavi</a:t>
            </a:r>
            <a:r>
              <a:rPr lang="tr-TR" dirty="0"/>
              <a:t> renklerinden birini seçer. </a:t>
            </a:r>
          </a:p>
          <a:p>
            <a:pPr marL="0" indent="0">
              <a:lnSpc>
                <a:spcPct val="100000"/>
              </a:lnSpc>
              <a:buNone/>
            </a:pPr>
            <a:endParaRPr lang="tr-TR" dirty="0"/>
          </a:p>
          <a:p>
            <a:pPr>
              <a:lnSpc>
                <a:spcPct val="100000"/>
              </a:lnSpc>
            </a:pPr>
            <a:r>
              <a:rPr lang="tr-TR" dirty="0"/>
              <a:t>Çalışan: </a:t>
            </a:r>
          </a:p>
          <a:p>
            <a:pPr lvl="1"/>
            <a:r>
              <a:rPr lang="tr-TR" dirty="0"/>
              <a:t>1. Tip ise: bilgisayarın seçtiği renkle aynı rengi seçerse hem kendisine hem de İşverene kazanç sağlayacak.  (İşverenin kazancı 1. Tip çalışanla aynıdır. )</a:t>
            </a:r>
          </a:p>
          <a:p>
            <a:pPr lvl="1"/>
            <a:r>
              <a:rPr lang="tr-TR" dirty="0"/>
              <a:t>2. Tip ise: bilgisayarın tercihinden bağımsız olarak </a:t>
            </a:r>
            <a:r>
              <a:rPr lang="tr-TR" dirty="0">
                <a:solidFill>
                  <a:srgbClr val="00B0F0"/>
                </a:solidFill>
              </a:rPr>
              <a:t>Mavi</a:t>
            </a:r>
            <a:r>
              <a:rPr lang="tr-TR" dirty="0"/>
              <a:t> rengini seçerse kazanç elde eder. </a:t>
            </a:r>
          </a:p>
          <a:p>
            <a:pPr marL="0" indent="0">
              <a:lnSpc>
                <a:spcPct val="100000"/>
              </a:lnSpc>
              <a:buNone/>
            </a:pPr>
            <a:endParaRPr lang="tr-TR"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normAutofit/>
          </a:bodyPr>
          <a:lstStyle/>
          <a:p>
            <a:r>
              <a:rPr lang="tr-TR" sz="4000" b="1" u="sng" dirty="0"/>
              <a:t>Çalışanın Kararı</a:t>
            </a:r>
            <a:endParaRPr lang="en-US" sz="4000" b="1" u="sng" dirty="0"/>
          </a:p>
        </p:txBody>
      </p:sp>
      <p:sp>
        <p:nvSpPr>
          <p:cNvPr id="2" name="Slide Number Placeholder 1">
            <a:extLst>
              <a:ext uri="{FF2B5EF4-FFF2-40B4-BE49-F238E27FC236}">
                <a16:creationId xmlns:a16="http://schemas.microsoft.com/office/drawing/2014/main" id="{BC11FFAD-B3EC-4B66-B6EA-B025E999F0DD}"/>
              </a:ext>
            </a:extLst>
          </p:cNvPr>
          <p:cNvSpPr>
            <a:spLocks noGrp="1"/>
          </p:cNvSpPr>
          <p:nvPr>
            <p:ph type="sldNum" sz="quarter" idx="12"/>
          </p:nvPr>
        </p:nvSpPr>
        <p:spPr/>
        <p:txBody>
          <a:bodyPr/>
          <a:lstStyle/>
          <a:p>
            <a:fld id="{D1331099-91DF-4F04-88EB-DEE656C210F7}" type="slidenum">
              <a:rPr lang="en-US" smtClean="0"/>
              <a:t>12</a:t>
            </a:fld>
            <a:endParaRPr lang="en-US" dirty="0"/>
          </a:p>
        </p:txBody>
      </p:sp>
    </p:spTree>
    <p:extLst>
      <p:ext uri="{BB962C8B-B14F-4D97-AF65-F5344CB8AC3E}">
        <p14:creationId xmlns:p14="http://schemas.microsoft.com/office/powerpoint/2010/main" val="344995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1657659852"/>
              </p:ext>
            </p:extLst>
          </p:nvPr>
        </p:nvGraphicFramePr>
        <p:xfrm>
          <a:off x="344557" y="2390303"/>
          <a:ext cx="11592081" cy="3485297"/>
        </p:xfrm>
        <a:graphic>
          <a:graphicData uri="http://schemas.openxmlformats.org/drawingml/2006/table">
            <a:tbl>
              <a:tblPr firstRow="1" bandRow="1">
                <a:tableStyleId>{C083E6E3-FA7D-4D7B-A595-EF9225AFEA82}</a:tableStyleId>
              </a:tblPr>
              <a:tblGrid>
                <a:gridCol w="955833">
                  <a:extLst>
                    <a:ext uri="{9D8B030D-6E8A-4147-A177-3AD203B41FA5}">
                      <a16:colId xmlns:a16="http://schemas.microsoft.com/office/drawing/2014/main" val="1762574430"/>
                    </a:ext>
                  </a:extLst>
                </a:gridCol>
                <a:gridCol w="2167821">
                  <a:extLst>
                    <a:ext uri="{9D8B030D-6E8A-4147-A177-3AD203B41FA5}">
                      <a16:colId xmlns:a16="http://schemas.microsoft.com/office/drawing/2014/main" val="3143271039"/>
                    </a:ext>
                  </a:extLst>
                </a:gridCol>
                <a:gridCol w="2781550">
                  <a:extLst>
                    <a:ext uri="{9D8B030D-6E8A-4147-A177-3AD203B41FA5}">
                      <a16:colId xmlns:a16="http://schemas.microsoft.com/office/drawing/2014/main" val="270637603"/>
                    </a:ext>
                  </a:extLst>
                </a:gridCol>
                <a:gridCol w="2707386">
                  <a:extLst>
                    <a:ext uri="{9D8B030D-6E8A-4147-A177-3AD203B41FA5}">
                      <a16:colId xmlns:a16="http://schemas.microsoft.com/office/drawing/2014/main" val="313844870"/>
                    </a:ext>
                  </a:extLst>
                </a:gridCol>
                <a:gridCol w="2979491">
                  <a:extLst>
                    <a:ext uri="{9D8B030D-6E8A-4147-A177-3AD203B41FA5}">
                      <a16:colId xmlns:a16="http://schemas.microsoft.com/office/drawing/2014/main" val="2585377380"/>
                    </a:ext>
                  </a:extLst>
                </a:gridCol>
              </a:tblGrid>
              <a:tr h="955040">
                <a:tc rowSpan="2">
                  <a:txBody>
                    <a:bodyPr/>
                    <a:lstStyle/>
                    <a:p>
                      <a:endParaRPr lang="en-US" dirty="0"/>
                    </a:p>
                  </a:txBody>
                  <a:tcPr/>
                </a:tc>
                <a:tc gridSpan="2">
                  <a:txBody>
                    <a:bodyPr/>
                    <a:lstStyle/>
                    <a:p>
                      <a:pPr algn="ctr"/>
                      <a:r>
                        <a:rPr lang="tr-TR" sz="2400" dirty="0"/>
                        <a:t>Çalışanın kararı = bilgisayarın seçimi</a:t>
                      </a:r>
                    </a:p>
                    <a:p>
                      <a:pPr algn="ctr"/>
                      <a:endParaRPr lang="tr-TR" sz="2000" dirty="0"/>
                    </a:p>
                  </a:txBody>
                  <a:tcPr anchor="ctr">
                    <a:lnR w="12700" cap="flat" cmpd="sng" algn="ctr">
                      <a:solidFill>
                        <a:schemeClr val="tx1"/>
                      </a:solidFill>
                      <a:prstDash val="solid"/>
                      <a:round/>
                      <a:headEnd type="none" w="med" len="med"/>
                      <a:tailEnd type="none" w="med" len="med"/>
                    </a:lnR>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t>Çalışanın kararı </a:t>
                      </a:r>
                      <a:r>
                        <a:rPr lang="tr-TR" sz="3200" dirty="0"/>
                        <a:t>≠</a:t>
                      </a:r>
                      <a:r>
                        <a:rPr lang="tr-TR" sz="2400" dirty="0"/>
                        <a:t> bilgisayarın seçimi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2000" dirty="0"/>
                    </a:p>
                  </a:txBody>
                  <a:tcPr anchor="ctr">
                    <a:lnL w="12700" cap="flat" cmpd="sng" algn="ctr">
                      <a:solidFill>
                        <a:schemeClr val="tx1"/>
                      </a:solidFill>
                      <a:prstDash val="solid"/>
                      <a:round/>
                      <a:headEnd type="none" w="med" len="med"/>
                      <a:tailEnd type="none" w="med" len="med"/>
                    </a:lnL>
                  </a:tcPr>
                </a:tc>
                <a:tc hMerge="1">
                  <a:txBody>
                    <a:bodyPr/>
                    <a:lstStyle/>
                    <a:p>
                      <a:endParaRPr lang="en-GB"/>
                    </a:p>
                  </a:txBody>
                  <a:tcPr/>
                </a:tc>
                <a:extLst>
                  <a:ext uri="{0D108BD9-81ED-4DB2-BD59-A6C34878D82A}">
                    <a16:rowId xmlns:a16="http://schemas.microsoft.com/office/drawing/2014/main" val="3764987382"/>
                  </a:ext>
                </a:extLst>
              </a:tr>
              <a:tr h="594360">
                <a:tc vMerge="1">
                  <a:txBody>
                    <a:bodyPr/>
                    <a:lstStyle/>
                    <a:p>
                      <a:endParaRPr lang="en-GB"/>
                    </a:p>
                  </a:txBody>
                  <a:tcPr/>
                </a:tc>
                <a:tc>
                  <a:txBody>
                    <a:bodyPr/>
                    <a:lstStyle/>
                    <a:p>
                      <a:pPr algn="ctr"/>
                      <a:r>
                        <a:rPr lang="tr-TR" sz="2000" b="1" dirty="0"/>
                        <a:t>İşverenin kazancı</a:t>
                      </a:r>
                      <a:endParaRPr lang="en-US" sz="2000" b="1" dirty="0"/>
                    </a:p>
                  </a:txBody>
                  <a:tcPr anchor="ctr"/>
                </a:tc>
                <a:tc>
                  <a:txBody>
                    <a:bodyPr/>
                    <a:lstStyle/>
                    <a:p>
                      <a:pPr algn="ctr"/>
                      <a:r>
                        <a:rPr lang="tr-TR" sz="2000" b="1" dirty="0"/>
                        <a:t>1.Tip çalışanın kazancı</a:t>
                      </a:r>
                      <a:endParaRPr lang="en-US" sz="2000" b="1" dirty="0"/>
                    </a:p>
                  </a:txBody>
                  <a:tcPr anchor="ctr">
                    <a:lnR w="12700" cap="flat" cmpd="sng" algn="ctr">
                      <a:solidFill>
                        <a:schemeClr val="tx1"/>
                      </a:solidFill>
                      <a:prstDash val="solid"/>
                      <a:round/>
                      <a:headEnd type="none" w="med" len="med"/>
                      <a:tailEnd type="none" w="med" len="med"/>
                    </a:lnR>
                  </a:tcPr>
                </a:tc>
                <a:tc>
                  <a:txBody>
                    <a:bodyPr/>
                    <a:lstStyle/>
                    <a:p>
                      <a:pPr algn="ctr"/>
                      <a:r>
                        <a:rPr lang="tr-TR" sz="2000" b="1" dirty="0"/>
                        <a:t>İşverenin kazancı</a:t>
                      </a:r>
                      <a:endParaRPr lang="en-US" sz="2000" b="1" dirty="0"/>
                    </a:p>
                  </a:txBody>
                  <a:tcPr anchor="ctr">
                    <a:lnL w="12700" cap="flat" cmpd="sng" algn="ctr">
                      <a:solidFill>
                        <a:schemeClr val="tx1"/>
                      </a:solidFill>
                      <a:prstDash val="solid"/>
                      <a:round/>
                      <a:headEnd type="none" w="med" len="med"/>
                      <a:tailEnd type="none" w="med" len="med"/>
                    </a:lnL>
                  </a:tcPr>
                </a:tc>
                <a:tc>
                  <a:txBody>
                    <a:bodyPr/>
                    <a:lstStyle/>
                    <a:p>
                      <a:pPr algn="ctr"/>
                      <a:r>
                        <a:rPr lang="tr-TR" sz="2000" b="1" dirty="0"/>
                        <a:t>1.Tip çalışanın kazancı</a:t>
                      </a:r>
                      <a:endParaRPr lang="en-US" sz="2000" b="1" dirty="0"/>
                    </a:p>
                  </a:txBody>
                  <a:tcPr anchor="ctr"/>
                </a:tc>
                <a:extLst>
                  <a:ext uri="{0D108BD9-81ED-4DB2-BD59-A6C34878D82A}">
                    <a16:rowId xmlns:a16="http://schemas.microsoft.com/office/drawing/2014/main" val="509758378"/>
                  </a:ext>
                </a:extLst>
              </a:tr>
              <a:tr h="645299">
                <a:tc>
                  <a:txBody>
                    <a:bodyPr/>
                    <a:lstStyle/>
                    <a:p>
                      <a:r>
                        <a:rPr lang="tr-TR" b="1" dirty="0"/>
                        <a:t>Tur 1</a:t>
                      </a:r>
                      <a:endParaRPr lang="en-US" b="1" dirty="0"/>
                    </a:p>
                  </a:txBody>
                  <a:tcP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-20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tr-TR" dirty="0"/>
                        <a:t>30</a:t>
                      </a:r>
                      <a:endParaRPr lang="en-US" dirty="0"/>
                    </a:p>
                  </a:txBody>
                  <a:tcPr anchor="ctr"/>
                </a:tc>
                <a:tc>
                  <a:txBody>
                    <a:bodyPr/>
                    <a:lstStyle/>
                    <a:p>
                      <a:pPr algn="ctr"/>
                      <a:r>
                        <a:rPr lang="tr-TR" dirty="0"/>
                        <a:t>30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-60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-60</a:t>
                      </a:r>
                      <a:endParaRPr lang="en-US"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tr-TR" dirty="0"/>
                        <a:t>90</a:t>
                      </a:r>
                      <a:endParaRPr lang="en-US" dirty="0"/>
                    </a:p>
                  </a:txBody>
                  <a:tcPr anchor="ctr"/>
                </a:tc>
                <a:tc>
                  <a:txBody>
                    <a:bodyPr/>
                    <a:lstStyle/>
                    <a:p>
                      <a:pPr algn="ctr"/>
                      <a:r>
                        <a:rPr lang="tr-TR" dirty="0"/>
                        <a:t>90</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tr-TR" dirty="0"/>
                        <a:t>-180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tr-TR" dirty="0"/>
                        <a:t>-180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17274"/>
          </a:xfrm>
        </p:spPr>
        <p:txBody>
          <a:bodyPr>
            <a:normAutofit fontScale="90000"/>
          </a:bodyPr>
          <a:lstStyle/>
          <a:p>
            <a:r>
              <a:rPr lang="tr-TR" sz="4000" dirty="0"/>
              <a:t>1. Tip Çalışanın  ve İşverenin Kazancı </a:t>
            </a:r>
            <a:endParaRPr lang="en-US" sz="4000" b="1" u="sng" dirty="0"/>
          </a:p>
        </p:txBody>
      </p:sp>
      <p:sp>
        <p:nvSpPr>
          <p:cNvPr id="3" name="Slide Number Placeholder 2">
            <a:extLst>
              <a:ext uri="{FF2B5EF4-FFF2-40B4-BE49-F238E27FC236}">
                <a16:creationId xmlns:a16="http://schemas.microsoft.com/office/drawing/2014/main" id="{37D63FB6-1859-44FA-B36E-E9E3A2FC6756}"/>
              </a:ext>
            </a:extLst>
          </p:cNvPr>
          <p:cNvSpPr>
            <a:spLocks noGrp="1"/>
          </p:cNvSpPr>
          <p:nvPr>
            <p:ph type="sldNum" sz="quarter" idx="12"/>
          </p:nvPr>
        </p:nvSpPr>
        <p:spPr/>
        <p:txBody>
          <a:bodyPr/>
          <a:lstStyle/>
          <a:p>
            <a:fld id="{D1331099-91DF-4F04-88EB-DEE656C210F7}" type="slidenum">
              <a:rPr lang="en-US" smtClean="0"/>
              <a:t>13</a:t>
            </a:fld>
            <a:endParaRPr lang="en-US" dirty="0"/>
          </a:p>
        </p:txBody>
      </p:sp>
    </p:spTree>
    <p:extLst>
      <p:ext uri="{BB962C8B-B14F-4D97-AF65-F5344CB8AC3E}">
        <p14:creationId xmlns:p14="http://schemas.microsoft.com/office/powerpoint/2010/main" val="45576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1956416098"/>
              </p:ext>
            </p:extLst>
          </p:nvPr>
        </p:nvGraphicFramePr>
        <p:xfrm>
          <a:off x="238539" y="1164033"/>
          <a:ext cx="11714922" cy="5088976"/>
        </p:xfrm>
        <a:graphic>
          <a:graphicData uri="http://schemas.openxmlformats.org/drawingml/2006/table">
            <a:tbl>
              <a:tblPr firstRow="1" bandRow="1">
                <a:tableStyleId>{8799B23B-EC83-4686-B30A-512413B5E67A}</a:tableStyleId>
              </a:tblPr>
              <a:tblGrid>
                <a:gridCol w="1537252">
                  <a:extLst>
                    <a:ext uri="{9D8B030D-6E8A-4147-A177-3AD203B41FA5}">
                      <a16:colId xmlns:a16="http://schemas.microsoft.com/office/drawing/2014/main" val="1762574430"/>
                    </a:ext>
                  </a:extLst>
                </a:gridCol>
                <a:gridCol w="1066064">
                  <a:extLst>
                    <a:ext uri="{9D8B030D-6E8A-4147-A177-3AD203B41FA5}">
                      <a16:colId xmlns:a16="http://schemas.microsoft.com/office/drawing/2014/main" val="3143271039"/>
                    </a:ext>
                  </a:extLst>
                </a:gridCol>
                <a:gridCol w="1301658">
                  <a:extLst>
                    <a:ext uri="{9D8B030D-6E8A-4147-A177-3AD203B41FA5}">
                      <a16:colId xmlns:a16="http://schemas.microsoft.com/office/drawing/2014/main" val="3533908781"/>
                    </a:ext>
                  </a:extLst>
                </a:gridCol>
                <a:gridCol w="1301658">
                  <a:extLst>
                    <a:ext uri="{9D8B030D-6E8A-4147-A177-3AD203B41FA5}">
                      <a16:colId xmlns:a16="http://schemas.microsoft.com/office/drawing/2014/main" val="2699651105"/>
                    </a:ext>
                  </a:extLst>
                </a:gridCol>
                <a:gridCol w="1301658">
                  <a:extLst>
                    <a:ext uri="{9D8B030D-6E8A-4147-A177-3AD203B41FA5}">
                      <a16:colId xmlns:a16="http://schemas.microsoft.com/office/drawing/2014/main" val="3199664847"/>
                    </a:ext>
                  </a:extLst>
                </a:gridCol>
                <a:gridCol w="1301658">
                  <a:extLst>
                    <a:ext uri="{9D8B030D-6E8A-4147-A177-3AD203B41FA5}">
                      <a16:colId xmlns:a16="http://schemas.microsoft.com/office/drawing/2014/main" val="313844870"/>
                    </a:ext>
                  </a:extLst>
                </a:gridCol>
                <a:gridCol w="1301658">
                  <a:extLst>
                    <a:ext uri="{9D8B030D-6E8A-4147-A177-3AD203B41FA5}">
                      <a16:colId xmlns:a16="http://schemas.microsoft.com/office/drawing/2014/main" val="1114161463"/>
                    </a:ext>
                  </a:extLst>
                </a:gridCol>
                <a:gridCol w="1301658">
                  <a:extLst>
                    <a:ext uri="{9D8B030D-6E8A-4147-A177-3AD203B41FA5}">
                      <a16:colId xmlns:a16="http://schemas.microsoft.com/office/drawing/2014/main" val="1353815360"/>
                    </a:ext>
                  </a:extLst>
                </a:gridCol>
                <a:gridCol w="1301658">
                  <a:extLst>
                    <a:ext uri="{9D8B030D-6E8A-4147-A177-3AD203B41FA5}">
                      <a16:colId xmlns:a16="http://schemas.microsoft.com/office/drawing/2014/main" val="536403413"/>
                    </a:ext>
                  </a:extLst>
                </a:gridCol>
              </a:tblGrid>
              <a:tr h="770641">
                <a:tc>
                  <a:txBody>
                    <a:bodyPr/>
                    <a:lstStyle/>
                    <a:p>
                      <a:r>
                        <a:rPr lang="tr-TR" b="1" dirty="0"/>
                        <a:t>Bilgisayarın seçimi</a:t>
                      </a:r>
                      <a:endParaRPr lang="en-US" b="1" dirty="0"/>
                    </a:p>
                  </a:txBody>
                  <a:tcPr/>
                </a:tc>
                <a:tc gridSpan="4">
                  <a:txBody>
                    <a:bodyPr/>
                    <a:lstStyle/>
                    <a:p>
                      <a:pPr algn="ctr"/>
                      <a:r>
                        <a:rPr lang="tr-TR" sz="2400" b="1" dirty="0"/>
                        <a:t> </a:t>
                      </a:r>
                      <a:r>
                        <a:rPr lang="tr-TR" sz="2400" b="1" dirty="0">
                          <a:solidFill>
                            <a:srgbClr val="00B0F0"/>
                          </a:solidFill>
                        </a:rPr>
                        <a:t>Mavi</a:t>
                      </a:r>
                      <a:r>
                        <a:rPr lang="tr-TR" sz="2400" b="1" dirty="0"/>
                        <a:t> </a:t>
                      </a:r>
                      <a:endParaRPr lang="en-US" sz="2400" b="1" dirty="0"/>
                    </a:p>
                  </a:txBody>
                  <a:tcPr anchor="ctr"/>
                </a:tc>
                <a:tc hMerge="1">
                  <a:txBody>
                    <a:bodyPr/>
                    <a:lstStyle/>
                    <a:p>
                      <a:endParaRPr lang="en-US"/>
                    </a:p>
                  </a:txBody>
                  <a:tcPr/>
                </a:tc>
                <a:tc hMerge="1">
                  <a:txBody>
                    <a:bodyPr/>
                    <a:lstStyle/>
                    <a:p>
                      <a:pPr algn="ctr"/>
                      <a:endParaRPr lang="en-US" sz="2400" b="0" dirty="0"/>
                    </a:p>
                  </a:txBody>
                  <a:tcPr anchor="ctr"/>
                </a:tc>
                <a:tc hMerge="1">
                  <a:txBody>
                    <a:bodyPr/>
                    <a:lstStyle/>
                    <a:p>
                      <a:pPr algn="ctr"/>
                      <a:endParaRPr lang="en-US" sz="2400" b="0" dirty="0"/>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r>
                        <a:rPr lang="tr-TR" sz="2400" b="1" dirty="0"/>
                        <a:t> </a:t>
                      </a:r>
                      <a:endParaRPr lang="en-US" sz="2400" b="1" dirty="0"/>
                    </a:p>
                  </a:txBody>
                  <a:tcPr anchor="ct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28446839"/>
                  </a:ext>
                </a:extLst>
              </a:tr>
              <a:tr h="770641">
                <a:tc>
                  <a:txBody>
                    <a:bodyPr/>
                    <a:lstStyle/>
                    <a:p>
                      <a:r>
                        <a:rPr lang="tr-TR" b="1" dirty="0"/>
                        <a:t>2. Tip Çalışanın kararı</a:t>
                      </a:r>
                      <a:endParaRPr lang="en-US" b="1" dirty="0"/>
                    </a:p>
                  </a:txBody>
                  <a:tcPr/>
                </a:tc>
                <a:tc gridSpan="2">
                  <a:txBody>
                    <a:bodyPr/>
                    <a:lstStyle/>
                    <a:p>
                      <a:pPr algn="ctr"/>
                      <a:r>
                        <a:rPr lang="tr-TR" sz="2400" b="1" dirty="0"/>
                        <a:t> </a:t>
                      </a:r>
                      <a:r>
                        <a:rPr lang="tr-TR" sz="2400" b="1" dirty="0">
                          <a:solidFill>
                            <a:srgbClr val="00B0F0"/>
                          </a:solidFill>
                        </a:rPr>
                        <a:t>Mavi</a:t>
                      </a:r>
                      <a:endParaRPr lang="en-US" sz="2400" b="1" dirty="0"/>
                    </a:p>
                  </a:txBody>
                  <a:tcPr anchor="ctr"/>
                </a:tc>
                <a:tc hMerge="1">
                  <a:txBody>
                    <a:bodyPr/>
                    <a:lstStyle/>
                    <a:p>
                      <a:pPr algn="ctr"/>
                      <a:endParaRPr lang="en-US" sz="2400" b="0" dirty="0"/>
                    </a:p>
                  </a:txBody>
                  <a:tcPr anchor="ctr"/>
                </a:tc>
                <a:tc gridSpan="2">
                  <a:txBody>
                    <a:bodyPr/>
                    <a:lstStyle/>
                    <a:p>
                      <a:pPr algn="ctr"/>
                      <a:r>
                        <a:rPr lang="tr-TR" sz="2400" b="1" dirty="0">
                          <a:solidFill>
                            <a:srgbClr val="00B050"/>
                          </a:solidFill>
                        </a:rPr>
                        <a:t>Yeşil</a:t>
                      </a:r>
                      <a:endParaRPr lang="en-US" sz="2400" b="1" dirty="0"/>
                    </a:p>
                  </a:txBody>
                  <a:tcPr anchor="ctr"/>
                </a:tc>
                <a:tc hMerge="1">
                  <a:txBody>
                    <a:bodyPr/>
                    <a:lstStyle/>
                    <a:p>
                      <a:pPr algn="ct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F0"/>
                          </a:solidFill>
                        </a:rPr>
                        <a:t>Mavi</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764987382"/>
                  </a:ext>
                </a:extLst>
              </a:tr>
              <a:tr h="1092012">
                <a:tc>
                  <a:txBody>
                    <a:bodyPr/>
                    <a:lstStyle/>
                    <a:p>
                      <a:endParaRPr lang="en-US" b="0" dirty="0"/>
                    </a:p>
                  </a:txBody>
                  <a:tcPr/>
                </a:tc>
                <a:tc>
                  <a:txBody>
                    <a:bodyPr/>
                    <a:lstStyle/>
                    <a:p>
                      <a:pPr algn="ct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extLst>
                  <a:ext uri="{0D108BD9-81ED-4DB2-BD59-A6C34878D82A}">
                    <a16:rowId xmlns:a16="http://schemas.microsoft.com/office/drawing/2014/main" val="3465559210"/>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1</a:t>
                      </a:r>
                      <a:endParaRPr lang="en-US" b="1" dirty="0"/>
                    </a:p>
                    <a:p>
                      <a:endParaRPr lang="en-US" b="1" dirty="0"/>
                    </a:p>
                  </a:txBody>
                  <a:tcPr/>
                </a:tc>
                <a:tc>
                  <a:txBody>
                    <a:bodyPr/>
                    <a:lstStyle/>
                    <a:p>
                      <a:pPr algn="ctr"/>
                      <a:r>
                        <a:rPr lang="tr-TR" b="0" dirty="0"/>
                        <a:t>10</a:t>
                      </a:r>
                      <a:endParaRPr lang="en-US" b="0"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b="0" dirty="0"/>
                        <a:t>-20</a:t>
                      </a:r>
                      <a:endParaRPr lang="en-US" b="0" dirty="0"/>
                    </a:p>
                  </a:txBody>
                  <a:tcPr anchor="ctr"/>
                </a:tc>
                <a:tc>
                  <a:txBody>
                    <a:bodyPr/>
                    <a:lstStyle/>
                    <a:p>
                      <a:pPr marL="0" indent="0" algn="ctr">
                        <a:buFontTx/>
                        <a:buNone/>
                      </a:pPr>
                      <a:r>
                        <a:rPr lang="tr-TR" b="0" dirty="0"/>
                        <a:t>-20</a:t>
                      </a:r>
                      <a:endParaRPr lang="en-US" b="0" dirty="0"/>
                    </a:p>
                  </a:txBody>
                  <a:tcPr anchor="ctr"/>
                </a:tc>
                <a:tc>
                  <a:txBody>
                    <a:bodyPr/>
                    <a:lstStyle/>
                    <a:p>
                      <a:pPr marL="0" indent="0" algn="ctr">
                        <a:buFontTx/>
                        <a:buNone/>
                      </a:pPr>
                      <a:r>
                        <a:rPr lang="tr-TR" b="0" dirty="0"/>
                        <a:t>-20</a:t>
                      </a:r>
                      <a:endParaRPr lang="en-US" b="0" dirty="0"/>
                    </a:p>
                  </a:txBody>
                  <a:tcPr anchor="ctr"/>
                </a:tc>
                <a:tc>
                  <a:txBody>
                    <a:bodyPr/>
                    <a:lstStyle/>
                    <a:p>
                      <a:pPr algn="ctr"/>
                      <a:r>
                        <a:rPr lang="tr-TR" b="0" dirty="0"/>
                        <a:t>10</a:t>
                      </a:r>
                      <a:endParaRPr lang="en-US" b="0"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b="0" dirty="0"/>
                        <a:t>-20</a:t>
                      </a:r>
                      <a:endParaRPr lang="en-US" b="0" dirty="0"/>
                    </a:p>
                  </a:txBody>
                  <a:tcPr anchor="ctr"/>
                </a:tc>
                <a:extLst>
                  <a:ext uri="{0D108BD9-81ED-4DB2-BD59-A6C34878D82A}">
                    <a16:rowId xmlns:a16="http://schemas.microsoft.com/office/drawing/2014/main" val="3897712105"/>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tr-TR" b="0" dirty="0"/>
                        <a:t>30</a:t>
                      </a:r>
                      <a:endParaRPr lang="en-US" b="0" dirty="0"/>
                    </a:p>
                  </a:txBody>
                  <a:tcPr anchor="ctr"/>
                </a:tc>
                <a:tc>
                  <a:txBody>
                    <a:bodyPr/>
                    <a:lstStyle/>
                    <a:p>
                      <a:pPr algn="ctr"/>
                      <a:r>
                        <a:rPr lang="tr-TR" b="0" dirty="0"/>
                        <a:t>30</a:t>
                      </a:r>
                      <a:endParaRPr lang="en-US" b="0" dirty="0"/>
                    </a:p>
                  </a:txBody>
                  <a:tcPr anchor="ctr"/>
                </a:tc>
                <a:tc>
                  <a:txBody>
                    <a:bodyPr/>
                    <a:lstStyle/>
                    <a:p>
                      <a:pPr marL="0" indent="0" algn="ctr">
                        <a:buFontTx/>
                        <a:buNone/>
                      </a:pPr>
                      <a:r>
                        <a:rPr lang="tr-TR" b="0" dirty="0"/>
                        <a:t>-60</a:t>
                      </a:r>
                      <a:endParaRPr lang="en-US" b="0" dirty="0"/>
                    </a:p>
                  </a:txBody>
                  <a:tcPr anchor="ctr"/>
                </a:tc>
                <a:tc>
                  <a:txBody>
                    <a:bodyPr/>
                    <a:lstStyle/>
                    <a:p>
                      <a:pPr marL="0" indent="0" algn="ctr">
                        <a:buFontTx/>
                        <a:buNone/>
                      </a:pPr>
                      <a:r>
                        <a:rPr lang="tr-TR" b="0" dirty="0"/>
                        <a:t>-60</a:t>
                      </a:r>
                      <a:endParaRPr lang="en-US" b="0" dirty="0"/>
                    </a:p>
                  </a:txBody>
                  <a:tcPr anchor="ctr"/>
                </a:tc>
                <a:tc>
                  <a:txBody>
                    <a:bodyPr/>
                    <a:lstStyle/>
                    <a:p>
                      <a:pPr marL="0" indent="0" algn="ctr">
                        <a:buFontTx/>
                        <a:buNone/>
                      </a:pPr>
                      <a:r>
                        <a:rPr lang="tr-TR" b="0" dirty="0"/>
                        <a:t>-60</a:t>
                      </a:r>
                      <a:endParaRPr lang="en-US" b="0" dirty="0"/>
                    </a:p>
                  </a:txBody>
                  <a:tcPr anchor="ctr"/>
                </a:tc>
                <a:tc>
                  <a:txBody>
                    <a:bodyPr/>
                    <a:lstStyle/>
                    <a:p>
                      <a:pPr algn="ctr"/>
                      <a:r>
                        <a:rPr lang="tr-TR" b="0" dirty="0"/>
                        <a:t>30</a:t>
                      </a:r>
                      <a:endParaRPr lang="en-US" b="0" dirty="0"/>
                    </a:p>
                  </a:txBody>
                  <a:tcPr anchor="ctr"/>
                </a:tc>
                <a:tc>
                  <a:txBody>
                    <a:bodyPr/>
                    <a:lstStyle/>
                    <a:p>
                      <a:pPr algn="ctr"/>
                      <a:r>
                        <a:rPr lang="tr-TR" b="0" dirty="0"/>
                        <a:t>30</a:t>
                      </a:r>
                      <a:endParaRPr lang="en-US" b="0" dirty="0"/>
                    </a:p>
                  </a:txBody>
                  <a:tcPr anchor="ctr"/>
                </a:tc>
                <a:tc>
                  <a:txBody>
                    <a:bodyPr/>
                    <a:lstStyle/>
                    <a:p>
                      <a:pPr marL="0" indent="0" algn="ctr">
                        <a:buFontTx/>
                        <a:buNone/>
                      </a:pPr>
                      <a:r>
                        <a:rPr lang="tr-TR" b="0" dirty="0"/>
                        <a:t>-60</a:t>
                      </a:r>
                      <a:endParaRPr lang="en-US" b="0" dirty="0"/>
                    </a:p>
                  </a:txBody>
                  <a:tcPr anchor="ctr"/>
                </a:tc>
                <a:extLst>
                  <a:ext uri="{0D108BD9-81ED-4DB2-BD59-A6C34878D82A}">
                    <a16:rowId xmlns:a16="http://schemas.microsoft.com/office/drawing/2014/main" val="101563214"/>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tr-TR" b="0" dirty="0"/>
                        <a:t>90</a:t>
                      </a:r>
                      <a:endParaRPr lang="en-US" b="0" dirty="0"/>
                    </a:p>
                  </a:txBody>
                  <a:tcPr anchor="ctr"/>
                </a:tc>
                <a:tc>
                  <a:txBody>
                    <a:bodyPr/>
                    <a:lstStyle/>
                    <a:p>
                      <a:pPr algn="ctr"/>
                      <a:r>
                        <a:rPr lang="tr-TR" b="0" dirty="0"/>
                        <a:t>90</a:t>
                      </a:r>
                      <a:endParaRPr lang="en-US" b="0" dirty="0"/>
                    </a:p>
                  </a:txBody>
                  <a:tcPr anchor="ctr"/>
                </a:tc>
                <a:tc>
                  <a:txBody>
                    <a:bodyPr/>
                    <a:lstStyle/>
                    <a:p>
                      <a:pPr algn="ctr"/>
                      <a:r>
                        <a:rPr lang="tr-TR" b="0" dirty="0"/>
                        <a:t>-180</a:t>
                      </a:r>
                      <a:endParaRPr lang="en-US" b="0" dirty="0"/>
                    </a:p>
                  </a:txBody>
                  <a:tcPr anchor="ctr"/>
                </a:tc>
                <a:tc>
                  <a:txBody>
                    <a:bodyPr/>
                    <a:lstStyle/>
                    <a:p>
                      <a:pPr algn="ctr"/>
                      <a:r>
                        <a:rPr lang="tr-TR" b="0" dirty="0"/>
                        <a:t>-180</a:t>
                      </a:r>
                      <a:endParaRPr lang="en-US" b="0" dirty="0"/>
                    </a:p>
                  </a:txBody>
                  <a:tcPr anchor="ctr"/>
                </a:tc>
                <a:tc>
                  <a:txBody>
                    <a:bodyPr/>
                    <a:lstStyle/>
                    <a:p>
                      <a:pPr algn="ctr"/>
                      <a:r>
                        <a:rPr lang="tr-TR" b="0" dirty="0"/>
                        <a:t>-180</a:t>
                      </a:r>
                      <a:endParaRPr lang="en-US" b="0" dirty="0"/>
                    </a:p>
                  </a:txBody>
                  <a:tcPr anchor="ctr"/>
                </a:tc>
                <a:tc>
                  <a:txBody>
                    <a:bodyPr/>
                    <a:lstStyle/>
                    <a:p>
                      <a:pPr algn="ctr"/>
                      <a:r>
                        <a:rPr lang="tr-TR" b="0" dirty="0"/>
                        <a:t>90</a:t>
                      </a:r>
                      <a:endParaRPr lang="en-US" b="0" dirty="0"/>
                    </a:p>
                  </a:txBody>
                  <a:tcPr anchor="ctr"/>
                </a:tc>
                <a:tc>
                  <a:txBody>
                    <a:bodyPr/>
                    <a:lstStyle/>
                    <a:p>
                      <a:pPr algn="ctr"/>
                      <a:r>
                        <a:rPr lang="tr-TR" b="0" dirty="0"/>
                        <a:t>90</a:t>
                      </a:r>
                      <a:endParaRPr lang="en-US" b="0" dirty="0"/>
                    </a:p>
                  </a:txBody>
                  <a:tcPr anchor="ctr"/>
                </a:tc>
                <a:tc>
                  <a:txBody>
                    <a:bodyPr/>
                    <a:lstStyle/>
                    <a:p>
                      <a:pPr algn="ctr"/>
                      <a:r>
                        <a:rPr lang="tr-TR" b="0" dirty="0"/>
                        <a:t>-180</a:t>
                      </a:r>
                      <a:endParaRPr lang="en-US" b="0"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02284"/>
          </a:xfrm>
        </p:spPr>
        <p:txBody>
          <a:bodyPr>
            <a:normAutofit fontScale="90000"/>
          </a:bodyPr>
          <a:lstStyle/>
          <a:p>
            <a:r>
              <a:rPr lang="tr-TR" sz="4000" dirty="0"/>
              <a:t>2. Tip Çalışanın ve İşverenin Kazancı </a:t>
            </a:r>
            <a:endParaRPr lang="en-US" sz="4000" b="1" u="sng" dirty="0"/>
          </a:p>
        </p:txBody>
      </p:sp>
      <p:sp>
        <p:nvSpPr>
          <p:cNvPr id="3" name="Slide Number Placeholder 2">
            <a:extLst>
              <a:ext uri="{FF2B5EF4-FFF2-40B4-BE49-F238E27FC236}">
                <a16:creationId xmlns:a16="http://schemas.microsoft.com/office/drawing/2014/main" id="{F0A878C6-B6C3-4FE1-AB3B-5756600BD13D}"/>
              </a:ext>
            </a:extLst>
          </p:cNvPr>
          <p:cNvSpPr>
            <a:spLocks noGrp="1"/>
          </p:cNvSpPr>
          <p:nvPr>
            <p:ph type="sldNum" sz="quarter" idx="12"/>
          </p:nvPr>
        </p:nvSpPr>
        <p:spPr/>
        <p:txBody>
          <a:bodyPr/>
          <a:lstStyle/>
          <a:p>
            <a:fld id="{D1331099-91DF-4F04-88EB-DEE656C210F7}" type="slidenum">
              <a:rPr lang="en-US" smtClean="0"/>
              <a:t>14</a:t>
            </a:fld>
            <a:endParaRPr lang="en-US" dirty="0"/>
          </a:p>
        </p:txBody>
      </p:sp>
    </p:spTree>
    <p:extLst>
      <p:ext uri="{BB962C8B-B14F-4D97-AF65-F5344CB8AC3E}">
        <p14:creationId xmlns:p14="http://schemas.microsoft.com/office/powerpoint/2010/main" val="75678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200" y="1484244"/>
            <a:ext cx="10515600" cy="4705972"/>
          </a:xfrm>
        </p:spPr>
        <p:txBody>
          <a:bodyPr>
            <a:noAutofit/>
          </a:bodyPr>
          <a:lstStyle/>
          <a:p>
            <a:pPr marL="0" indent="0">
              <a:lnSpc>
                <a:spcPct val="110000"/>
              </a:lnSpc>
              <a:buNone/>
            </a:pPr>
            <a:r>
              <a:rPr lang="tr-TR" sz="1800" dirty="0"/>
              <a:t>Her Bölüm başladığında bir </a:t>
            </a:r>
            <a:r>
              <a:rPr lang="tr-TR" sz="1800" i="1" dirty="0"/>
              <a:t>işveren</a:t>
            </a:r>
            <a:r>
              <a:rPr lang="tr-TR" sz="1800" dirty="0"/>
              <a:t> ve bir  </a:t>
            </a:r>
            <a:r>
              <a:rPr lang="tr-TR" sz="1800" i="1" dirty="0"/>
              <a:t>çalışan</a:t>
            </a:r>
            <a:r>
              <a:rPr lang="tr-TR" sz="1800" dirty="0"/>
              <a:t>  rastgele eşleşecektir. </a:t>
            </a:r>
            <a:r>
              <a:rPr lang="tr-TR" sz="1800" i="1" dirty="0"/>
              <a:t>Çalışanın</a:t>
            </a:r>
            <a:r>
              <a:rPr lang="tr-TR" sz="1800" dirty="0"/>
              <a:t>  1. Tip olma ihtimali %10, 2. Tip olma ihtimali %90’dır. </a:t>
            </a:r>
            <a:r>
              <a:rPr lang="tr-TR" sz="1800" i="1" dirty="0"/>
              <a:t>İşveren </a:t>
            </a:r>
            <a:r>
              <a:rPr lang="tr-TR" sz="1800" dirty="0"/>
              <a:t>eşleştirildiği</a:t>
            </a:r>
            <a:r>
              <a:rPr lang="tr-TR" sz="1800" i="1" dirty="0"/>
              <a:t> çalışanın </a:t>
            </a:r>
            <a:r>
              <a:rPr lang="tr-TR" sz="1800" dirty="0"/>
              <a:t>1. Tip mi  yoksa 2. Tip mi olduğunu bilmez. </a:t>
            </a:r>
          </a:p>
          <a:p>
            <a:pPr marL="0" indent="0" algn="just">
              <a:lnSpc>
                <a:spcPct val="110000"/>
              </a:lnSpc>
              <a:buNone/>
            </a:pPr>
            <a:endParaRPr lang="tr-TR" sz="1800" dirty="0"/>
          </a:p>
          <a:p>
            <a:pPr marL="0" indent="0" algn="just">
              <a:lnSpc>
                <a:spcPct val="110000"/>
              </a:lnSpc>
              <a:buNone/>
            </a:pPr>
            <a:r>
              <a:rPr lang="tr-TR" sz="1800" dirty="0"/>
              <a:t>Bölüm başladıktan sonra işveren her tur başında eşleştirilmiş olduğu çalışana işi verip vermeme kararı alır. Herhangi bir turda çalışana işi vermeme kararı alırsa bölüm sonlanır ve bir sonraki bölüm için işveren yeniden bir çalışanla eşleştirilir. </a:t>
            </a:r>
          </a:p>
          <a:p>
            <a:pPr marL="0" indent="0" algn="just">
              <a:lnSpc>
                <a:spcPct val="110000"/>
              </a:lnSpc>
              <a:buNone/>
            </a:pPr>
            <a:endParaRPr lang="tr-TR" sz="1800" dirty="0"/>
          </a:p>
          <a:p>
            <a:pPr marL="0" indent="0" algn="just">
              <a:lnSpc>
                <a:spcPct val="110000"/>
              </a:lnSpc>
              <a:buNone/>
            </a:pPr>
            <a:r>
              <a:rPr lang="tr-TR" sz="1800" dirty="0"/>
              <a:t>Her bölümde işveren eşleştirildiği çalışana en fazla 3 tur işi verebilir. Çalışan aynı işverenle 3. turu tamamladığında bölüm sona erer ve bir sonraki bölüm için işveren yeniden bir çalışanla eşleştirilir. </a:t>
            </a:r>
          </a:p>
          <a:p>
            <a:pPr marL="0" indent="0" algn="just">
              <a:lnSpc>
                <a:spcPct val="110000"/>
              </a:lnSpc>
              <a:buNone/>
            </a:pPr>
            <a:endParaRPr lang="tr-TR" sz="1800" dirty="0"/>
          </a:p>
          <a:p>
            <a:pPr marL="0" indent="0" algn="just">
              <a:lnSpc>
                <a:spcPct val="110000"/>
              </a:lnSpc>
              <a:buNone/>
            </a:pPr>
            <a:r>
              <a:rPr lang="tr-TR" sz="1800" dirty="0"/>
              <a:t>Her Tur başladığında, işveren, çalışana işi verip vermemekle yanı sıra çalışanın tipi ile ilgili tahminde bulunacak.</a:t>
            </a:r>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9984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15</a:t>
            </a:fld>
            <a:endParaRPr lang="en-US" dirty="0"/>
          </a:p>
        </p:txBody>
      </p:sp>
    </p:spTree>
    <p:extLst>
      <p:ext uri="{BB962C8B-B14F-4D97-AF65-F5344CB8AC3E}">
        <p14:creationId xmlns:p14="http://schemas.microsoft.com/office/powerpoint/2010/main" val="370458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683455" y="1291604"/>
            <a:ext cx="11063067" cy="5566396"/>
          </a:xfrm>
        </p:spPr>
        <p:txBody>
          <a:bodyPr>
            <a:noAutofit/>
          </a:bodyPr>
          <a:lstStyle/>
          <a:p>
            <a:pPr marL="0" indent="0">
              <a:lnSpc>
                <a:spcPct val="110000"/>
              </a:lnSpc>
              <a:buNone/>
            </a:pPr>
            <a:r>
              <a:rPr lang="tr-TR" sz="2200" i="1" dirty="0"/>
              <a:t>İşveren; </a:t>
            </a:r>
          </a:p>
          <a:p>
            <a:pPr algn="just">
              <a:lnSpc>
                <a:spcPct val="110000"/>
              </a:lnSpc>
            </a:pPr>
            <a:r>
              <a:rPr lang="tr-TR" sz="2200" i="1" dirty="0"/>
              <a:t>1.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2. tura geçilir. </a:t>
            </a:r>
          </a:p>
          <a:p>
            <a:pPr lvl="1" algn="just">
              <a:lnSpc>
                <a:spcPct val="110000"/>
              </a:lnSpc>
              <a:buFontTx/>
              <a:buChar char="-"/>
            </a:pPr>
            <a:r>
              <a:rPr lang="tr-TR" sz="1800" dirty="0"/>
              <a:t>İşi vermezse, bölüm sonlanır. Bir sonraki bölüm için, işveren bir çalışanla rastgele eşleştirilir.</a:t>
            </a:r>
          </a:p>
          <a:p>
            <a:pPr algn="just">
              <a:lnSpc>
                <a:spcPct val="110000"/>
              </a:lnSpc>
            </a:pPr>
            <a:r>
              <a:rPr lang="tr-TR" sz="2200" i="1" dirty="0"/>
              <a:t>2.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2400" dirty="0"/>
              <a:t> </a:t>
            </a:r>
            <a:r>
              <a:rPr lang="tr-TR" sz="1800" dirty="0"/>
              <a:t>-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3. tura geçilir. </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r>
              <a:rPr lang="tr-TR" sz="2200" i="1" dirty="0"/>
              <a:t>3. tur için çalışana </a:t>
            </a:r>
            <a:r>
              <a:rPr lang="tr-TR" sz="2200" dirty="0"/>
              <a:t>işi </a:t>
            </a:r>
            <a:r>
              <a:rPr lang="tr-TR" sz="2200" dirty="0" err="1"/>
              <a:t>vermey</a:t>
            </a:r>
            <a:r>
              <a:rPr lang="en-US" sz="2200" dirty="0"/>
              <a:t>e</a:t>
            </a:r>
            <a:r>
              <a:rPr lang="tr-TR" sz="2200" dirty="0"/>
              <a:t> veya vermemeye karar verir.</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Bölüm sonlanır.</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endParaRPr lang="tr-TR" sz="2200"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2647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16</a:t>
            </a:fld>
            <a:endParaRPr lang="en-US"/>
          </a:p>
        </p:txBody>
      </p:sp>
    </p:spTree>
    <p:extLst>
      <p:ext uri="{BB962C8B-B14F-4D97-AF65-F5344CB8AC3E}">
        <p14:creationId xmlns:p14="http://schemas.microsoft.com/office/powerpoint/2010/main" val="28912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vermez</a:t>
            </a:r>
            <a:endParaRPr lang="en-US" sz="1400" dirty="0">
              <a:solidFill>
                <a:schemeClr val="tx1"/>
              </a:solidFill>
            </a:endParaRPr>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rgbClr val="FFD966"/>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rgbClr val="FFD966"/>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rgbClr val="FFD966"/>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6ECE7A3A-72B5-438E-9CBF-FCC1D08200F9}"/>
              </a:ext>
            </a:extLst>
          </p:cNvPr>
          <p:cNvSpPr>
            <a:spLocks noGrp="1"/>
          </p:cNvSpPr>
          <p:nvPr>
            <p:ph type="sldNum" sz="quarter" idx="12"/>
          </p:nvPr>
        </p:nvSpPr>
        <p:spPr/>
        <p:txBody>
          <a:bodyPr/>
          <a:lstStyle/>
          <a:p>
            <a:fld id="{D1331099-91DF-4F04-88EB-DEE656C210F7}" type="slidenum">
              <a:rPr lang="en-US" smtClean="0"/>
              <a:t>17</a:t>
            </a:fld>
            <a:endParaRPr lang="en-US"/>
          </a:p>
        </p:txBody>
      </p:sp>
    </p:spTree>
    <p:extLst>
      <p:ext uri="{BB962C8B-B14F-4D97-AF65-F5344CB8AC3E}">
        <p14:creationId xmlns:p14="http://schemas.microsoft.com/office/powerpoint/2010/main" val="68232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1199129302"/>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i="1" dirty="0">
                          <a:solidFill>
                            <a:schemeClr val="tx1"/>
                          </a:solidFill>
                        </a:rPr>
                        <a:t>İş verilmedi</a:t>
                      </a:r>
                      <a:endParaRPr lang="en-US" sz="2200" dirty="0"/>
                    </a:p>
                  </a:txBody>
                  <a:tcPr anchor="ctr"/>
                </a:tc>
                <a:tc hMerge="1">
                  <a:txBody>
                    <a:bodyPr/>
                    <a:lstStyle/>
                    <a:p>
                      <a:pPr marL="0" indent="0" algn="ctr">
                        <a:buFontTx/>
                        <a:buNone/>
                      </a:pP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endParaRPr lang="en-US" sz="2200" dirty="0"/>
                    </a:p>
                  </a:txBody>
                  <a:tcPr anchor="ctr"/>
                </a:tc>
                <a:tc>
                  <a:txBody>
                    <a:bodyPr/>
                    <a:lstStyle/>
                    <a:p>
                      <a:pPr algn="ct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0D93ED48-4E29-484B-8FC7-AE640067F8AB}"/>
              </a:ext>
            </a:extLst>
          </p:cNvPr>
          <p:cNvSpPr>
            <a:spLocks noGrp="1"/>
          </p:cNvSpPr>
          <p:nvPr>
            <p:ph type="sldNum" sz="quarter" idx="12"/>
          </p:nvPr>
        </p:nvSpPr>
        <p:spPr/>
        <p:txBody>
          <a:bodyPr/>
          <a:lstStyle/>
          <a:p>
            <a:fld id="{D1331099-91DF-4F04-88EB-DEE656C210F7}" type="slidenum">
              <a:rPr lang="en-US" smtClean="0"/>
              <a:t>18</a:t>
            </a:fld>
            <a:endParaRPr lang="en-US"/>
          </a:p>
        </p:txBody>
      </p:sp>
    </p:spTree>
    <p:extLst>
      <p:ext uri="{BB962C8B-B14F-4D97-AF65-F5344CB8AC3E}">
        <p14:creationId xmlns:p14="http://schemas.microsoft.com/office/powerpoint/2010/main" val="444830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2242274097"/>
              </p:ext>
            </p:extLst>
          </p:nvPr>
        </p:nvGraphicFramePr>
        <p:xfrm>
          <a:off x="984738" y="1604351"/>
          <a:ext cx="9323671"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4">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marL="0" indent="0" algn="ctr">
                        <a:buFontTx/>
                        <a:buNone/>
                      </a:pPr>
                      <a:r>
                        <a:rPr lang="tr-TR" sz="2200" dirty="0">
                          <a:solidFill>
                            <a:srgbClr val="00B0F0"/>
                          </a:solidFill>
                        </a:rPr>
                        <a:t>Mavi</a:t>
                      </a:r>
                      <a:endParaRPr lang="en-US" sz="2200" dirty="0"/>
                    </a:p>
                  </a:txBody>
                  <a:tcPr anchor="ctr"/>
                </a:tc>
                <a:tc>
                  <a:txBody>
                    <a:bodyPr/>
                    <a:lstStyle/>
                    <a:p>
                      <a:pPr marL="0" indent="0" algn="ctr">
                        <a:buFontTx/>
                        <a:buNone/>
                      </a:pPr>
                      <a:r>
                        <a:rPr lang="tr-TR" sz="2200" dirty="0"/>
                        <a:t>30 PUAN</a:t>
                      </a:r>
                      <a:endParaRPr lang="en-US" sz="2200" dirty="0"/>
                    </a:p>
                  </a:txBody>
                  <a:tcPr anchor="ctr"/>
                </a:tc>
                <a:tc>
                  <a:txBody>
                    <a:bodyPr/>
                    <a:lstStyle/>
                    <a:p>
                      <a:pPr marL="0" indent="0" algn="ctr">
                        <a:buFontTx/>
                        <a:buNone/>
                      </a:pPr>
                      <a:r>
                        <a:rPr lang="tr-TR" sz="2200" dirty="0"/>
                        <a:t>30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indent="0" algn="ctr">
                        <a:buFontTx/>
                        <a:buNone/>
                      </a:pPr>
                      <a:r>
                        <a:rPr lang="tr-TR" sz="2200" dirty="0"/>
                        <a:t>90 PUAN</a:t>
                      </a:r>
                      <a:endParaRPr lang="en-US" sz="2200" dirty="0"/>
                    </a:p>
                  </a:txBody>
                  <a:tcPr anchor="ctr"/>
                </a:tc>
                <a:tc>
                  <a:txBody>
                    <a:bodyPr/>
                    <a:lstStyle/>
                    <a:p>
                      <a:pPr marL="0" indent="0" algn="ctr">
                        <a:buFontTx/>
                        <a:buNone/>
                      </a:pPr>
                      <a:r>
                        <a:rPr lang="tr-TR" sz="2200" dirty="0"/>
                        <a:t>-180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-140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A0CE599F-C3C5-48EC-BCE8-0C09B71D5EDD}"/>
              </a:ext>
            </a:extLst>
          </p:cNvPr>
          <p:cNvSpPr>
            <a:spLocks noGrp="1"/>
          </p:cNvSpPr>
          <p:nvPr>
            <p:ph type="sldNum" sz="quarter" idx="12"/>
          </p:nvPr>
        </p:nvSpPr>
        <p:spPr/>
        <p:txBody>
          <a:bodyPr/>
          <a:lstStyle/>
          <a:p>
            <a:fld id="{D1331099-91DF-4F04-88EB-DEE656C210F7}" type="slidenum">
              <a:rPr lang="en-US" smtClean="0"/>
              <a:t>19</a:t>
            </a:fld>
            <a:endParaRPr lang="en-US"/>
          </a:p>
        </p:txBody>
      </p:sp>
    </p:spTree>
    <p:extLst>
      <p:ext uri="{BB962C8B-B14F-4D97-AF65-F5344CB8AC3E}">
        <p14:creationId xmlns:p14="http://schemas.microsoft.com/office/powerpoint/2010/main" val="312382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F602-9915-4BD6-B648-9B3BEFE31B1C}"/>
              </a:ext>
            </a:extLst>
          </p:cNvPr>
          <p:cNvSpPr>
            <a:spLocks noGrp="1"/>
          </p:cNvSpPr>
          <p:nvPr>
            <p:ph type="ctrTitle"/>
          </p:nvPr>
        </p:nvSpPr>
        <p:spPr/>
        <p:txBody>
          <a:bodyPr/>
          <a:lstStyle/>
          <a:p>
            <a:r>
              <a:rPr lang="en-US" dirty="0"/>
              <a:t>Y</a:t>
            </a:r>
            <a:r>
              <a:rPr lang="tr-TR" dirty="0"/>
              <a:t>önergeler </a:t>
            </a:r>
            <a:endParaRPr lang="en-US" dirty="0"/>
          </a:p>
        </p:txBody>
      </p:sp>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p:txBody>
          <a:bodyPr>
            <a:normAutofit/>
          </a:bodyPr>
          <a:lstStyle/>
          <a:p>
            <a:r>
              <a:rPr lang="tr-TR" sz="4000" dirty="0"/>
              <a:t>19.12.2020</a:t>
            </a: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2</a:t>
            </a:fld>
            <a:endParaRPr lang="en-US" dirty="0"/>
          </a:p>
        </p:txBody>
      </p:sp>
    </p:spTree>
    <p:extLst>
      <p:ext uri="{BB962C8B-B14F-4D97-AF65-F5344CB8AC3E}">
        <p14:creationId xmlns:p14="http://schemas.microsoft.com/office/powerpoint/2010/main" val="647828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1485863896"/>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50"/>
                          </a:solidFill>
                        </a:rPr>
                        <a:t>Yeşil</a:t>
                      </a:r>
                      <a:endParaRPr lang="en-US" sz="2200" dirty="0"/>
                    </a:p>
                  </a:txBody>
                  <a:tcPr anchor="ctr"/>
                </a:tc>
                <a:tc>
                  <a:txBody>
                    <a:bodyPr/>
                    <a:lstStyle/>
                    <a:p>
                      <a:pPr marL="0" indent="0" algn="ctr">
                        <a:buFontTx/>
                        <a:buNone/>
                      </a:pPr>
                      <a:r>
                        <a:rPr lang="tr-TR" sz="2200" dirty="0">
                          <a:solidFill>
                            <a:srgbClr val="00B050"/>
                          </a:solidFill>
                        </a:rPr>
                        <a:t>Yeşil</a:t>
                      </a:r>
                      <a:endParaRPr lang="en-US" sz="2200" dirty="0"/>
                    </a:p>
                  </a:txBody>
                  <a:tcPr anchor="ctr"/>
                </a:tc>
                <a:tc>
                  <a:txBody>
                    <a:bodyPr/>
                    <a:lstStyle/>
                    <a:p>
                      <a:pPr marL="0" indent="0" algn="ctr">
                        <a:buFontTx/>
                        <a:buNone/>
                      </a:pPr>
                      <a:r>
                        <a:rPr lang="tr-TR" sz="2200" dirty="0"/>
                        <a:t>30 PUAN</a:t>
                      </a:r>
                      <a:endParaRPr lang="en-US" sz="2200" dirty="0"/>
                    </a:p>
                  </a:txBody>
                  <a:tcPr anchor="ctr"/>
                </a:tc>
                <a:tc>
                  <a:txBody>
                    <a:bodyPr/>
                    <a:lstStyle/>
                    <a:p>
                      <a:pPr marL="0" indent="0" algn="ctr">
                        <a:buFontTx/>
                        <a:buNone/>
                      </a:pPr>
                      <a:r>
                        <a:rPr lang="tr-TR" sz="2200" dirty="0"/>
                        <a:t>30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t>90 PUAN</a:t>
                      </a:r>
                      <a:endParaRPr lang="en-US" sz="2200" dirty="0"/>
                    </a:p>
                  </a:txBody>
                  <a:tcPr anchor="ctr"/>
                </a:tc>
                <a:tc>
                  <a:txBody>
                    <a:bodyPr/>
                    <a:lstStyle/>
                    <a:p>
                      <a:pPr algn="ctr"/>
                      <a:r>
                        <a:rPr lang="tr-TR" sz="2200" dirty="0"/>
                        <a:t>90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1. Tip olsun.</a:t>
            </a:r>
            <a:endParaRPr lang="en-US" sz="2200" dirty="0"/>
          </a:p>
        </p:txBody>
      </p:sp>
      <p:sp>
        <p:nvSpPr>
          <p:cNvPr id="4" name="Slide Number Placeholder 3">
            <a:extLst>
              <a:ext uri="{FF2B5EF4-FFF2-40B4-BE49-F238E27FC236}">
                <a16:creationId xmlns:a16="http://schemas.microsoft.com/office/drawing/2014/main" id="{16CA4D27-3BA5-4A12-A25D-CCA8F1D90DB0}"/>
              </a:ext>
            </a:extLst>
          </p:cNvPr>
          <p:cNvSpPr>
            <a:spLocks noGrp="1"/>
          </p:cNvSpPr>
          <p:nvPr>
            <p:ph type="sldNum" sz="quarter" idx="12"/>
          </p:nvPr>
        </p:nvSpPr>
        <p:spPr/>
        <p:txBody>
          <a:bodyPr/>
          <a:lstStyle/>
          <a:p>
            <a:fld id="{D1331099-91DF-4F04-88EB-DEE656C210F7}" type="slidenum">
              <a:rPr lang="en-US" smtClean="0"/>
              <a:t>20</a:t>
            </a:fld>
            <a:endParaRPr lang="en-US"/>
          </a:p>
        </p:txBody>
      </p:sp>
    </p:spTree>
    <p:extLst>
      <p:ext uri="{BB962C8B-B14F-4D97-AF65-F5344CB8AC3E}">
        <p14:creationId xmlns:p14="http://schemas.microsoft.com/office/powerpoint/2010/main" val="313922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Deneyin aşamaları</a:t>
            </a:r>
            <a:endParaRPr lang="en-US" dirty="0"/>
          </a:p>
        </p:txBody>
      </p:sp>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a:bodyPr>
          <a:lstStyle/>
          <a:p>
            <a:pPr marL="514350" indent="-514350">
              <a:buFont typeface="+mj-lt"/>
              <a:buAutoNum type="arabicPeriod"/>
            </a:pPr>
            <a:r>
              <a:rPr lang="tr-TR" dirty="0"/>
              <a:t>Quiz.</a:t>
            </a:r>
          </a:p>
          <a:p>
            <a:pPr marL="457200" lvl="1" indent="0">
              <a:buNone/>
            </a:pPr>
            <a:r>
              <a:rPr lang="tr-TR" dirty="0"/>
              <a:t>Deneyi ne kadar iyi anladığınızı ölçmek için bazı soruları cevaplamanız istenecektir. Doğru cevapladığınız her soru için </a:t>
            </a:r>
            <a:r>
              <a:rPr lang="en-US" b="1" dirty="0"/>
              <a:t>26</a:t>
            </a:r>
            <a:r>
              <a:rPr lang="tr-TR" b="1" dirty="0"/>
              <a:t> PUAN </a:t>
            </a:r>
            <a:r>
              <a:rPr lang="tr-TR" dirty="0"/>
              <a:t>kazanacaksınız.</a:t>
            </a:r>
          </a:p>
          <a:p>
            <a:pPr marL="514350" indent="-514350">
              <a:buFont typeface="+mj-lt"/>
              <a:buAutoNum type="arabicPeriod"/>
            </a:pPr>
            <a:r>
              <a:rPr lang="tr-TR" dirty="0"/>
              <a:t>Esas aşama.</a:t>
            </a:r>
          </a:p>
          <a:p>
            <a:pPr marL="457200" lvl="1" indent="0">
              <a:buNone/>
            </a:pPr>
            <a:r>
              <a:rPr lang="tr-TR" dirty="0"/>
              <a:t>Yukarıda açıklanan </a:t>
            </a:r>
            <a:r>
              <a:rPr lang="en-US" dirty="0"/>
              <a:t>15</a:t>
            </a:r>
            <a:r>
              <a:rPr lang="tr-TR" dirty="0"/>
              <a:t> Bölümden oluşan esas aşama.</a:t>
            </a:r>
          </a:p>
          <a:p>
            <a:pPr marL="514350" indent="-514350">
              <a:buFont typeface="+mj-lt"/>
              <a:buAutoNum type="arabicPeriod"/>
            </a:pPr>
            <a:r>
              <a:rPr lang="tr-TR" dirty="0"/>
              <a:t>Ekstra aşama.</a:t>
            </a:r>
          </a:p>
          <a:p>
            <a:pPr marL="457200" lvl="1" indent="0">
              <a:buNone/>
            </a:pPr>
            <a:r>
              <a:rPr lang="tr-TR" dirty="0"/>
              <a:t> Bu aşama esas aşamadan bağımsızdır. Bu aşamada size 2 alternatif şansa bağlı seçenek sunulacaktır ve kararınıza göre bu bolümden para kazanacaksınız.</a:t>
            </a:r>
          </a:p>
          <a:p>
            <a:pPr marL="514350" indent="-514350">
              <a:buFont typeface="+mj-lt"/>
              <a:buAutoNum type="arabicPeriod"/>
            </a:pPr>
            <a:r>
              <a:rPr lang="tr-TR" dirty="0"/>
              <a:t>Anket</a:t>
            </a:r>
          </a:p>
        </p:txBody>
      </p:sp>
      <p:sp>
        <p:nvSpPr>
          <p:cNvPr id="4" name="Slide Number Placeholder 3">
            <a:extLst>
              <a:ext uri="{FF2B5EF4-FFF2-40B4-BE49-F238E27FC236}">
                <a16:creationId xmlns:a16="http://schemas.microsoft.com/office/drawing/2014/main" id="{D5012CB5-8E31-4383-95B6-F5C9008F4F13}"/>
              </a:ext>
            </a:extLst>
          </p:cNvPr>
          <p:cNvSpPr>
            <a:spLocks noGrp="1"/>
          </p:cNvSpPr>
          <p:nvPr>
            <p:ph type="sldNum" sz="quarter" idx="12"/>
          </p:nvPr>
        </p:nvSpPr>
        <p:spPr/>
        <p:txBody>
          <a:bodyPr/>
          <a:lstStyle/>
          <a:p>
            <a:fld id="{D1331099-91DF-4F04-88EB-DEE656C210F7}" type="slidenum">
              <a:rPr lang="en-US" smtClean="0"/>
              <a:t>21</a:t>
            </a:fld>
            <a:endParaRPr lang="en-US"/>
          </a:p>
        </p:txBody>
      </p:sp>
    </p:spTree>
    <p:extLst>
      <p:ext uri="{BB962C8B-B14F-4D97-AF65-F5344CB8AC3E}">
        <p14:creationId xmlns:p14="http://schemas.microsoft.com/office/powerpoint/2010/main" val="85882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 kazançlarının belirlenmesi</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lnSpcReduction="10000"/>
              </a:bodyPr>
              <a:lstStyle/>
              <a:p>
                <a:pPr>
                  <a:lnSpc>
                    <a:spcPct val="100000"/>
                  </a:lnSpc>
                </a:pPr>
                <a:r>
                  <a:rPr lang="tr-TR" sz="2200" dirty="0"/>
                  <a:t>Deneyde 20TL katılım ücreti verilecektir.</a:t>
                </a:r>
              </a:p>
              <a:p>
                <a:pPr>
                  <a:lnSpc>
                    <a:spcPct val="100000"/>
                  </a:lnSpc>
                </a:pPr>
                <a:r>
                  <a:rPr lang="tr-TR" sz="2200" dirty="0"/>
                  <a:t>Deney tamamlandığında  </a:t>
                </a:r>
                <a:r>
                  <a:rPr lang="en-US" sz="2200" dirty="0"/>
                  <a:t>15</a:t>
                </a:r>
                <a:r>
                  <a:rPr lang="tr-TR" sz="2200" dirty="0"/>
                  <a:t> Bölümden 2'si bilgisayar tarafından rastgele olarak seçilecek ve esas aşama kazancınızı  belirleyecektir.</a:t>
                </a:r>
              </a:p>
              <a:p>
                <a:pPr>
                  <a:lnSpc>
                    <a:spcPct val="100000"/>
                  </a:lnSpc>
                </a:pPr>
                <a:r>
                  <a:rPr lang="tr-TR" sz="2200" dirty="0"/>
                  <a:t>Deney puanınız bu iki Bölümden kazandığınız puan ile Quiz ve Ekstra aşamadan kazandığınız puanların toplamı olacaktır. </a:t>
                </a:r>
              </a:p>
              <a:p>
                <a:pPr>
                  <a:lnSpc>
                    <a:spcPct val="100000"/>
                  </a:lnSpc>
                </a:pPr>
                <a:r>
                  <a:rPr lang="tr-TR" sz="2200" dirty="0"/>
                  <a:t>Deney puanı </a:t>
                </a:r>
                <a:r>
                  <a:rPr lang="tr-TR" sz="2200" b="1" dirty="0"/>
                  <a:t>1/13TL</a:t>
                </a:r>
                <a:r>
                  <a:rPr lang="en-US" sz="2200" b="1" dirty="0"/>
                  <a:t> (</a:t>
                </a:r>
                <a14:m>
                  <m:oMath xmlns:m="http://schemas.openxmlformats.org/officeDocument/2006/math">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𝟎𝟕𝟕</m:t>
                    </m:r>
                  </m:oMath>
                </a14:m>
                <a:r>
                  <a:rPr lang="en-US" sz="2200" b="1" dirty="0"/>
                  <a:t>TL)</a:t>
                </a:r>
                <a:r>
                  <a:rPr lang="tr-TR" sz="2200" dirty="0"/>
                  <a:t> ile çarpılarak katılım ücretine eklenerek tarafınıza ödenecektir. </a:t>
                </a:r>
              </a:p>
              <a:p>
                <a:pPr>
                  <a:lnSpc>
                    <a:spcPct val="100000"/>
                  </a:lnSpc>
                </a:pPr>
                <a:r>
                  <a:rPr lang="tr-TR" sz="2200" dirty="0"/>
                  <a:t>Ödemenizi daha sonra belirlenecek gün ve saatlerde BELİS laboratuvarından alabilir veya banka hesabına gönderilmesi için hesap bilgilerinizi paylaşabilirsiniz. Deney sonunda hangi ödeme türünü tercih ettiğiniz sorulacaktır.</a:t>
                </a:r>
              </a:p>
              <a:p>
                <a:pPr>
                  <a:lnSpc>
                    <a:spcPct val="100000"/>
                  </a:lnSpc>
                </a:pPr>
                <a:r>
                  <a:rPr lang="tr-TR" sz="2200" dirty="0"/>
                  <a:t>Yönergelere deney sırasında istediğiniz zaman deney </a:t>
                </a:r>
                <a:r>
                  <a:rPr lang="tr-TR" sz="2200"/>
                  <a:t>ekranından ulaşabilirsiniz.</a:t>
                </a:r>
                <a:endParaRPr lang="tr-TR" sz="2200" dirty="0"/>
              </a:p>
            </p:txBody>
          </p:sp>
        </mc:Choice>
        <mc:Fallback>
          <p:sp>
            <p:nvSpPr>
              <p:cNvPr id="3" name="Content Placeholder 2">
                <a:extLst>
                  <a:ext uri="{FF2B5EF4-FFF2-40B4-BE49-F238E27FC236}">
                    <a16:creationId xmlns:a16="http://schemas.microsoft.com/office/drawing/2014/main" id="{8F1BA600-9BA7-48C6-9860-6997EF4209D4}"/>
                  </a:ext>
                </a:extLst>
              </p:cNvPr>
              <p:cNvSpPr>
                <a:spLocks noGrp="1" noRot="1" noChangeAspect="1" noMove="1" noResize="1" noEditPoints="1" noAdjustHandles="1" noChangeArrowheads="1" noChangeShapeType="1" noTextEdit="1"/>
              </p:cNvSpPr>
              <p:nvPr>
                <p:ph idx="1"/>
              </p:nvPr>
            </p:nvSpPr>
            <p:spPr>
              <a:blipFill>
                <a:blip r:embed="rId2"/>
                <a:stretch>
                  <a:fillRect l="-696" t="-1681"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7A88D2-7A50-4D37-AA15-762848D2C047}"/>
              </a:ext>
            </a:extLst>
          </p:cNvPr>
          <p:cNvSpPr>
            <a:spLocks noGrp="1"/>
          </p:cNvSpPr>
          <p:nvPr>
            <p:ph type="sldNum" sz="quarter" idx="12"/>
          </p:nvPr>
        </p:nvSpPr>
        <p:spPr/>
        <p:txBody>
          <a:bodyPr/>
          <a:lstStyle/>
          <a:p>
            <a:fld id="{D1331099-91DF-4F04-88EB-DEE656C210F7}" type="slidenum">
              <a:rPr lang="en-US" smtClean="0"/>
              <a:t>22</a:t>
            </a:fld>
            <a:endParaRPr lang="en-US"/>
          </a:p>
        </p:txBody>
      </p:sp>
    </p:spTree>
    <p:extLst>
      <p:ext uri="{BB962C8B-B14F-4D97-AF65-F5344CB8AC3E}">
        <p14:creationId xmlns:p14="http://schemas.microsoft.com/office/powerpoint/2010/main" val="332728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5A2D8-C779-431A-893E-09B9E193CFCA}"/>
              </a:ext>
            </a:extLst>
          </p:cNvPr>
          <p:cNvSpPr>
            <a:spLocks noGrp="1"/>
          </p:cNvSpPr>
          <p:nvPr>
            <p:ph idx="1"/>
          </p:nvPr>
        </p:nvSpPr>
        <p:spPr>
          <a:xfrm>
            <a:off x="389743" y="543339"/>
            <a:ext cx="11242623" cy="5618922"/>
          </a:xfrm>
        </p:spPr>
        <p:txBody>
          <a:bodyPr>
            <a:noAutofit/>
          </a:bodyPr>
          <a:lstStyle/>
          <a:p>
            <a:pPr algn="just">
              <a:lnSpc>
                <a:spcPct val="100000"/>
              </a:lnSpc>
            </a:pPr>
            <a:r>
              <a:rPr lang="tr-TR" sz="1800" dirty="0"/>
              <a:t>Bu bir karar alma deneyidir ve bilimsel bir projenin parçasıdır. </a:t>
            </a:r>
          </a:p>
          <a:p>
            <a:pPr algn="just">
              <a:lnSpc>
                <a:spcPct val="100000"/>
              </a:lnSpc>
            </a:pPr>
            <a:r>
              <a:rPr lang="tr-TR" sz="1800" dirty="0"/>
              <a:t>Bu deneyin amacı, insanların farklı durumlarda nasıl karar verdiğini anlayabilmektir. Kararlarınız “doğru” ya da “yanlış” olarak değerlendirilmeyecektir.</a:t>
            </a:r>
          </a:p>
          <a:p>
            <a:pPr algn="just">
              <a:lnSpc>
                <a:spcPct val="100000"/>
              </a:lnSpc>
            </a:pPr>
            <a:r>
              <a:rPr lang="tr-TR" sz="1800" dirty="0"/>
              <a:t> Deneyde elde edeceğiniz kazanç, alacağınız kararlara bağlıdır ve kazancınızın ne şekilde belirleneceği bu yönergede detaylı bir şekilde açıklanmıştır.  Bu nedenle, yönergeyi dikkatle okumanız ve anlamanız önemlidir. Elde edeceğiniz kazancın ödemesi, bu deney oturumunun bitiminde, sizin tercihinize göre, BELİS laboratuvarında nakit olarak veya şahsi banka hesabınıza deneyden sonra ilk iş gününde para transferi şeklinde yapılacaktır. Kazancınız hakkında diğer katılımcılara bilgi verilmeyecektir. </a:t>
            </a:r>
          </a:p>
          <a:p>
            <a:pPr algn="just">
              <a:lnSpc>
                <a:spcPct val="100000"/>
              </a:lnSpc>
            </a:pPr>
            <a:r>
              <a:rPr lang="tr-TR" sz="1800" dirty="0"/>
              <a:t>Aldığınız kararlar ve verdiğiniz cevaplar tamamen anonimdir, hiçbir kimlik bilgisi ile eşleştirilmemektedir. </a:t>
            </a:r>
          </a:p>
          <a:p>
            <a:pPr algn="just">
              <a:lnSpc>
                <a:spcPct val="100000"/>
              </a:lnSpc>
            </a:pPr>
            <a:r>
              <a:rPr lang="tr-TR" sz="1800" dirty="0"/>
              <a:t>Deney tamamlanıncaya kadar diğer katılımcılarla iletişim kurmanız kesinlikle yasaktır. </a:t>
            </a:r>
          </a:p>
          <a:p>
            <a:pPr algn="just">
              <a:lnSpc>
                <a:spcPct val="100000"/>
              </a:lnSpc>
            </a:pPr>
            <a:r>
              <a:rPr lang="tr-TR" sz="1800" dirty="0"/>
              <a:t>Deney süresince deney yöneticileri ile iletişiminiz sizinle uzantısı paylaşılmış olan Zoom oturumu aracılığı ile olacaktır. Deney yöneticileri bu oturum aracılığı ile sesli duyurular yapacak ve sizden gelebilecek soruları yanıtlayacaklardır. Bu nedenle, deney süresince Zoom oturumuna bağlı kalmanız ve oturuma bağlanmak için kullandığınız cihazın sesinin duyuruları işitecek şekilde açık tutmanız son derece önemlidir. Sorularınızı yönergeler okunduktan sonra Zoom oturumunun «chat» kısmını kullanarak deney yöneticilerine iletebilirsiniz.  </a:t>
            </a:r>
          </a:p>
          <a:p>
            <a:pPr algn="just">
              <a:lnSpc>
                <a:spcPct val="100000"/>
              </a:lnSpc>
            </a:pPr>
            <a:r>
              <a:rPr lang="tr-TR" sz="1800" dirty="0"/>
              <a:t>Deneyde bot veya yapay zeka kullanılmamaktadır. </a:t>
            </a:r>
          </a:p>
        </p:txBody>
      </p:sp>
      <p:sp>
        <p:nvSpPr>
          <p:cNvPr id="2" name="Slide Number Placeholder 1">
            <a:extLst>
              <a:ext uri="{FF2B5EF4-FFF2-40B4-BE49-F238E27FC236}">
                <a16:creationId xmlns:a16="http://schemas.microsoft.com/office/drawing/2014/main" id="{67F7EBE1-98DA-4D3B-A2D7-24534E83A9DB}"/>
              </a:ext>
            </a:extLst>
          </p:cNvPr>
          <p:cNvSpPr>
            <a:spLocks noGrp="1"/>
          </p:cNvSpPr>
          <p:nvPr>
            <p:ph type="sldNum" sz="quarter" idx="12"/>
          </p:nvPr>
        </p:nvSpPr>
        <p:spPr/>
        <p:txBody>
          <a:bodyPr/>
          <a:lstStyle/>
          <a:p>
            <a:fld id="{D1331099-91DF-4F04-88EB-DEE656C210F7}" type="slidenum">
              <a:rPr lang="en-US" smtClean="0"/>
              <a:t>3</a:t>
            </a:fld>
            <a:endParaRPr lang="en-US" dirty="0"/>
          </a:p>
        </p:txBody>
      </p:sp>
    </p:spTree>
    <p:extLst>
      <p:ext uri="{BB962C8B-B14F-4D97-AF65-F5344CB8AC3E}">
        <p14:creationId xmlns:p14="http://schemas.microsoft.com/office/powerpoint/2010/main" val="292609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DEC30-C2CB-4796-A1F9-A049A1595E8B}"/>
              </a:ext>
            </a:extLst>
          </p:cNvPr>
          <p:cNvSpPr>
            <a:spLocks noGrp="1"/>
          </p:cNvSpPr>
          <p:nvPr>
            <p:ph idx="1"/>
          </p:nvPr>
        </p:nvSpPr>
        <p:spPr>
          <a:xfrm>
            <a:off x="838200" y="1079292"/>
            <a:ext cx="10515600" cy="5097671"/>
          </a:xfrm>
        </p:spPr>
        <p:txBody>
          <a:bodyPr>
            <a:normAutofit fontScale="92500" lnSpcReduction="20000"/>
          </a:bodyPr>
          <a:lstStyle/>
          <a:p>
            <a:pPr algn="just"/>
            <a:r>
              <a:rPr lang="tr-TR" sz="2400" dirty="0"/>
              <a:t>Deney yaklaşık </a:t>
            </a:r>
            <a:r>
              <a:rPr lang="en-US" sz="2400" dirty="0"/>
              <a:t>120</a:t>
            </a:r>
            <a:r>
              <a:rPr lang="tr-TR" sz="2400" dirty="0"/>
              <a:t> </a:t>
            </a:r>
            <a:r>
              <a:rPr lang="tr-TR" sz="2400" dirty="0" err="1"/>
              <a:t>dak</a:t>
            </a:r>
            <a:r>
              <a:rPr lang="tr-TR" sz="2400" dirty="0"/>
              <a:t>. sürecektir.</a:t>
            </a:r>
          </a:p>
          <a:p>
            <a:pPr algn="just"/>
            <a:endParaRPr lang="tr-TR" sz="2400" dirty="0"/>
          </a:p>
          <a:p>
            <a:pPr algn="just"/>
            <a:r>
              <a:rPr lang="tr-TR" sz="2400" dirty="0"/>
              <a:t>Zoom üzerinden sizlere kişiye özgü oluşturulmuş deney linkleri gönderilmiştir. Deney linkinizi lütfen kimseyle paylaşmayınız. Deney linki </a:t>
            </a:r>
            <a:r>
              <a:rPr lang="tr-TR" sz="2400" b="1" dirty="0">
                <a:hlinkClick r:id="rId2"/>
              </a:rPr>
              <a:t>https://belis.herokuapp.com</a:t>
            </a:r>
            <a:r>
              <a:rPr lang="tr-TR" sz="2400" dirty="0"/>
              <a:t> uzantılıdır.</a:t>
            </a:r>
          </a:p>
          <a:p>
            <a:pPr algn="just"/>
            <a:endParaRPr lang="tr-TR" sz="2400" dirty="0"/>
          </a:p>
          <a:p>
            <a:pPr algn="just"/>
            <a:r>
              <a:rPr lang="tr-TR" sz="2400" dirty="0"/>
              <a:t>Deney sırasında kopma yaşarsanız, aynı link üzerinden giriş yapıp kaldığınız yerden devam edebilirsiniz. Sorununuzun devam etmesi durumunda lütfen Zoom üzerinden deney yürütücülerinden biriyle iletişime geçin. </a:t>
            </a:r>
          </a:p>
          <a:p>
            <a:pPr marL="0" indent="0" algn="just">
              <a:buNone/>
            </a:pPr>
            <a:endParaRPr lang="tr-TR" sz="2400" dirty="0"/>
          </a:p>
          <a:p>
            <a:pPr algn="just"/>
            <a:r>
              <a:rPr lang="tr-TR" sz="2400" dirty="0"/>
              <a:t>Deney sonlanmadan deney uygulamasını ve Zoom oturumunu terketmemeniz gerekmektedir. Tek bir katılımcı dahi deneyi tamamlamazsa, proje ekibi açısından deney verisi kullanılamaz hale gelecektir. </a:t>
            </a:r>
          </a:p>
          <a:p>
            <a:pPr marL="0" indent="0" algn="just">
              <a:buNone/>
            </a:pPr>
            <a:endParaRPr lang="tr-TR" sz="2400" dirty="0"/>
          </a:p>
          <a:p>
            <a:pPr algn="just"/>
            <a:r>
              <a:rPr lang="tr-TR" sz="2400" dirty="0"/>
              <a:t>Deney sonlanmadan deneyi terketmeniz durumunda tarafınıza herhangi bir ödeme yapılmayacak ve bundan sonra yapılacak BELIS deneylerine katılmanız mümkün olmayacaktır. </a:t>
            </a:r>
          </a:p>
          <a:p>
            <a:pPr algn="just"/>
            <a:endParaRPr lang="tr-TR" sz="2400" dirty="0"/>
          </a:p>
          <a:p>
            <a:pPr marL="0" indent="0" algn="just">
              <a:buNone/>
            </a:pPr>
            <a:endParaRPr lang="tr-TR" sz="2400" dirty="0"/>
          </a:p>
        </p:txBody>
      </p:sp>
      <p:sp>
        <p:nvSpPr>
          <p:cNvPr id="2" name="Slide Number Placeholder 1">
            <a:extLst>
              <a:ext uri="{FF2B5EF4-FFF2-40B4-BE49-F238E27FC236}">
                <a16:creationId xmlns:a16="http://schemas.microsoft.com/office/drawing/2014/main" id="{00E315CD-1118-4E3A-8C43-DD0285B7F474}"/>
              </a:ext>
            </a:extLst>
          </p:cNvPr>
          <p:cNvSpPr>
            <a:spLocks noGrp="1"/>
          </p:cNvSpPr>
          <p:nvPr>
            <p:ph type="sldNum" sz="quarter" idx="12"/>
          </p:nvPr>
        </p:nvSpPr>
        <p:spPr/>
        <p:txBody>
          <a:bodyPr/>
          <a:lstStyle/>
          <a:p>
            <a:fld id="{D1331099-91DF-4F04-88EB-DEE656C210F7}" type="slidenum">
              <a:rPr lang="en-US" smtClean="0"/>
              <a:t>4</a:t>
            </a:fld>
            <a:endParaRPr lang="en-US" dirty="0"/>
          </a:p>
        </p:txBody>
      </p:sp>
    </p:spTree>
    <p:extLst>
      <p:ext uri="{BB962C8B-B14F-4D97-AF65-F5344CB8AC3E}">
        <p14:creationId xmlns:p14="http://schemas.microsoft.com/office/powerpoint/2010/main" val="208786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781878" y="365127"/>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32330"/>
            <a:ext cx="10515600" cy="4960543"/>
          </a:xfrm>
        </p:spPr>
        <p:txBody>
          <a:bodyPr>
            <a:noAutofit/>
          </a:bodyPr>
          <a:lstStyle/>
          <a:p>
            <a:pPr marL="0" indent="0" algn="just">
              <a:lnSpc>
                <a:spcPct val="100000"/>
              </a:lnSpc>
              <a:buNone/>
            </a:pPr>
            <a:r>
              <a:rPr lang="tr-TR" sz="2000" dirty="0"/>
              <a:t>Deneyde, bilgisayar </a:t>
            </a:r>
            <a:r>
              <a:rPr lang="tr-TR" sz="2000" b="1" dirty="0">
                <a:solidFill>
                  <a:srgbClr val="00B0F0"/>
                </a:solidFill>
              </a:rPr>
              <a:t>Mavi</a:t>
            </a:r>
            <a:r>
              <a:rPr lang="tr-TR" sz="2000" dirty="0"/>
              <a:t> ya da </a:t>
            </a:r>
            <a:r>
              <a:rPr lang="tr-TR" sz="2000" b="1" dirty="0">
                <a:solidFill>
                  <a:srgbClr val="00B050"/>
                </a:solidFill>
              </a:rPr>
              <a:t>Yeşil</a:t>
            </a:r>
            <a:r>
              <a:rPr lang="tr-TR" sz="2000" dirty="0"/>
              <a:t> renklerinden birini rastgele olarak seçecektir. </a:t>
            </a:r>
            <a:r>
              <a:rPr lang="tr-TR" sz="2000" b="1" dirty="0"/>
              <a:t> </a:t>
            </a:r>
            <a:r>
              <a:rPr lang="tr-TR" sz="2000" dirty="0"/>
              <a:t>Bilgisayarın seçtiği rengi gözlemleyemeyen bir </a:t>
            </a:r>
            <a:r>
              <a:rPr lang="tr-TR" sz="2000" b="1" i="1" dirty="0"/>
              <a:t>işveren,</a:t>
            </a:r>
            <a:r>
              <a:rPr lang="tr-TR" sz="2000" dirty="0"/>
              <a:t> bu seçimi kendisi adına gözlemleme ve buna istinaden bir karar alma işini rastgele olarak eşleştirildiği </a:t>
            </a:r>
            <a:r>
              <a:rPr lang="tr-TR" sz="2000" b="1" i="1" dirty="0"/>
              <a:t>çalışana</a:t>
            </a:r>
            <a:r>
              <a:rPr lang="tr-TR" sz="2000" dirty="0"/>
              <a:t> verip vermeme kararı alır. İşi verirse, </a:t>
            </a:r>
            <a:r>
              <a:rPr lang="tr-TR" sz="2000" i="1" dirty="0"/>
              <a:t>çalışanın</a:t>
            </a:r>
            <a:r>
              <a:rPr lang="tr-TR" sz="2000" dirty="0"/>
              <a:t> kararına bakarak onunla çalışmaya devam edip etmeme kararı alır.  </a:t>
            </a:r>
          </a:p>
          <a:p>
            <a:pPr marL="0" indent="0" algn="just">
              <a:lnSpc>
                <a:spcPct val="100000"/>
              </a:lnSpc>
              <a:buNone/>
            </a:pPr>
            <a:endParaRPr lang="tr-TR" sz="2000" i="1" dirty="0"/>
          </a:p>
          <a:p>
            <a:pPr marL="0" indent="0" algn="just">
              <a:lnSpc>
                <a:spcPct val="100000"/>
              </a:lnSpc>
              <a:buNone/>
            </a:pPr>
            <a:r>
              <a:rPr lang="tr-TR" sz="2000" i="1" dirty="0"/>
              <a:t>Çalışan, </a:t>
            </a:r>
            <a:r>
              <a:rPr lang="tr-TR" sz="2000" b="1" i="1" dirty="0"/>
              <a:t>1.Tip </a:t>
            </a:r>
            <a:r>
              <a:rPr lang="tr-TR" sz="2000" dirty="0"/>
              <a:t> ya da </a:t>
            </a:r>
            <a:r>
              <a:rPr lang="tr-TR" sz="2000" b="1" i="1" dirty="0"/>
              <a:t>2. Tip</a:t>
            </a:r>
            <a:r>
              <a:rPr lang="tr-TR" sz="2000" dirty="0"/>
              <a:t> olabilir: </a:t>
            </a:r>
          </a:p>
          <a:p>
            <a:pPr lvl="1" algn="just">
              <a:lnSpc>
                <a:spcPct val="100000"/>
              </a:lnSpc>
            </a:pPr>
            <a:r>
              <a:rPr lang="tr-TR" sz="2000" b="1" i="1" dirty="0"/>
              <a:t>1.Tip</a:t>
            </a:r>
            <a:r>
              <a:rPr lang="tr-TR" sz="2000" b="1" dirty="0"/>
              <a:t> </a:t>
            </a:r>
            <a:r>
              <a:rPr lang="tr-TR" sz="2000" dirty="0"/>
              <a:t>ise</a:t>
            </a:r>
            <a:r>
              <a:rPr lang="tr-TR" sz="2000" b="1" dirty="0"/>
              <a:t>;</a:t>
            </a:r>
            <a:r>
              <a:rPr lang="tr-TR" sz="2000" dirty="0"/>
              <a:t> bilgisayarla aynı rengi seçerse hem kendisine hem de </a:t>
            </a:r>
            <a:r>
              <a:rPr lang="tr-TR" sz="2000" i="1" dirty="0"/>
              <a:t>işverene</a:t>
            </a:r>
            <a:r>
              <a:rPr lang="tr-TR" sz="2000" dirty="0"/>
              <a:t> kazanç sağlar.  </a:t>
            </a:r>
          </a:p>
          <a:p>
            <a:pPr lvl="1" algn="just">
              <a:lnSpc>
                <a:spcPct val="100000"/>
              </a:lnSpc>
            </a:pPr>
            <a:r>
              <a:rPr lang="tr-TR" sz="2000" b="1" i="1" dirty="0"/>
              <a:t>2.Tip </a:t>
            </a:r>
            <a:r>
              <a:rPr lang="tr-TR" sz="2000" dirty="0"/>
              <a:t>ise; bilgisayarın seçiminden bağımsız olarak </a:t>
            </a:r>
            <a:r>
              <a:rPr lang="tr-TR" sz="2000" dirty="0">
                <a:solidFill>
                  <a:srgbClr val="00B0F0"/>
                </a:solidFill>
              </a:rPr>
              <a:t>Mavi</a:t>
            </a:r>
            <a:r>
              <a:rPr lang="tr-TR" sz="2000" dirty="0"/>
              <a:t> rengini seçerse kendisine kazanç elde eder. </a:t>
            </a:r>
          </a:p>
          <a:p>
            <a:pPr lvl="1" algn="just">
              <a:lnSpc>
                <a:spcPct val="100000"/>
              </a:lnSpc>
            </a:pPr>
            <a:endParaRPr lang="tr-TR" sz="2000" dirty="0"/>
          </a:p>
          <a:p>
            <a:pPr marL="0" indent="0" algn="just">
              <a:lnSpc>
                <a:spcPct val="100000"/>
              </a:lnSpc>
              <a:buNone/>
            </a:pPr>
            <a:r>
              <a:rPr lang="tr-TR" sz="2000" i="1" dirty="0"/>
              <a:t>İşveren</a:t>
            </a:r>
            <a:r>
              <a:rPr lang="tr-TR" sz="2000" dirty="0"/>
              <a:t>, karşısındaki </a:t>
            </a:r>
            <a:r>
              <a:rPr lang="tr-TR" sz="2000" i="1" dirty="0"/>
              <a:t>çalışanın</a:t>
            </a:r>
            <a:r>
              <a:rPr lang="tr-TR" sz="2000" dirty="0"/>
              <a:t> </a:t>
            </a:r>
            <a:r>
              <a:rPr lang="tr-TR" sz="2000" i="1" dirty="0"/>
              <a:t>1.Tip</a:t>
            </a:r>
            <a:r>
              <a:rPr lang="tr-TR" sz="2000" dirty="0"/>
              <a:t> mi yoksa </a:t>
            </a:r>
            <a:r>
              <a:rPr lang="tr-TR" sz="2000" i="1" dirty="0"/>
              <a:t>2.Tip</a:t>
            </a:r>
            <a:r>
              <a:rPr lang="tr-TR" sz="2000" dirty="0"/>
              <a:t> mi olduğunu bilmez. </a:t>
            </a:r>
          </a:p>
        </p:txBody>
      </p:sp>
      <p:sp>
        <p:nvSpPr>
          <p:cNvPr id="4" name="Slide Number Placeholder 3">
            <a:extLst>
              <a:ext uri="{FF2B5EF4-FFF2-40B4-BE49-F238E27FC236}">
                <a16:creationId xmlns:a16="http://schemas.microsoft.com/office/drawing/2014/main" id="{4C1B6BD9-B819-4FFE-AD36-3E5BA2A9D0E3}"/>
              </a:ext>
            </a:extLst>
          </p:cNvPr>
          <p:cNvSpPr>
            <a:spLocks noGrp="1"/>
          </p:cNvSpPr>
          <p:nvPr>
            <p:ph type="sldNum" sz="quarter" idx="12"/>
          </p:nvPr>
        </p:nvSpPr>
        <p:spPr/>
        <p:txBody>
          <a:bodyPr/>
          <a:lstStyle/>
          <a:p>
            <a:fld id="{D1331099-91DF-4F04-88EB-DEE656C210F7}" type="slidenum">
              <a:rPr lang="en-US" smtClean="0"/>
              <a:t>5</a:t>
            </a:fld>
            <a:endParaRPr lang="en-US" dirty="0"/>
          </a:p>
        </p:txBody>
      </p:sp>
    </p:spTree>
    <p:extLst>
      <p:ext uri="{BB962C8B-B14F-4D97-AF65-F5344CB8AC3E}">
        <p14:creationId xmlns:p14="http://schemas.microsoft.com/office/powerpoint/2010/main" val="352840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6"/>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79653"/>
            <a:ext cx="10515600" cy="4889572"/>
          </a:xfrm>
        </p:spPr>
        <p:txBody>
          <a:bodyPr>
            <a:noAutofit/>
          </a:bodyPr>
          <a:lstStyle/>
          <a:p>
            <a:pPr algn="just">
              <a:lnSpc>
                <a:spcPct val="100000"/>
              </a:lnSpc>
            </a:pPr>
            <a:r>
              <a:rPr lang="tr-TR" sz="2200" dirty="0"/>
              <a:t>Deney başlarken, rastgele olarak </a:t>
            </a:r>
            <a:r>
              <a:rPr lang="tr-TR" sz="2200" b="1" i="1" dirty="0"/>
              <a:t>işveren</a:t>
            </a:r>
            <a:r>
              <a:rPr lang="tr-TR" sz="2200" dirty="0"/>
              <a:t> ya da </a:t>
            </a:r>
            <a:r>
              <a:rPr lang="tr-TR" sz="2200" b="1" i="1" dirty="0"/>
              <a:t>çalışan</a:t>
            </a:r>
            <a:r>
              <a:rPr lang="tr-TR" sz="2200" dirty="0"/>
              <a:t> rolüne atanacaksınız.</a:t>
            </a:r>
          </a:p>
          <a:p>
            <a:pPr algn="just">
              <a:lnSpc>
                <a:spcPct val="100000"/>
              </a:lnSpc>
            </a:pPr>
            <a:r>
              <a:rPr lang="tr-TR" sz="2200" dirty="0"/>
              <a:t>Eğer </a:t>
            </a:r>
            <a:r>
              <a:rPr lang="tr-TR" sz="2200" i="1" dirty="0"/>
              <a:t>çalışan</a:t>
            </a:r>
            <a:r>
              <a:rPr lang="tr-TR" sz="2200" dirty="0"/>
              <a:t> olarak atanmışsanız </a:t>
            </a:r>
            <a:r>
              <a:rPr lang="tr-TR" sz="2200" u="sng" dirty="0"/>
              <a:t>%10 olasılıkla </a:t>
            </a:r>
            <a:r>
              <a:rPr lang="tr-TR" sz="2200" b="1" u="sng" dirty="0"/>
              <a:t>1. Tip</a:t>
            </a:r>
            <a:r>
              <a:rPr lang="tr-TR" sz="2200" dirty="0"/>
              <a:t>, </a:t>
            </a:r>
            <a:r>
              <a:rPr lang="tr-TR" sz="2200" u="sng" dirty="0"/>
              <a:t>%90 olasılıkla </a:t>
            </a:r>
            <a:r>
              <a:rPr lang="tr-TR" sz="2200" b="1" u="sng" dirty="0"/>
              <a:t>2. Tip</a:t>
            </a:r>
            <a:r>
              <a:rPr lang="tr-TR" sz="2200" dirty="0"/>
              <a:t> olacaksınız.</a:t>
            </a:r>
          </a:p>
          <a:p>
            <a:pPr algn="just">
              <a:lnSpc>
                <a:spcPct val="100000"/>
              </a:lnSpc>
            </a:pPr>
            <a:endParaRPr lang="tr-TR" sz="2200" dirty="0"/>
          </a:p>
          <a:p>
            <a:pPr algn="just">
              <a:lnSpc>
                <a:spcPct val="100000"/>
              </a:lnSpc>
            </a:pPr>
            <a:r>
              <a:rPr lang="tr-TR" sz="2200" dirty="0"/>
              <a:t>Deney başlarken atandığınız rol (</a:t>
            </a:r>
            <a:r>
              <a:rPr lang="tr-TR" sz="2200" i="1" dirty="0"/>
              <a:t>işveren/1. Tip çalışan/2. Tip çalışan</a:t>
            </a:r>
            <a:r>
              <a:rPr lang="tr-TR" sz="2200" dirty="0"/>
              <a:t>) size bildirilecektir. Deney sonuna kadar atandığınız rol değişmeyecektir. Yani, deney başında </a:t>
            </a:r>
            <a:r>
              <a:rPr lang="tr-TR" sz="2200" i="1" dirty="0"/>
              <a:t>işveren</a:t>
            </a:r>
            <a:r>
              <a:rPr lang="tr-TR" sz="2200" dirty="0"/>
              <a:t> olarak atanmışsanız deney sonlanana dek </a:t>
            </a:r>
            <a:r>
              <a:rPr lang="tr-TR" sz="2200" i="1" dirty="0"/>
              <a:t>işveren</a:t>
            </a:r>
            <a:r>
              <a:rPr lang="tr-TR" sz="2200" dirty="0"/>
              <a:t>, </a:t>
            </a:r>
            <a:r>
              <a:rPr lang="tr-TR" sz="2200" i="1" dirty="0"/>
              <a:t>1. Tip çalışan</a:t>
            </a:r>
            <a:r>
              <a:rPr lang="tr-TR" sz="2200" dirty="0"/>
              <a:t> olarak atanmışsanız deney sonlanana dek </a:t>
            </a:r>
            <a:r>
              <a:rPr lang="tr-TR" sz="2200" i="1" dirty="0"/>
              <a:t>1. Tip çalışan</a:t>
            </a:r>
            <a:r>
              <a:rPr lang="tr-TR" sz="2200" dirty="0"/>
              <a:t>, </a:t>
            </a:r>
            <a:r>
              <a:rPr lang="tr-TR" sz="2200" i="1" dirty="0"/>
              <a:t>2. Tip çalışan </a:t>
            </a:r>
            <a:r>
              <a:rPr lang="tr-TR" sz="2200" dirty="0"/>
              <a:t>olarak atanmışsanız deney sonlanana dek </a:t>
            </a:r>
            <a:r>
              <a:rPr lang="tr-TR" sz="2200" i="1" dirty="0"/>
              <a:t>2. Tip çalışan</a:t>
            </a:r>
            <a:r>
              <a:rPr lang="tr-TR" sz="2200" dirty="0"/>
              <a:t> olacaksınız. </a:t>
            </a:r>
          </a:p>
          <a:p>
            <a:pPr algn="just">
              <a:lnSpc>
                <a:spcPct val="100000"/>
              </a:lnSpc>
            </a:pPr>
            <a:endParaRPr lang="tr-TR" sz="2200" dirty="0"/>
          </a:p>
          <a:p>
            <a:pPr marL="0" indent="0" algn="just">
              <a:lnSpc>
                <a:spcPct val="100000"/>
              </a:lnSpc>
              <a:buNone/>
            </a:pPr>
            <a:endParaRPr lang="tr-TR" sz="2200" dirty="0"/>
          </a:p>
          <a:p>
            <a:pPr marL="0" indent="0" algn="just">
              <a:lnSpc>
                <a:spcPct val="100000"/>
              </a:lnSpc>
              <a:buNone/>
            </a:pPr>
            <a:endParaRPr lang="tr-TR" sz="2200" dirty="0"/>
          </a:p>
          <a:p>
            <a:pPr>
              <a:lnSpc>
                <a:spcPct val="100000"/>
              </a:lnSpc>
            </a:pPr>
            <a:endParaRPr lang="en-US" sz="2200" dirty="0"/>
          </a:p>
        </p:txBody>
      </p:sp>
      <p:sp>
        <p:nvSpPr>
          <p:cNvPr id="4" name="Slide Number Placeholder 3">
            <a:extLst>
              <a:ext uri="{FF2B5EF4-FFF2-40B4-BE49-F238E27FC236}">
                <a16:creationId xmlns:a16="http://schemas.microsoft.com/office/drawing/2014/main" id="{FFB199FB-8555-44A7-8719-4F4ACEFC8C87}"/>
              </a:ext>
            </a:extLst>
          </p:cNvPr>
          <p:cNvSpPr>
            <a:spLocks noGrp="1"/>
          </p:cNvSpPr>
          <p:nvPr>
            <p:ph type="sldNum" sz="quarter" idx="12"/>
          </p:nvPr>
        </p:nvSpPr>
        <p:spPr/>
        <p:txBody>
          <a:bodyPr/>
          <a:lstStyle/>
          <a:p>
            <a:fld id="{D1331099-91DF-4F04-88EB-DEE656C210F7}" type="slidenum">
              <a:rPr lang="en-US" smtClean="0"/>
              <a:t>6</a:t>
            </a:fld>
            <a:endParaRPr lang="en-US" dirty="0"/>
          </a:p>
        </p:txBody>
      </p:sp>
    </p:spTree>
    <p:extLst>
      <p:ext uri="{BB962C8B-B14F-4D97-AF65-F5344CB8AC3E}">
        <p14:creationId xmlns:p14="http://schemas.microsoft.com/office/powerpoint/2010/main" val="392319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fontScale="90000"/>
          </a:bodyPr>
          <a:lstStyle/>
          <a:p>
            <a:pPr marL="0" indent="0" algn="just">
              <a:lnSpc>
                <a:spcPct val="150000"/>
              </a:lnSpc>
              <a:buNone/>
            </a:pPr>
            <a:r>
              <a:rPr lang="tr-TR" sz="4400" b="1" u="sng" dirty="0"/>
              <a:t>TURLAR ve BÖLÜMLER</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gn="just">
              <a:lnSpc>
                <a:spcPct val="100000"/>
              </a:lnSpc>
            </a:pPr>
            <a:r>
              <a:rPr lang="tr-TR" sz="2200" dirty="0"/>
              <a:t>Deney birbirinden bağımsız </a:t>
            </a:r>
            <a:r>
              <a:rPr lang="en-US" sz="2200" u="sng" dirty="0"/>
              <a:t>15</a:t>
            </a:r>
            <a:r>
              <a:rPr lang="tr-TR" sz="2200" u="sng" dirty="0"/>
              <a:t> bölümden</a:t>
            </a:r>
            <a:r>
              <a:rPr lang="tr-TR" sz="2200" dirty="0"/>
              <a:t> oluşmaktadır. </a:t>
            </a:r>
          </a:p>
          <a:p>
            <a:pPr algn="just">
              <a:lnSpc>
                <a:spcPct val="100000"/>
              </a:lnSpc>
            </a:pPr>
            <a:endParaRPr lang="tr-TR" sz="2200" dirty="0"/>
          </a:p>
          <a:p>
            <a:pPr algn="just">
              <a:lnSpc>
                <a:spcPct val="100000"/>
              </a:lnSpc>
            </a:pPr>
            <a:r>
              <a:rPr lang="tr-TR" sz="2200" dirty="0"/>
              <a:t>Her bölüm başlarken bir </a:t>
            </a:r>
            <a:r>
              <a:rPr lang="tr-TR" sz="2200" i="1" dirty="0"/>
              <a:t>işveren</a:t>
            </a:r>
            <a:r>
              <a:rPr lang="tr-TR" sz="2200" dirty="0"/>
              <a:t> ile bir </a:t>
            </a:r>
            <a:r>
              <a:rPr lang="tr-TR" sz="2200" i="1" dirty="0"/>
              <a:t>çalışan</a:t>
            </a:r>
            <a:r>
              <a:rPr lang="tr-TR" sz="2200" dirty="0"/>
              <a:t> rastgele olarak eşleştirilir. </a:t>
            </a:r>
            <a:r>
              <a:rPr lang="tr-TR" sz="2200" i="1" dirty="0"/>
              <a:t>İşveren</a:t>
            </a:r>
            <a:r>
              <a:rPr lang="tr-TR" sz="2200" dirty="0"/>
              <a:t>, eşleştirildiği </a:t>
            </a:r>
            <a:r>
              <a:rPr lang="tr-TR" sz="2200" i="1" dirty="0"/>
              <a:t>çalışanın</a:t>
            </a:r>
            <a:r>
              <a:rPr lang="tr-TR" sz="2200" dirty="0"/>
              <a:t> 1. Tip mi yoksa 2. Tip mi olduğunu bilmez. Sadece </a:t>
            </a:r>
            <a:r>
              <a:rPr lang="tr-TR" sz="2200" i="1" dirty="0"/>
              <a:t>çalışanın</a:t>
            </a:r>
            <a:r>
              <a:rPr lang="tr-TR" sz="2200" dirty="0"/>
              <a:t> 1. Tip olma olasılığının %10, 2. Tip olma olasılığının da %90 olduğunu bilir. </a:t>
            </a:r>
          </a:p>
          <a:p>
            <a:pPr algn="just">
              <a:lnSpc>
                <a:spcPct val="100000"/>
              </a:lnSpc>
            </a:pPr>
            <a:endParaRPr lang="tr-TR" sz="2200" dirty="0"/>
          </a:p>
          <a:p>
            <a:pPr algn="just">
              <a:lnSpc>
                <a:spcPct val="100000"/>
              </a:lnSpc>
            </a:pPr>
            <a:r>
              <a:rPr lang="tr-TR" sz="2200" dirty="0"/>
              <a:t>Her bölüm </a:t>
            </a:r>
            <a:r>
              <a:rPr lang="tr-TR" sz="2200" u="sng" dirty="0"/>
              <a:t>en fazla 3 tur</a:t>
            </a:r>
            <a:r>
              <a:rPr lang="tr-TR" sz="2200" dirty="0"/>
              <a:t> içerir. Her turun başında, </a:t>
            </a:r>
            <a:r>
              <a:rPr lang="tr-TR" sz="2200" i="1" dirty="0"/>
              <a:t>işveren</a:t>
            </a:r>
            <a:r>
              <a:rPr lang="tr-TR" sz="2200" dirty="0"/>
              <a:t> eşleştirildiği </a:t>
            </a:r>
            <a:r>
              <a:rPr lang="tr-TR" sz="2200" i="1" dirty="0"/>
              <a:t>çalışana</a:t>
            </a:r>
            <a:r>
              <a:rPr lang="tr-TR" sz="2200" dirty="0"/>
              <a:t> işi verip vermeme kararı alır. </a:t>
            </a:r>
            <a:r>
              <a:rPr lang="tr-TR" sz="2200" i="1" dirty="0"/>
              <a:t>İşveren</a:t>
            </a:r>
            <a:r>
              <a:rPr lang="tr-TR" sz="2200" dirty="0"/>
              <a:t>, </a:t>
            </a:r>
            <a:r>
              <a:rPr lang="tr-TR" sz="2200" i="1" dirty="0"/>
              <a:t>çalışana</a:t>
            </a:r>
            <a:r>
              <a:rPr lang="tr-TR" sz="2200" dirty="0"/>
              <a:t> işi vermeme kararı alırsa, hangi turda olduklarından bağımsız olarak bölüm sonlanır. Bir sonraki bölüm için </a:t>
            </a:r>
            <a:r>
              <a:rPr lang="tr-TR" sz="2200" i="1" dirty="0"/>
              <a:t>işveren</a:t>
            </a:r>
            <a:r>
              <a:rPr lang="tr-TR" sz="2200" dirty="0"/>
              <a:t> bir </a:t>
            </a:r>
            <a:r>
              <a:rPr lang="tr-TR" sz="2200" i="1" dirty="0"/>
              <a:t>çalışan</a:t>
            </a:r>
            <a:r>
              <a:rPr lang="tr-TR" sz="2200" dirty="0"/>
              <a:t> ile yeniden rastgele olarak eşleştirilir.</a:t>
            </a:r>
          </a:p>
          <a:p>
            <a:pPr algn="just">
              <a:lnSpc>
                <a:spcPct val="100000"/>
              </a:lnSpc>
            </a:pPr>
            <a:endParaRPr lang="tr-TR" sz="2200" dirty="0"/>
          </a:p>
          <a:p>
            <a:pPr algn="just">
              <a:lnSpc>
                <a:spcPct val="100000"/>
              </a:lnSpc>
            </a:pPr>
            <a:endParaRPr lang="tr-TR" sz="2200" dirty="0"/>
          </a:p>
        </p:txBody>
      </p:sp>
      <p:sp>
        <p:nvSpPr>
          <p:cNvPr id="4" name="Slide Number Placeholder 3">
            <a:extLst>
              <a:ext uri="{FF2B5EF4-FFF2-40B4-BE49-F238E27FC236}">
                <a16:creationId xmlns:a16="http://schemas.microsoft.com/office/drawing/2014/main" id="{AFCB3B53-2576-4C4F-8AFD-5354909D2802}"/>
              </a:ext>
            </a:extLst>
          </p:cNvPr>
          <p:cNvSpPr>
            <a:spLocks noGrp="1"/>
          </p:cNvSpPr>
          <p:nvPr>
            <p:ph type="sldNum" sz="quarter" idx="12"/>
          </p:nvPr>
        </p:nvSpPr>
        <p:spPr/>
        <p:txBody>
          <a:bodyPr/>
          <a:lstStyle/>
          <a:p>
            <a:fld id="{D1331099-91DF-4F04-88EB-DEE656C210F7}" type="slidenum">
              <a:rPr lang="en-US" smtClean="0"/>
              <a:t>7</a:t>
            </a:fld>
            <a:endParaRPr lang="en-US" dirty="0"/>
          </a:p>
        </p:txBody>
      </p:sp>
    </p:spTree>
    <p:extLst>
      <p:ext uri="{BB962C8B-B14F-4D97-AF65-F5344CB8AC3E}">
        <p14:creationId xmlns:p14="http://schemas.microsoft.com/office/powerpoint/2010/main" val="269530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vermez</a:t>
            </a:r>
            <a:endParaRPr lang="en-US" sz="1400" dirty="0"/>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chemeClr val="bg2">
              <a:lumMod val="50000"/>
            </a:schemeClr>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chemeClr val="bg2">
              <a:lumMod val="50000"/>
            </a:schemeClr>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chemeClr val="bg2">
              <a:lumMod val="50000"/>
            </a:schemeClr>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EC804276-20AB-4811-A5B8-CB15F1263DD7}"/>
              </a:ext>
            </a:extLst>
          </p:cNvPr>
          <p:cNvSpPr>
            <a:spLocks noGrp="1"/>
          </p:cNvSpPr>
          <p:nvPr>
            <p:ph type="sldNum" sz="quarter" idx="12"/>
          </p:nvPr>
        </p:nvSpPr>
        <p:spPr/>
        <p:txBody>
          <a:bodyPr/>
          <a:lstStyle/>
          <a:p>
            <a:fld id="{D1331099-91DF-4F04-88EB-DEE656C210F7}" type="slidenum">
              <a:rPr lang="en-US" smtClean="0"/>
              <a:t>8</a:t>
            </a:fld>
            <a:endParaRPr lang="en-US" dirty="0"/>
          </a:p>
        </p:txBody>
      </p:sp>
    </p:spTree>
    <p:extLst>
      <p:ext uri="{BB962C8B-B14F-4D97-AF65-F5344CB8AC3E}">
        <p14:creationId xmlns:p14="http://schemas.microsoft.com/office/powerpoint/2010/main" val="137354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nSpc>
                <a:spcPct val="100000"/>
              </a:lnSpc>
            </a:pPr>
            <a:endParaRPr lang="tr-TR" sz="2200" dirty="0"/>
          </a:p>
          <a:p>
            <a:pPr algn="just">
              <a:lnSpc>
                <a:spcPct val="100000"/>
              </a:lnSpc>
            </a:pPr>
            <a:r>
              <a:rPr lang="tr-TR" sz="2200" dirty="0"/>
              <a:t>Bir bölümün içinde tamamlanmış olan turlarda elde ettikleri kazanç </a:t>
            </a:r>
            <a:r>
              <a:rPr lang="tr-TR" sz="2200" i="1" dirty="0"/>
              <a:t>işveren</a:t>
            </a:r>
            <a:r>
              <a:rPr lang="tr-TR" sz="2200" dirty="0"/>
              <a:t> ve </a:t>
            </a:r>
            <a:r>
              <a:rPr lang="tr-TR" sz="2200" i="1" dirty="0"/>
              <a:t>çalışanın</a:t>
            </a:r>
            <a:r>
              <a:rPr lang="tr-TR" sz="2200" dirty="0"/>
              <a:t> bölüm kazancını belirler. </a:t>
            </a:r>
          </a:p>
          <a:p>
            <a:pPr algn="just">
              <a:lnSpc>
                <a:spcPct val="100000"/>
              </a:lnSpc>
            </a:pPr>
            <a:r>
              <a:rPr lang="tr-TR" sz="2200" dirty="0"/>
              <a:t>Bölüm sonlandığında </a:t>
            </a:r>
            <a:r>
              <a:rPr lang="tr-TR" sz="2200" u="sng" dirty="0"/>
              <a:t>sadece kendi kazancınızı </a:t>
            </a:r>
            <a:r>
              <a:rPr lang="tr-TR" sz="2200" dirty="0"/>
              <a:t>göreceksiniz.</a:t>
            </a:r>
            <a:endParaRPr lang="tr-TR" sz="2200" u="sng" dirty="0"/>
          </a:p>
          <a:p>
            <a:pPr algn="just">
              <a:lnSpc>
                <a:spcPct val="100000"/>
              </a:lnSpc>
            </a:pPr>
            <a:endParaRPr lang="tr-TR" sz="2200" dirty="0"/>
          </a:p>
          <a:p>
            <a:pPr marL="0" indent="0" algn="just">
              <a:lnSpc>
                <a:spcPct val="100000"/>
              </a:lnSpc>
              <a:buNone/>
            </a:pPr>
            <a:r>
              <a:rPr lang="tr-TR" sz="2200" dirty="0"/>
              <a:t>Örnek 1: Diyelim ki </a:t>
            </a:r>
            <a:r>
              <a:rPr lang="tr-TR" sz="2200" i="1" dirty="0"/>
              <a:t>işveren</a:t>
            </a:r>
            <a:r>
              <a:rPr lang="tr-TR" sz="2200" dirty="0"/>
              <a:t>, </a:t>
            </a:r>
            <a:r>
              <a:rPr lang="tr-TR" sz="2200" i="1" dirty="0"/>
              <a:t>çalışana</a:t>
            </a:r>
            <a:r>
              <a:rPr lang="tr-TR" sz="2200" dirty="0"/>
              <a:t> 1. Tur’da işi vermedi. Bu durumda hem </a:t>
            </a:r>
            <a:r>
              <a:rPr lang="tr-TR" sz="2200" i="1" dirty="0"/>
              <a:t>işverenin</a:t>
            </a:r>
            <a:r>
              <a:rPr lang="tr-TR" sz="2200" dirty="0"/>
              <a:t> hem de </a:t>
            </a:r>
            <a:r>
              <a:rPr lang="tr-TR" sz="2200" i="1" dirty="0"/>
              <a:t>çalışanın</a:t>
            </a:r>
            <a:r>
              <a:rPr lang="tr-TR" sz="2200" dirty="0"/>
              <a:t> Bölüm kazancı 0 PUAN olacaktır.</a:t>
            </a:r>
          </a:p>
          <a:p>
            <a:pPr marL="0" indent="0" algn="just">
              <a:lnSpc>
                <a:spcPct val="100000"/>
              </a:lnSpc>
              <a:buNone/>
            </a:pPr>
            <a:endParaRPr lang="tr-TR" sz="2200" dirty="0"/>
          </a:p>
          <a:p>
            <a:pPr marL="0" indent="0" algn="just">
              <a:lnSpc>
                <a:spcPct val="100000"/>
              </a:lnSpc>
              <a:buNone/>
            </a:pPr>
            <a:r>
              <a:rPr lang="tr-TR" sz="2200" dirty="0"/>
              <a:t>Örnek 2: Diyelim ki </a:t>
            </a:r>
            <a:r>
              <a:rPr lang="tr-TR" sz="2200" i="1" dirty="0"/>
              <a:t>işveren</a:t>
            </a:r>
            <a:r>
              <a:rPr lang="tr-TR" sz="2200" dirty="0"/>
              <a:t>, </a:t>
            </a:r>
            <a:r>
              <a:rPr lang="tr-TR" sz="2200" i="1" dirty="0"/>
              <a:t>çalışana</a:t>
            </a:r>
            <a:r>
              <a:rPr lang="tr-TR" sz="2200" dirty="0"/>
              <a:t> 1. ve 2. Tur’da işi verdi ama 3. Tur’da işi vermedi. Bu durumda Bölüm kazançları aşağıdaki şekilde olacaktır:</a:t>
            </a:r>
          </a:p>
          <a:p>
            <a:pPr marL="0" indent="0" algn="ctr">
              <a:lnSpc>
                <a:spcPct val="100000"/>
              </a:lnSpc>
              <a:buNone/>
            </a:pPr>
            <a:r>
              <a:rPr lang="tr-TR" sz="2200" dirty="0"/>
              <a:t> 1. Tur kazancı + 2. Tur kazancı</a:t>
            </a:r>
          </a:p>
          <a:p>
            <a:pPr algn="ctr">
              <a:lnSpc>
                <a:spcPct val="100000"/>
              </a:lnSpc>
            </a:pPr>
            <a:endParaRPr lang="tr-TR" sz="2200" dirty="0"/>
          </a:p>
        </p:txBody>
      </p:sp>
      <p:sp>
        <p:nvSpPr>
          <p:cNvPr id="4" name="Slide Number Placeholder 3">
            <a:extLst>
              <a:ext uri="{FF2B5EF4-FFF2-40B4-BE49-F238E27FC236}">
                <a16:creationId xmlns:a16="http://schemas.microsoft.com/office/drawing/2014/main" id="{B43C8BEB-F375-44FC-A48B-66C72DA01BD9}"/>
              </a:ext>
            </a:extLst>
          </p:cNvPr>
          <p:cNvSpPr>
            <a:spLocks noGrp="1"/>
          </p:cNvSpPr>
          <p:nvPr>
            <p:ph type="sldNum" sz="quarter" idx="12"/>
          </p:nvPr>
        </p:nvSpPr>
        <p:spPr/>
        <p:txBody>
          <a:bodyPr/>
          <a:lstStyle/>
          <a:p>
            <a:fld id="{D1331099-91DF-4F04-88EB-DEE656C210F7}" type="slidenum">
              <a:rPr lang="en-US" smtClean="0"/>
              <a:t>9</a:t>
            </a:fld>
            <a:endParaRPr lang="en-US" dirty="0"/>
          </a:p>
        </p:txBody>
      </p:sp>
    </p:spTree>
    <p:extLst>
      <p:ext uri="{BB962C8B-B14F-4D97-AF65-F5344CB8AC3E}">
        <p14:creationId xmlns:p14="http://schemas.microsoft.com/office/powerpoint/2010/main" val="3171364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1974</Words>
  <Application>Microsoft Office PowerPoint</Application>
  <PresentationFormat>Widescreen</PresentationFormat>
  <Paragraphs>307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PowerPoint Presentation</vt:lpstr>
      <vt:lpstr>Yönergeler </vt:lpstr>
      <vt:lpstr>PowerPoint Presentation</vt:lpstr>
      <vt:lpstr>PowerPoint Presentation</vt:lpstr>
      <vt:lpstr>GENEL BİLGİ ve ROLLER</vt:lpstr>
      <vt:lpstr>GENEL BİLGİ ve ROLLER</vt:lpstr>
      <vt:lpstr>TURLAR ve BÖLÜMLER</vt:lpstr>
      <vt:lpstr>PowerPoint Presentation</vt:lpstr>
      <vt:lpstr>Bölüm kazancınız nasıl belirlenecek?</vt:lpstr>
      <vt:lpstr>Bölüm kazancınız nasıl belirlenecek?</vt:lpstr>
      <vt:lpstr>Tur kazancınız nasıl belirlenecek?</vt:lpstr>
      <vt:lpstr>Çalışanın Kararı</vt:lpstr>
      <vt:lpstr>1. Tip Çalışanın  ve İşverenin Kazancı </vt:lpstr>
      <vt:lpstr>2. Tip Çalışanın ve İşverenin Kazancı </vt:lpstr>
      <vt:lpstr>İşverenin Kararı</vt:lpstr>
      <vt:lpstr>İşverenin Kararı</vt:lpstr>
      <vt:lpstr>PowerPoint Presentation</vt:lpstr>
      <vt:lpstr>Kazanç örnekleri</vt:lpstr>
      <vt:lpstr>Kazanç örnekleri</vt:lpstr>
      <vt:lpstr>Kazanç örnekleri</vt:lpstr>
      <vt:lpstr>Deneyin aşamaları</vt:lpstr>
      <vt:lpstr>Deney kazançlarının belirlenmesi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SAHIN NICAT</dc:creator>
  <cp:lastModifiedBy>SAHIN NICAT</cp:lastModifiedBy>
  <cp:revision>3</cp:revision>
  <dcterms:created xsi:type="dcterms:W3CDTF">2020-12-18T16:59:33Z</dcterms:created>
  <dcterms:modified xsi:type="dcterms:W3CDTF">2020-12-18T17:08:04Z</dcterms:modified>
</cp:coreProperties>
</file>