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2" r:id="rId7"/>
    <p:sldId id="263" r:id="rId8"/>
    <p:sldId id="264" r:id="rId9"/>
    <p:sldId id="265" r:id="rId10"/>
    <p:sldId id="266" r:id="rId11"/>
    <p:sldId id="267" r:id="rId12"/>
    <p:sldId id="268" r:id="rId13"/>
    <p:sldId id="272" r:id="rId14"/>
    <p:sldId id="275" r:id="rId15"/>
    <p:sldId id="276" r:id="rId16"/>
    <p:sldId id="271"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B8492A64-92CB-40B2-B1AF-0BDE2A0F0D8E}" type="datetimeFigureOut">
              <a:rPr lang="en-US" smtClean="0"/>
              <a:t>11/23/2020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92A64-92CB-40B2-B1AF-0BDE2A0F0D8E}" type="datetimeFigureOut">
              <a:rPr lang="en-US" smtClean="0"/>
              <a:t>11/23/2020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tr-TR" sz="4000" dirty="0"/>
              <a:t>23.11.2020</a:t>
            </a:r>
            <a:endParaRPr lang="en-US" sz="4000" dirty="0"/>
          </a:p>
        </p:txBody>
      </p:sp>
    </p:spTree>
    <p:extLst>
      <p:ext uri="{BB962C8B-B14F-4D97-AF65-F5344CB8AC3E}">
        <p14:creationId xmlns:p14="http://schemas.microsoft.com/office/powerpoint/2010/main" val="174537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r>
                  <a:rPr lang="tr-TR" dirty="0"/>
                  <a:t>Örneğin diyelim ki işveren, çalışanın </a:t>
                </a:r>
                <a:r>
                  <a:rPr lang="tr-TR" b="1" dirty="0"/>
                  <a:t>20%</a:t>
                </a:r>
                <a:r>
                  <a:rPr lang="tr-TR" dirty="0"/>
                  <a:t> olasılıkla Tip 1 olduğu tahmininde bulundu. Bu durumda,</a:t>
                </a:r>
              </a:p>
              <a:p>
                <a:r>
                  <a:rPr lang="tr-TR" dirty="0"/>
                  <a:t>Eğer çalışan gerçekten Tip 1 ise:</a:t>
                </a:r>
              </a:p>
              <a:p>
                <a:pPr lvl="1"/>
                <a14:m>
                  <m:oMath xmlns:m="http://schemas.openxmlformats.org/officeDocument/2006/math">
                    <m:r>
                      <a:rPr lang="tr-TR" i="1" dirty="0" smtClean="0">
                        <a:latin typeface="Cambria Math" panose="02040503050406030204" pitchFamily="18" charset="0"/>
                      </a:rPr>
                      <m:t>1 − </m:t>
                    </m:r>
                    <m:sSup>
                      <m:sSupPr>
                        <m:ctrlPr>
                          <a:rPr lang="tr-TR" i="1" dirty="0" smtClean="0">
                            <a:latin typeface="Cambria Math" panose="02040503050406030204" pitchFamily="18" charset="0"/>
                          </a:rPr>
                        </m:ctrlPr>
                      </m:sSupPr>
                      <m:e>
                        <m:d>
                          <m:dPr>
                            <m:ctrlPr>
                              <a:rPr lang="tr-TR" i="1" dirty="0" smtClean="0">
                                <a:latin typeface="Cambria Math" panose="02040503050406030204" pitchFamily="18" charset="0"/>
                              </a:rPr>
                            </m:ctrlPr>
                          </m:dPr>
                          <m:e>
                            <m:r>
                              <a:rPr lang="tr-TR" i="1" dirty="0" smtClean="0">
                                <a:latin typeface="Cambria Math" panose="02040503050406030204" pitchFamily="18" charset="0"/>
                              </a:rPr>
                              <m:t>1−</m:t>
                            </m:r>
                            <m:f>
                              <m:fPr>
                                <m:ctrlPr>
                                  <a:rPr lang="tr-TR" i="1" dirty="0" smtClean="0">
                                    <a:latin typeface="Cambria Math" panose="02040503050406030204" pitchFamily="18" charset="0"/>
                                  </a:rPr>
                                </m:ctrlPr>
                              </m:fPr>
                              <m:num>
                                <m:r>
                                  <a:rPr lang="tr-TR" b="0" i="1" dirty="0" smtClean="0">
                                    <a:latin typeface="Cambria Math" panose="02040503050406030204" pitchFamily="18" charset="0"/>
                                  </a:rPr>
                                  <m:t>20</m:t>
                                </m:r>
                              </m:num>
                              <m:den>
                                <m:r>
                                  <a:rPr lang="tr-TR" b="0" i="1" dirty="0" smtClean="0">
                                    <a:latin typeface="Cambria Math" panose="02040503050406030204" pitchFamily="18" charset="0"/>
                                  </a:rPr>
                                  <m:t>100</m:t>
                                </m:r>
                              </m:den>
                            </m:f>
                          </m:e>
                        </m:d>
                      </m:e>
                      <m:sup>
                        <m:r>
                          <a:rPr lang="tr-TR" b="0" i="1" dirty="0" smtClean="0">
                            <a:latin typeface="Cambria Math" panose="02040503050406030204" pitchFamily="18" charset="0"/>
                          </a:rPr>
                          <m:t>2</m:t>
                        </m:r>
                      </m:sup>
                    </m:sSup>
                    <m:r>
                      <a:rPr lang="tr-TR" b="0" i="1" dirty="0" smtClean="0">
                        <a:latin typeface="Cambria Math" panose="02040503050406030204" pitchFamily="18" charset="0"/>
                      </a:rPr>
                      <m:t>=</m:t>
                    </m:r>
                    <m:r>
                      <a:rPr lang="tr-TR" i="1" dirty="0" smtClean="0">
                        <a:latin typeface="Cambria Math" panose="02040503050406030204" pitchFamily="18" charset="0"/>
                      </a:rPr>
                      <m:t>1 − </m:t>
                    </m:r>
                    <m:sSup>
                      <m:sSupPr>
                        <m:ctrlPr>
                          <a:rPr lang="tr-TR" i="1" dirty="0" smtClean="0">
                            <a:latin typeface="Cambria Math" panose="02040503050406030204" pitchFamily="18" charset="0"/>
                          </a:rPr>
                        </m:ctrlPr>
                      </m:sSupPr>
                      <m:e>
                        <m:d>
                          <m:dPr>
                            <m:ctrlPr>
                              <a:rPr lang="tr-TR" b="0" i="1" dirty="0" smtClean="0">
                                <a:latin typeface="Cambria Math" panose="02040503050406030204" pitchFamily="18" charset="0"/>
                              </a:rPr>
                            </m:ctrlPr>
                          </m:dPr>
                          <m:e>
                            <m:r>
                              <a:rPr lang="tr-TR" b="0" i="1" dirty="0" smtClean="0">
                                <a:latin typeface="Cambria Math" panose="02040503050406030204" pitchFamily="18" charset="0"/>
                              </a:rPr>
                              <m:t>0.8</m:t>
                            </m:r>
                          </m:e>
                        </m:d>
                      </m:e>
                      <m:sup>
                        <m:r>
                          <a:rPr lang="tr-TR" b="0" i="1" dirty="0" smtClean="0">
                            <a:latin typeface="Cambria Math" panose="02040503050406030204" pitchFamily="18" charset="0"/>
                          </a:rPr>
                          <m:t>2</m:t>
                        </m:r>
                      </m:sup>
                    </m:sSup>
                    <m:r>
                      <a:rPr lang="tr-TR" b="0" i="1" dirty="0" smtClean="0">
                        <a:latin typeface="Cambria Math" panose="02040503050406030204" pitchFamily="18" charset="0"/>
                      </a:rPr>
                      <m:t>=</m:t>
                    </m:r>
                    <m:r>
                      <a:rPr lang="tr-TR" b="1" i="1" dirty="0" smtClean="0">
                        <a:latin typeface="Cambria Math" panose="02040503050406030204" pitchFamily="18" charset="0"/>
                      </a:rPr>
                      <m:t>𝟎</m:t>
                    </m:r>
                    <m:r>
                      <a:rPr lang="tr-TR" b="1" i="1" dirty="0" smtClean="0">
                        <a:latin typeface="Cambria Math" panose="02040503050406030204" pitchFamily="18" charset="0"/>
                      </a:rPr>
                      <m:t>.</m:t>
                    </m:r>
                    <m:r>
                      <a:rPr lang="tr-TR" b="1" i="1" dirty="0" smtClean="0">
                        <a:latin typeface="Cambria Math" panose="02040503050406030204" pitchFamily="18" charset="0"/>
                      </a:rPr>
                      <m:t>𝟑𝟔</m:t>
                    </m:r>
                    <m:r>
                      <a:rPr lang="tr-TR" b="0" i="1" dirty="0" smtClean="0">
                        <a:latin typeface="Cambria Math" panose="02040503050406030204" pitchFamily="18" charset="0"/>
                      </a:rPr>
                      <m:t> </m:t>
                    </m:r>
                  </m:oMath>
                </a14:m>
                <a:r>
                  <a:rPr lang="tr-TR" dirty="0"/>
                  <a:t>olasılıkla </a:t>
                </a:r>
                <a:r>
                  <a:rPr lang="en-US" dirty="0"/>
                  <a:t>4 </a:t>
                </a:r>
                <a:r>
                  <a:rPr lang="tr-TR" dirty="0"/>
                  <a:t>Puan,</a:t>
                </a:r>
              </a:p>
              <a:p>
                <a:pPr lvl="1"/>
                <a14:m>
                  <m:oMath xmlns:m="http://schemas.openxmlformats.org/officeDocument/2006/math">
                    <m:sSup>
                      <m:sSupPr>
                        <m:ctrlPr>
                          <a:rPr lang="tr-TR" i="1" dirty="0" smtClean="0">
                            <a:latin typeface="Cambria Math" panose="02040503050406030204" pitchFamily="18" charset="0"/>
                          </a:rPr>
                        </m:ctrlPr>
                      </m:sSupPr>
                      <m:e>
                        <m:d>
                          <m:dPr>
                            <m:ctrlPr>
                              <a:rPr lang="tr-TR" i="1" dirty="0" smtClean="0">
                                <a:latin typeface="Cambria Math" panose="02040503050406030204" pitchFamily="18" charset="0"/>
                              </a:rPr>
                            </m:ctrlPr>
                          </m:dPr>
                          <m:e>
                            <m:r>
                              <a:rPr lang="tr-TR" i="1" dirty="0" smtClean="0">
                                <a:latin typeface="Cambria Math" panose="02040503050406030204" pitchFamily="18" charset="0"/>
                              </a:rPr>
                              <m:t>1−</m:t>
                            </m:r>
                            <m:f>
                              <m:fPr>
                                <m:ctrlPr>
                                  <a:rPr lang="tr-TR" i="1" dirty="0" smtClean="0">
                                    <a:latin typeface="Cambria Math" panose="02040503050406030204" pitchFamily="18" charset="0"/>
                                  </a:rPr>
                                </m:ctrlPr>
                              </m:fPr>
                              <m:num>
                                <m:r>
                                  <a:rPr lang="tr-TR" b="0" i="1" dirty="0" smtClean="0">
                                    <a:latin typeface="Cambria Math" panose="02040503050406030204" pitchFamily="18" charset="0"/>
                                  </a:rPr>
                                  <m:t>20</m:t>
                                </m:r>
                              </m:num>
                              <m:den>
                                <m:r>
                                  <a:rPr lang="tr-TR" b="0" i="1" dirty="0" smtClean="0">
                                    <a:latin typeface="Cambria Math" panose="02040503050406030204" pitchFamily="18" charset="0"/>
                                  </a:rPr>
                                  <m:t>100</m:t>
                                </m:r>
                              </m:den>
                            </m:f>
                          </m:e>
                        </m:d>
                      </m:e>
                      <m:sup>
                        <m:r>
                          <a:rPr lang="tr-TR" b="0" i="1" dirty="0" smtClean="0">
                            <a:latin typeface="Cambria Math" panose="02040503050406030204" pitchFamily="18" charset="0"/>
                          </a:rPr>
                          <m:t>2</m:t>
                        </m:r>
                      </m:sup>
                    </m:sSup>
                    <m:r>
                      <a:rPr lang="tr-TR" b="0" i="1" dirty="0" smtClean="0">
                        <a:latin typeface="Cambria Math" panose="02040503050406030204" pitchFamily="18" charset="0"/>
                      </a:rPr>
                      <m:t>=</m:t>
                    </m:r>
                    <m:r>
                      <a:rPr lang="tr-TR" b="1" i="1" dirty="0" smtClean="0">
                        <a:latin typeface="Cambria Math" panose="02040503050406030204" pitchFamily="18" charset="0"/>
                      </a:rPr>
                      <m:t>𝟎</m:t>
                    </m:r>
                    <m:r>
                      <a:rPr lang="tr-TR" b="1" i="1" dirty="0" smtClean="0">
                        <a:latin typeface="Cambria Math" panose="02040503050406030204" pitchFamily="18" charset="0"/>
                      </a:rPr>
                      <m:t>.</m:t>
                    </m:r>
                    <m:r>
                      <a:rPr lang="tr-TR" b="1" i="1" dirty="0" smtClean="0">
                        <a:latin typeface="Cambria Math" panose="02040503050406030204" pitchFamily="18" charset="0"/>
                      </a:rPr>
                      <m:t>𝟔𝟒</m:t>
                    </m:r>
                    <m:r>
                      <a:rPr lang="tr-TR" b="0" i="1" dirty="0" smtClean="0">
                        <a:latin typeface="Cambria Math" panose="02040503050406030204" pitchFamily="18" charset="0"/>
                      </a:rPr>
                      <m:t> </m:t>
                    </m:r>
                  </m:oMath>
                </a14:m>
                <a:r>
                  <a:rPr lang="tr-TR" dirty="0"/>
                  <a:t>olasılıkla ise  0 PUAN kazanacaksınız.</a:t>
                </a:r>
              </a:p>
              <a:p>
                <a:r>
                  <a:rPr lang="tr-TR" dirty="0"/>
                  <a:t>Eğer çalışan Tip 2 ise:</a:t>
                </a:r>
              </a:p>
              <a:p>
                <a:pPr lvl="1"/>
                <a14:m>
                  <m:oMath xmlns:m="http://schemas.openxmlformats.org/officeDocument/2006/math">
                    <m:r>
                      <a:rPr lang="tr-TR" i="1" dirty="0">
                        <a:latin typeface="Cambria Math" panose="02040503050406030204" pitchFamily="18" charset="0"/>
                      </a:rPr>
                      <m:t>1 − </m:t>
                    </m:r>
                    <m:sSup>
                      <m:sSupPr>
                        <m:ctrlPr>
                          <a:rPr lang="tr-TR" i="1" dirty="0">
                            <a:latin typeface="Cambria Math" panose="02040503050406030204" pitchFamily="18" charset="0"/>
                          </a:rPr>
                        </m:ctrlPr>
                      </m:sSupPr>
                      <m:e>
                        <m:d>
                          <m:dPr>
                            <m:ctrlPr>
                              <a:rPr lang="tr-TR" i="1" dirty="0">
                                <a:latin typeface="Cambria Math" panose="02040503050406030204" pitchFamily="18" charset="0"/>
                              </a:rPr>
                            </m:ctrlPr>
                          </m:dPr>
                          <m:e>
                            <m:f>
                              <m:fPr>
                                <m:ctrlPr>
                                  <a:rPr lang="tr-TR" i="1" dirty="0">
                                    <a:latin typeface="Cambria Math" panose="02040503050406030204" pitchFamily="18" charset="0"/>
                                  </a:rPr>
                                </m:ctrlPr>
                              </m:fPr>
                              <m:num>
                                <m:r>
                                  <a:rPr lang="tr-TR" i="1" dirty="0">
                                    <a:latin typeface="Cambria Math" panose="02040503050406030204" pitchFamily="18" charset="0"/>
                                  </a:rPr>
                                  <m:t>20</m:t>
                                </m:r>
                              </m:num>
                              <m:den>
                                <m:r>
                                  <a:rPr lang="tr-TR" i="1" dirty="0">
                                    <a:latin typeface="Cambria Math" panose="02040503050406030204" pitchFamily="18" charset="0"/>
                                  </a:rPr>
                                  <m:t>100</m:t>
                                </m:r>
                              </m:den>
                            </m:f>
                          </m:e>
                        </m:d>
                      </m:e>
                      <m:sup>
                        <m:r>
                          <a:rPr lang="tr-TR" i="1" dirty="0">
                            <a:latin typeface="Cambria Math" panose="02040503050406030204" pitchFamily="18" charset="0"/>
                          </a:rPr>
                          <m:t>2</m:t>
                        </m:r>
                      </m:sup>
                    </m:sSup>
                    <m:r>
                      <a:rPr lang="tr-TR" i="1" dirty="0">
                        <a:latin typeface="Cambria Math" panose="02040503050406030204" pitchFamily="18" charset="0"/>
                      </a:rPr>
                      <m:t>=1 − </m:t>
                    </m:r>
                    <m:sSup>
                      <m:sSupPr>
                        <m:ctrlPr>
                          <a:rPr lang="tr-TR" i="1" dirty="0">
                            <a:latin typeface="Cambria Math" panose="02040503050406030204" pitchFamily="18" charset="0"/>
                          </a:rPr>
                        </m:ctrlPr>
                      </m:sSupPr>
                      <m:e>
                        <m:d>
                          <m:dPr>
                            <m:ctrlPr>
                              <a:rPr lang="tr-TR" i="1" dirty="0">
                                <a:latin typeface="Cambria Math" panose="02040503050406030204" pitchFamily="18" charset="0"/>
                              </a:rPr>
                            </m:ctrlPr>
                          </m:dPr>
                          <m:e>
                            <m:r>
                              <a:rPr lang="tr-TR" i="1" dirty="0">
                                <a:latin typeface="Cambria Math" panose="02040503050406030204" pitchFamily="18" charset="0"/>
                              </a:rPr>
                              <m:t>0.</m:t>
                            </m:r>
                            <m:r>
                              <a:rPr lang="en-US" b="0" i="1" dirty="0" smtClean="0">
                                <a:latin typeface="Cambria Math" panose="02040503050406030204" pitchFamily="18" charset="0"/>
                              </a:rPr>
                              <m:t>2</m:t>
                            </m:r>
                          </m:e>
                        </m:d>
                      </m:e>
                      <m:sup>
                        <m:r>
                          <a:rPr lang="tr-TR" i="1" dirty="0">
                            <a:latin typeface="Cambria Math" panose="02040503050406030204" pitchFamily="18" charset="0"/>
                          </a:rPr>
                          <m:t>2</m:t>
                        </m:r>
                      </m:sup>
                    </m:sSup>
                    <m:r>
                      <a:rPr lang="tr-TR" i="1" dirty="0">
                        <a:latin typeface="Cambria Math" panose="02040503050406030204" pitchFamily="18" charset="0"/>
                      </a:rPr>
                      <m:t>=</m:t>
                    </m:r>
                    <m:r>
                      <a:rPr lang="tr-TR" b="1" i="1" dirty="0">
                        <a:latin typeface="Cambria Math" panose="02040503050406030204" pitchFamily="18" charset="0"/>
                      </a:rPr>
                      <m:t>𝟎</m:t>
                    </m:r>
                    <m:r>
                      <a:rPr lang="tr-TR" b="1" i="1" dirty="0">
                        <a:latin typeface="Cambria Math" panose="02040503050406030204" pitchFamily="18" charset="0"/>
                      </a:rPr>
                      <m:t>.</m:t>
                    </m:r>
                    <m:r>
                      <a:rPr lang="en-US" b="1" i="1" dirty="0" smtClean="0">
                        <a:latin typeface="Cambria Math" panose="02040503050406030204" pitchFamily="18" charset="0"/>
                      </a:rPr>
                      <m:t>𝟗</m:t>
                    </m:r>
                    <m:r>
                      <a:rPr lang="tr-TR" b="1" i="1" dirty="0">
                        <a:latin typeface="Cambria Math" panose="02040503050406030204" pitchFamily="18" charset="0"/>
                      </a:rPr>
                      <m:t>𝟔</m:t>
                    </m:r>
                    <m:r>
                      <a:rPr lang="tr-TR" i="1" dirty="0">
                        <a:latin typeface="Cambria Math" panose="02040503050406030204" pitchFamily="18" charset="0"/>
                      </a:rPr>
                      <m:t> </m:t>
                    </m:r>
                  </m:oMath>
                </a14:m>
                <a:r>
                  <a:rPr lang="tr-TR" dirty="0"/>
                  <a:t>olasılıkla </a:t>
                </a:r>
                <a:r>
                  <a:rPr lang="en-US" dirty="0"/>
                  <a:t>4 </a:t>
                </a:r>
                <a:r>
                  <a:rPr lang="tr-TR" dirty="0"/>
                  <a:t>Puan,</a:t>
                </a:r>
              </a:p>
              <a:p>
                <a:pPr lvl="1"/>
                <a14:m>
                  <m:oMath xmlns:m="http://schemas.openxmlformats.org/officeDocument/2006/math">
                    <m:r>
                      <a:rPr lang="tr-TR" b="1" i="1" dirty="0" smtClean="0">
                        <a:latin typeface="Cambria Math" panose="02040503050406030204" pitchFamily="18" charset="0"/>
                      </a:rPr>
                      <m:t>𝟎</m:t>
                    </m:r>
                    <m:r>
                      <a:rPr lang="tr-TR" b="1" i="1" dirty="0" smtClean="0">
                        <a:latin typeface="Cambria Math" panose="02040503050406030204" pitchFamily="18" charset="0"/>
                      </a:rPr>
                      <m:t>.</m:t>
                    </m:r>
                    <m:r>
                      <a:rPr lang="en-US" b="1" i="1" dirty="0" smtClean="0">
                        <a:latin typeface="Cambria Math" panose="02040503050406030204" pitchFamily="18" charset="0"/>
                      </a:rPr>
                      <m:t>𝟎𝟒</m:t>
                    </m:r>
                    <m:r>
                      <a:rPr lang="tr-TR" b="0" i="1" dirty="0" smtClean="0">
                        <a:latin typeface="Cambria Math" panose="02040503050406030204" pitchFamily="18" charset="0"/>
                      </a:rPr>
                      <m:t> </m:t>
                    </m:r>
                  </m:oMath>
                </a14:m>
                <a:r>
                  <a:rPr lang="tr-TR" dirty="0"/>
                  <a:t>olasılıkla ise  0 PUAN kazanacaksınız.</a:t>
                </a:r>
              </a:p>
            </p:txBody>
          </p:sp>
        </mc:Choice>
        <mc:Fallback>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İşverenin Tip tahmini</a:t>
            </a:r>
            <a:endParaRPr lang="en-US" dirty="0"/>
          </a:p>
        </p:txBody>
      </p:sp>
    </p:spTree>
    <p:extLst>
      <p:ext uri="{BB962C8B-B14F-4D97-AF65-F5344CB8AC3E}">
        <p14:creationId xmlns:p14="http://schemas.microsoft.com/office/powerpoint/2010/main" val="125884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r>
              <a:rPr lang="tr-TR" dirty="0"/>
              <a:t>Burada çalışanın Tip 1 olması ihtimali hakkında gerçekten ne düşündüğünüzü doğru şekilde söylemeniz mantıklıdır.</a:t>
            </a:r>
          </a:p>
          <a:p>
            <a:r>
              <a:rPr lang="tr-TR" dirty="0"/>
              <a:t>Örneğin, çalışanın Tip 1 olma ihtimalini sıfır olarak görüyorsanız, tahmininizi 0% seçmeniz gerekir. Bu durumda:</a:t>
            </a:r>
          </a:p>
          <a:p>
            <a:pPr lvl="1"/>
            <a:r>
              <a:rPr lang="tr-TR" dirty="0"/>
              <a:t>Çalışan Tip 2 ise, 100% ihtimalle (kesin olarak)  </a:t>
            </a:r>
            <a:r>
              <a:rPr lang="en-US" dirty="0"/>
              <a:t>4</a:t>
            </a:r>
            <a:r>
              <a:rPr lang="tr-TR" dirty="0"/>
              <a:t> PUAN kazanacaksınız. </a:t>
            </a:r>
          </a:p>
          <a:p>
            <a:r>
              <a:rPr lang="tr-TR" dirty="0"/>
              <a:t>Çalışanın Tip 1 olma ihtimalini yüzde yüz olarak görüyorsanız,  tahmininizi 100% seçmeniz gerekir. </a:t>
            </a:r>
          </a:p>
          <a:p>
            <a:pPr lvl="1"/>
            <a:r>
              <a:rPr lang="tr-TR" dirty="0"/>
              <a:t>Çalışan gerçekten Tip 1 ise, 100% ihtimalle (kesin olarak)  </a:t>
            </a:r>
            <a:r>
              <a:rPr lang="en-US" dirty="0"/>
              <a:t>4</a:t>
            </a:r>
            <a:r>
              <a:rPr lang="tr-TR" dirty="0"/>
              <a:t> PUAN kazanacaksınız.</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İşverenin Tip tahmini</a:t>
            </a:r>
            <a:endParaRPr lang="en-US" dirty="0"/>
          </a:p>
        </p:txBody>
      </p:sp>
    </p:spTree>
    <p:extLst>
      <p:ext uri="{BB962C8B-B14F-4D97-AF65-F5344CB8AC3E}">
        <p14:creationId xmlns:p14="http://schemas.microsoft.com/office/powerpoint/2010/main" val="375310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083212"/>
            <a:ext cx="10515600" cy="5093751"/>
          </a:xfrm>
        </p:spPr>
        <p:txBody>
          <a:bodyPr>
            <a:normAutofit/>
          </a:bodyPr>
          <a:lstStyle/>
          <a:p>
            <a:r>
              <a:rPr lang="tr-TR" dirty="0"/>
              <a:t>Çalışanın ve işverenin toplam Bölüm kazancı o bölümdeki Turlardan kazandıkları puanın toplamı olarak belirlenir. </a:t>
            </a:r>
          </a:p>
          <a:p>
            <a:r>
              <a:rPr lang="tr-TR" dirty="0"/>
              <a:t>Örneğin, işveren çalışanı ilk 2 Turda işe alıp 3. Tur</a:t>
            </a:r>
            <a:r>
              <a:rPr lang="en-US" dirty="0"/>
              <a:t>d</a:t>
            </a:r>
            <a:r>
              <a:rPr lang="tr-TR" dirty="0"/>
              <a:t>a işe almamaya karar verirse hem çalışanın hem de işverenin ilk 2 Tur</a:t>
            </a:r>
            <a:r>
              <a:rPr lang="en-US" dirty="0"/>
              <a:t>d</a:t>
            </a:r>
            <a:r>
              <a:rPr lang="tr-TR" dirty="0"/>
              <a:t>an kazandıkları puanların toplamı Bölüm puanlarını belirleyecektir.</a:t>
            </a:r>
            <a:endParaRPr lang="en-US" dirty="0"/>
          </a:p>
        </p:txBody>
      </p:sp>
    </p:spTree>
    <p:extLst>
      <p:ext uri="{BB962C8B-B14F-4D97-AF65-F5344CB8AC3E}">
        <p14:creationId xmlns:p14="http://schemas.microsoft.com/office/powerpoint/2010/main" val="259372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3060082146"/>
              </p:ext>
            </p:extLst>
          </p:nvPr>
        </p:nvGraphicFramePr>
        <p:xfrm>
          <a:off x="984738" y="1604351"/>
          <a:ext cx="9323670" cy="3871794"/>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t>90 PUAN</a:t>
                      </a:r>
                      <a:endParaRPr lang="en-US" sz="2200" dirty="0"/>
                    </a:p>
                  </a:txBody>
                  <a:tcPr anchor="ctr"/>
                </a:tc>
                <a:tc>
                  <a:txBody>
                    <a:bodyPr/>
                    <a:lstStyle/>
                    <a:p>
                      <a:pPr algn="ctr"/>
                      <a:r>
                        <a:rPr lang="tr-TR" sz="2200" dirty="0"/>
                        <a:t>90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100 PUAN</a:t>
                      </a:r>
                      <a:endParaRPr lang="en-US" sz="2200" dirty="0"/>
                    </a:p>
                  </a:txBody>
                  <a:tcPr anchor="ctr"/>
                </a:tc>
                <a:extLst>
                  <a:ext uri="{0D108BD9-81ED-4DB2-BD59-A6C34878D82A}">
                    <a16:rowId xmlns:a16="http://schemas.microsoft.com/office/drawing/2014/main" val="278470220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260  PUAN </a:t>
                      </a:r>
                      <a:r>
                        <a:rPr lang="az-Latn-AZ" sz="2200" dirty="0"/>
                        <a:t>+ </a:t>
                      </a:r>
                      <a:endParaRPr lang="en-US" sz="2200" dirty="0"/>
                    </a:p>
                  </a:txBody>
                  <a:tcPr anchor="ctr"/>
                </a:tc>
                <a:tc gridSpan="2">
                  <a:txBody>
                    <a:bodyPr/>
                    <a:lstStyle/>
                    <a:p>
                      <a:pPr algn="ctr"/>
                      <a:endParaRPr lang="en-US" sz="2200" dirty="0"/>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z-Latn-AZ" sz="2200" dirty="0"/>
                        <a:t>3</a:t>
                      </a:r>
                      <a:r>
                        <a:rPr lang="tr-TR" sz="2200" dirty="0"/>
                        <a:t>60  PUAN </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z-Latn-AZ" sz="2200" dirty="0"/>
                        <a:t>3</a:t>
                      </a:r>
                      <a:r>
                        <a:rPr lang="tr-TR" sz="2200" dirty="0"/>
                        <a:t>60  PUAN</a:t>
                      </a:r>
                      <a:endParaRPr lang="en-US" sz="2200" dirty="0"/>
                    </a:p>
                  </a:txBody>
                  <a:tcPr anchor="ctr"/>
                </a:tc>
                <a:extLst>
                  <a:ext uri="{0D108BD9-81ED-4DB2-BD59-A6C34878D82A}">
                    <a16:rowId xmlns:a16="http://schemas.microsoft.com/office/drawing/2014/main" val="3512190720"/>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Örnekler</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Tree>
    <p:extLst>
      <p:ext uri="{BB962C8B-B14F-4D97-AF65-F5344CB8AC3E}">
        <p14:creationId xmlns:p14="http://schemas.microsoft.com/office/powerpoint/2010/main" val="313922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62094074"/>
              </p:ext>
            </p:extLst>
          </p:nvPr>
        </p:nvGraphicFramePr>
        <p:xfrm>
          <a:off x="984738" y="1604351"/>
          <a:ext cx="9323670" cy="3871794"/>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İşe alınmadı</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260  PUAN </a:t>
                      </a:r>
                      <a:r>
                        <a:rPr lang="az-Latn-AZ" sz="2200" dirty="0"/>
                        <a:t>+ </a:t>
                      </a:r>
                      <a:endParaRPr lang="en-US" sz="2200" dirty="0"/>
                    </a:p>
                  </a:txBody>
                  <a:tcPr anchor="ctr"/>
                </a:tc>
                <a:tc gridSpan="2">
                  <a:txBody>
                    <a:bodyPr/>
                    <a:lstStyle/>
                    <a:p>
                      <a:pPr algn="ctr"/>
                      <a:endParaRPr lang="en-US" sz="2200" dirty="0"/>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270  PUAN </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240  PUAN</a:t>
                      </a:r>
                      <a:endParaRPr lang="en-US" sz="2200" dirty="0"/>
                    </a:p>
                  </a:txBody>
                  <a:tcPr anchor="ctr"/>
                </a:tc>
                <a:extLst>
                  <a:ext uri="{0D108BD9-81ED-4DB2-BD59-A6C34878D82A}">
                    <a16:rowId xmlns:a16="http://schemas.microsoft.com/office/drawing/2014/main" val="3512190720"/>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Örnekler</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 Tip olsun.</a:t>
            </a:r>
            <a:endParaRPr lang="en-US" sz="2200" dirty="0"/>
          </a:p>
        </p:txBody>
      </p:sp>
    </p:spTree>
    <p:extLst>
      <p:ext uri="{BB962C8B-B14F-4D97-AF65-F5344CB8AC3E}">
        <p14:creationId xmlns:p14="http://schemas.microsoft.com/office/powerpoint/2010/main" val="44483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805729434"/>
              </p:ext>
            </p:extLst>
          </p:nvPr>
        </p:nvGraphicFramePr>
        <p:xfrm>
          <a:off x="984738" y="1604351"/>
          <a:ext cx="9323671" cy="3871794"/>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tr-TR" sz="2200" dirty="0"/>
                        <a:t>30 PUAN</a:t>
                      </a:r>
                      <a:endParaRPr lang="en-US" sz="2200" dirty="0"/>
                    </a:p>
                  </a:txBody>
                  <a:tcPr anchor="ctr"/>
                </a:tc>
                <a:tc>
                  <a:txBody>
                    <a:bodyPr/>
                    <a:lstStyle/>
                    <a:p>
                      <a:pPr marL="0" indent="0" algn="ctr">
                        <a:buFontTx/>
                        <a:buNone/>
                      </a:pPr>
                      <a:r>
                        <a:rPr lang="tr-TR" sz="2200" dirty="0"/>
                        <a:t>30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tr-TR" sz="2200" dirty="0"/>
                        <a:t>90 PUAN</a:t>
                      </a:r>
                      <a:endParaRPr lang="en-US" sz="2200" dirty="0"/>
                    </a:p>
                  </a:txBody>
                  <a:tcPr anchor="ctr"/>
                </a:tc>
                <a:tc>
                  <a:txBody>
                    <a:bodyPr/>
                    <a:lstStyle/>
                    <a:p>
                      <a:pPr marL="0" indent="0" algn="ctr">
                        <a:buFontTx/>
                        <a:buNone/>
                      </a:pPr>
                      <a:r>
                        <a:rPr lang="tr-TR" sz="2200" dirty="0"/>
                        <a:t>-180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-140 PUAN</a:t>
                      </a:r>
                      <a:endParaRPr lang="en-US" sz="2200" dirty="0"/>
                    </a:p>
                  </a:txBody>
                  <a:tcPr anchor="ctr"/>
                </a:tc>
                <a:extLst>
                  <a:ext uri="{0D108BD9-81ED-4DB2-BD59-A6C34878D82A}">
                    <a16:rowId xmlns:a16="http://schemas.microsoft.com/office/drawing/2014/main" val="278470220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260  PUAN </a:t>
                      </a:r>
                      <a:r>
                        <a:rPr lang="az-Latn-AZ" sz="2200" dirty="0"/>
                        <a:t>+ </a:t>
                      </a:r>
                      <a:endParaRPr lang="en-US" sz="2200" dirty="0"/>
                    </a:p>
                  </a:txBody>
                  <a:tcPr anchor="ctr"/>
                </a:tc>
                <a:tc gridSpan="2">
                  <a:txBody>
                    <a:bodyPr/>
                    <a:lstStyle/>
                    <a:p>
                      <a:pPr algn="ctr"/>
                      <a:endParaRPr lang="en-US" sz="2200" dirty="0"/>
                    </a:p>
                  </a:txBody>
                  <a:tcPr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360  PUAN </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120  PUAN</a:t>
                      </a:r>
                      <a:endParaRPr lang="en-US" sz="2200" dirty="0"/>
                    </a:p>
                  </a:txBody>
                  <a:tcPr anchor="ctr"/>
                </a:tc>
                <a:extLst>
                  <a:ext uri="{0D108BD9-81ED-4DB2-BD59-A6C34878D82A}">
                    <a16:rowId xmlns:a16="http://schemas.microsoft.com/office/drawing/2014/main" val="3512190720"/>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Örnekler</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 Tip olsun.</a:t>
            </a:r>
            <a:endParaRPr lang="en-US" sz="2200" dirty="0"/>
          </a:p>
        </p:txBody>
      </p:sp>
    </p:spTree>
    <p:extLst>
      <p:ext uri="{BB962C8B-B14F-4D97-AF65-F5344CB8AC3E}">
        <p14:creationId xmlns:p14="http://schemas.microsoft.com/office/powerpoint/2010/main" val="312382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lstStyle/>
          <a:p>
            <a:pPr marL="514350" indent="-514350">
              <a:buFont typeface="+mj-lt"/>
              <a:buAutoNum type="arabicPeriod"/>
            </a:pPr>
            <a:r>
              <a:rPr lang="tr-TR" dirty="0"/>
              <a:t>Quiz.</a:t>
            </a:r>
          </a:p>
          <a:p>
            <a:pPr marL="457200" lvl="1" indent="0">
              <a:buNone/>
            </a:pPr>
            <a:r>
              <a:rPr lang="tr-TR" dirty="0"/>
              <a:t>Bu aşamada deney tasarısı ile ilgili soruları cevaplamanız istenecektir. Doğru cevapladığınız her soru için </a:t>
            </a:r>
            <a:r>
              <a:rPr lang="tr-TR" b="1" dirty="0"/>
              <a:t>5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20 Bölümden oluşan etkileşim.</a:t>
            </a:r>
          </a:p>
          <a:p>
            <a:pPr marL="514350" indent="-514350">
              <a:buFont typeface="+mj-lt"/>
              <a:buAutoNum type="arabicPeriod"/>
            </a:pPr>
            <a:r>
              <a:rPr lang="tr-TR" dirty="0"/>
              <a:t>Ekstra Bölüm. </a:t>
            </a:r>
          </a:p>
          <a:p>
            <a:pPr marL="457200" lvl="1" indent="0">
              <a:buNone/>
            </a:pPr>
            <a:r>
              <a:rPr lang="tr-TR" dirty="0"/>
              <a:t>Bu bölümde size 2 farklı şansa bağlı seçenek sunulacaktır. Bunları iki tip piyango gibi düşünebilirsiniz.</a:t>
            </a:r>
          </a:p>
        </p:txBody>
      </p:sp>
    </p:spTree>
    <p:extLst>
      <p:ext uri="{BB962C8B-B14F-4D97-AF65-F5344CB8AC3E}">
        <p14:creationId xmlns:p14="http://schemas.microsoft.com/office/powerpoint/2010/main" val="85882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Ekstra Bölüm</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fontScale="77500" lnSpcReduction="20000"/>
          </a:bodyPr>
          <a:lstStyle/>
          <a:p>
            <a:r>
              <a:rPr lang="tr-TR" dirty="0"/>
              <a:t>Bu aşama deneyin esas aşamasından bağımsızdır.</a:t>
            </a:r>
          </a:p>
          <a:p>
            <a:r>
              <a:rPr lang="tr-TR" dirty="0"/>
              <a:t>Bu bölümde size 2 alternatif şansa bağlı seçenek sunulacaktır. Bunları iki tip piyango gibi düşünebilirsiniz.</a:t>
            </a:r>
          </a:p>
          <a:p>
            <a:r>
              <a:rPr lang="tr-TR" dirty="0"/>
              <a:t>A piyangosu: </a:t>
            </a:r>
          </a:p>
          <a:p>
            <a:pPr lvl="1"/>
            <a:r>
              <a:rPr lang="tr-TR" dirty="0"/>
              <a:t>Ya </a:t>
            </a:r>
            <a:r>
              <a:rPr lang="tr-TR" b="1" dirty="0"/>
              <a:t>20 PUAN </a:t>
            </a:r>
            <a:r>
              <a:rPr lang="tr-TR" dirty="0"/>
              <a:t>(yüksek ödül) </a:t>
            </a:r>
          </a:p>
          <a:p>
            <a:pPr lvl="1"/>
            <a:r>
              <a:rPr lang="tr-TR" dirty="0"/>
              <a:t>Ya </a:t>
            </a:r>
            <a:r>
              <a:rPr lang="tr-TR" b="1" dirty="0"/>
              <a:t>16 Puan </a:t>
            </a:r>
            <a:r>
              <a:rPr lang="tr-TR" dirty="0"/>
              <a:t>(düşük ödül) kazandırmakta,</a:t>
            </a:r>
          </a:p>
          <a:p>
            <a:r>
              <a:rPr lang="tr-TR" dirty="0"/>
              <a:t>B piyangosu: </a:t>
            </a:r>
          </a:p>
          <a:p>
            <a:pPr lvl="1"/>
            <a:r>
              <a:rPr lang="tr-TR" dirty="0"/>
              <a:t>Ya </a:t>
            </a:r>
            <a:r>
              <a:rPr lang="tr-TR" b="1" dirty="0"/>
              <a:t>39 PUAN </a:t>
            </a:r>
            <a:r>
              <a:rPr lang="tr-TR" dirty="0"/>
              <a:t>(yüksek ödül) </a:t>
            </a:r>
          </a:p>
          <a:p>
            <a:pPr lvl="1"/>
            <a:r>
              <a:rPr lang="tr-TR" dirty="0"/>
              <a:t>Ya </a:t>
            </a:r>
            <a:r>
              <a:rPr lang="tr-TR" b="1" dirty="0"/>
              <a:t>1 PUAN </a:t>
            </a:r>
            <a:r>
              <a:rPr lang="tr-TR" dirty="0"/>
              <a:t>(düşük ödül) kazandırmaktadır.</a:t>
            </a:r>
          </a:p>
          <a:p>
            <a:r>
              <a:rPr lang="tr-TR" dirty="0"/>
              <a:t>A ve B arasında seçim yapacaksınız. İki piyangoda da yüksek ödülü alma ihtimali 0.1’den 1’e kadar değişecek. Her ihtimal için, A’yı mi B’yi mi tercih ettiğinizi belirtmeniz gerekiyor. </a:t>
            </a:r>
          </a:p>
          <a:p>
            <a:r>
              <a:rPr lang="tr-TR" dirty="0"/>
              <a:t>Bu 10 karardan sadece biri rastgele seçilecek ve sadece o kararınıza göre bu bolümden para kazanacaksınız.</a:t>
            </a:r>
          </a:p>
        </p:txBody>
      </p:sp>
    </p:spTree>
    <p:extLst>
      <p:ext uri="{BB962C8B-B14F-4D97-AF65-F5344CB8AC3E}">
        <p14:creationId xmlns:p14="http://schemas.microsoft.com/office/powerpoint/2010/main" val="411402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fontScale="92500" lnSpcReduction="10000"/>
          </a:bodyPr>
          <a:lstStyle/>
          <a:p>
            <a:r>
              <a:rPr lang="tr-TR" dirty="0"/>
              <a:t>Deneyde 20 TL katılım ücreti verilecektir.</a:t>
            </a:r>
          </a:p>
          <a:p>
            <a:r>
              <a:rPr lang="tr-TR" dirty="0"/>
              <a:t>Deney tamamlandığında  20 Bölümden 2'si bilgisayar tarafından rastgele olarak seçilecek ve esas aşama kazancınızı  belirleyecektir.</a:t>
            </a:r>
          </a:p>
          <a:p>
            <a:r>
              <a:rPr lang="tr-TR" dirty="0"/>
              <a:t>Katılımcıların deney puanı bu iki Bölümden kazandıkları puan ile Quiz ve Ekstra Bölümden kazandıkları puanların toplamı olacaktır. </a:t>
            </a:r>
          </a:p>
          <a:p>
            <a:r>
              <a:rPr lang="tr-TR" dirty="0"/>
              <a:t>Deney puanı </a:t>
            </a:r>
            <a:r>
              <a:rPr lang="tr-TR" b="1" dirty="0"/>
              <a:t>1/13TL</a:t>
            </a:r>
            <a:r>
              <a:rPr lang="tr-TR" dirty="0"/>
              <a:t> ile çarpılarak katılım ücretine eklenerek katılımcıya ödenecektir. </a:t>
            </a:r>
          </a:p>
          <a:p>
            <a:r>
              <a:rPr lang="tr-TR" dirty="0"/>
              <a:t>Ödemenizi daha sonra belirlenecek gün ve saatlerde BELİS laboratuvarından alabilir veya şahsi banka hesabınıza gönderilmesi için hesap bilgilerinizi paylaşabilirsiniz. Deney sonunda hangi ödeme türünü tercih ettiğiniz sorulacaktır.</a:t>
            </a:r>
          </a:p>
        </p:txBody>
      </p:sp>
    </p:spTree>
    <p:extLst>
      <p:ext uri="{BB962C8B-B14F-4D97-AF65-F5344CB8AC3E}">
        <p14:creationId xmlns:p14="http://schemas.microsoft.com/office/powerpoint/2010/main" val="332728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838200" y="323557"/>
            <a:ext cx="10515600" cy="6049108"/>
          </a:xfrm>
        </p:spPr>
        <p:txBody>
          <a:bodyPr>
            <a:noAutofit/>
          </a:bodyPr>
          <a:lstStyle/>
          <a:p>
            <a:pPr marL="0" indent="0" algn="just">
              <a:lnSpc>
                <a:spcPct val="100000"/>
              </a:lnSpc>
              <a:buNone/>
            </a:pPr>
            <a:r>
              <a:rPr lang="tr-TR" sz="2400" dirty="0"/>
              <a:t>Bu bir karar alma deneyidir ve bilimsel bir projenin parçasıdır. Bu deneyin amacı, insanların farklı durumlarda nasıl karar verdiğini anlayabilmektir. Kararlarınız “doğru” ya da “yanlış” olarak değerlendirilmeyecektir. Deneyde elde edeceğiniz kazanç, alacağınız kararlara bağlıdır ve kazancınızın ne şekilde belirleneceği bu yönergede detaylı bir şekilde açıklanmıştır.  Bu nedenle, yönergeyi dikkatle okumanız ve anlamanız önemlidir. Elde edeceğiniz kazancın ödemesi, bu deney oturumunun bitiminde seçiminize göre BELİS laboratuvarında veya şahsi hesabınıza havale olarak yapılacaktır. Kazancınız hakkında diğer katılımcılara bilgi verilmeyecektir. Aldığınız kararlar ve verdiğiniz cevaplar tamamen anonimdir,         hiçbir kimlik bilgisi ile eşleştirilmemektedir. Deney tamamlana kadar diğer katılımcılarla iletişim kurmanız kesinlikle yasaktır. Deneye başlamadan önce daha önce sizinle paylaşılan link üzerinden Zoom uygulamasına bağlanmış olduğunuzdan emin olun. Deneyin herhangi bir aşamasında bir sorunuz ya da sorununuz olduğunda lütfen Zoom üzerinden deney yöneticisine sorunuz.</a:t>
            </a:r>
            <a:r>
              <a:rPr lang="en-US" sz="2400" dirty="0"/>
              <a:t> </a:t>
            </a:r>
            <a:r>
              <a:rPr lang="en-US" sz="2400" dirty="0" err="1"/>
              <a:t>Deney</a:t>
            </a:r>
            <a:r>
              <a:rPr lang="en-US" sz="2400" dirty="0"/>
              <a:t> </a:t>
            </a:r>
            <a:r>
              <a:rPr lang="tr-TR" sz="2400" dirty="0"/>
              <a:t>süresince Zoom uygulamamasını kapatmamanız, olası anonslar için bilgisayarınız sesinin açık olması gerekmektedir.</a:t>
            </a:r>
          </a:p>
          <a:p>
            <a:pPr marL="0" indent="0" algn="just">
              <a:lnSpc>
                <a:spcPct val="100000"/>
              </a:lnSpc>
              <a:buNone/>
            </a:pPr>
            <a:r>
              <a:rPr lang="tr-TR" sz="2400" dirty="0"/>
              <a:t> </a:t>
            </a:r>
          </a:p>
        </p:txBody>
      </p:sp>
    </p:spTree>
    <p:extLst>
      <p:ext uri="{BB962C8B-B14F-4D97-AF65-F5344CB8AC3E}">
        <p14:creationId xmlns:p14="http://schemas.microsoft.com/office/powerpoint/2010/main" val="292609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083212"/>
            <a:ext cx="10515600" cy="5093751"/>
          </a:xfrm>
        </p:spPr>
        <p:txBody>
          <a:bodyPr>
            <a:normAutofit/>
          </a:bodyPr>
          <a:lstStyle/>
          <a:p>
            <a:r>
              <a:rPr lang="tr-TR" dirty="0"/>
              <a:t>Bu deney her biri 3 Turluk 20 Bölümden oluşmaktadır.</a:t>
            </a:r>
          </a:p>
          <a:p>
            <a:r>
              <a:rPr lang="tr-TR" dirty="0"/>
              <a:t>Her Bölümde yeni bir katılımcı ile rastgele olarak eşleştirilecek ve o Bölüm boyunca aynı katılımcı ile devam edeceksiniz.</a:t>
            </a:r>
          </a:p>
          <a:p>
            <a:r>
              <a:rPr lang="tr-TR" dirty="0"/>
              <a:t>Deney başladığında rastgele olarak 2 rolden birine atanacaksınız:</a:t>
            </a:r>
          </a:p>
          <a:p>
            <a:pPr marL="971550" lvl="1" indent="-514350">
              <a:buFont typeface="+mj-lt"/>
              <a:buAutoNum type="arabicPeriod"/>
            </a:pPr>
            <a:r>
              <a:rPr lang="tr-TR" dirty="0"/>
              <a:t>İşveren</a:t>
            </a:r>
          </a:p>
          <a:p>
            <a:pPr marL="971550" lvl="1" indent="-514350">
              <a:buFont typeface="+mj-lt"/>
              <a:buAutoNum type="arabicPeriod"/>
            </a:pPr>
            <a:r>
              <a:rPr lang="tr-TR" dirty="0"/>
              <a:t>Çalışan </a:t>
            </a:r>
          </a:p>
          <a:p>
            <a:pPr lvl="1">
              <a:buFont typeface="Wingdings" panose="05000000000000000000" pitchFamily="2" charset="2"/>
              <a:buChar char="v"/>
            </a:pPr>
            <a:r>
              <a:rPr lang="tr-TR" dirty="0"/>
              <a:t> </a:t>
            </a:r>
            <a:r>
              <a:rPr lang="tr-TR" b="1" dirty="0"/>
              <a:t>Rolünüz deney süresince sabit kalacak</a:t>
            </a:r>
          </a:p>
          <a:p>
            <a:r>
              <a:rPr lang="tr-TR" dirty="0"/>
              <a:t>Her Bölüm başladığında bilgisayar, çalışana rastgele bir tip atayacak:</a:t>
            </a:r>
          </a:p>
          <a:p>
            <a:pPr lvl="1"/>
            <a:r>
              <a:rPr lang="tr-TR" dirty="0"/>
              <a:t>10% ihtimalle 1. Tip</a:t>
            </a:r>
          </a:p>
          <a:p>
            <a:pPr lvl="1"/>
            <a:r>
              <a:rPr lang="tr-TR" dirty="0"/>
              <a:t>90% ihtimalle 2. Tip </a:t>
            </a:r>
            <a:endParaRPr lang="en-US" dirty="0"/>
          </a:p>
        </p:txBody>
      </p:sp>
    </p:spTree>
    <p:extLst>
      <p:ext uri="{BB962C8B-B14F-4D97-AF65-F5344CB8AC3E}">
        <p14:creationId xmlns:p14="http://schemas.microsoft.com/office/powerpoint/2010/main" val="142701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983546"/>
            <a:ext cx="10515600" cy="3319976"/>
          </a:xfrm>
        </p:spPr>
        <p:txBody>
          <a:bodyPr>
            <a:normAutofit/>
          </a:bodyPr>
          <a:lstStyle/>
          <a:p>
            <a:r>
              <a:rPr lang="tr-TR" dirty="0"/>
              <a:t>Bilgisayar, her Turda </a:t>
            </a:r>
            <a:r>
              <a:rPr lang="tr-TR" dirty="0">
                <a:solidFill>
                  <a:srgbClr val="00B050"/>
                </a:solidFill>
              </a:rPr>
              <a:t>Yeşil</a:t>
            </a:r>
            <a:r>
              <a:rPr lang="tr-TR" dirty="0"/>
              <a:t> ve </a:t>
            </a:r>
            <a:r>
              <a:rPr lang="tr-TR" dirty="0">
                <a:solidFill>
                  <a:srgbClr val="00B0F0"/>
                </a:solidFill>
              </a:rPr>
              <a:t>Mavi</a:t>
            </a:r>
            <a:r>
              <a:rPr lang="tr-TR" dirty="0"/>
              <a:t> renklerinden birini rastgele olarak seçecektir. Her iki rengin seçilme olasılığı eşittir.</a:t>
            </a:r>
          </a:p>
          <a:p>
            <a:r>
              <a:rPr lang="tr-TR" dirty="0"/>
              <a:t>Çalışanın ve İşverenin kazancı, bilgisayarın ve çalışanın tercihlerine bağlı olacaktır.</a:t>
            </a:r>
          </a:p>
          <a:p>
            <a:r>
              <a:rPr lang="tr-TR" dirty="0"/>
              <a:t>Her Bölüme 260 Puanla başlayacaksınız. Bölüm boyunca kazandığınız puanlar bu miktara eklenecektir. (Kazancınızın eksi olması durumunda bu miktardan çıkarılacaktır.)</a:t>
            </a:r>
            <a:endParaRPr lang="en-US" dirty="0"/>
          </a:p>
        </p:txBody>
      </p:sp>
    </p:spTree>
    <p:extLst>
      <p:ext uri="{BB962C8B-B14F-4D97-AF65-F5344CB8AC3E}">
        <p14:creationId xmlns:p14="http://schemas.microsoft.com/office/powerpoint/2010/main" val="353761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lstStyle/>
          <a:p>
            <a:r>
              <a:rPr lang="tr-TR" dirty="0"/>
              <a:t>Her Turda çalışandan </a:t>
            </a:r>
            <a:r>
              <a:rPr lang="tr-TR" dirty="0">
                <a:solidFill>
                  <a:srgbClr val="00B050"/>
                </a:solidFill>
              </a:rPr>
              <a:t>Yeşil</a:t>
            </a:r>
            <a:r>
              <a:rPr lang="tr-TR" dirty="0"/>
              <a:t> ve </a:t>
            </a:r>
            <a:r>
              <a:rPr lang="tr-TR" dirty="0">
                <a:solidFill>
                  <a:srgbClr val="00B0F0"/>
                </a:solidFill>
              </a:rPr>
              <a:t>Mavi</a:t>
            </a:r>
            <a:r>
              <a:rPr lang="tr-TR" dirty="0"/>
              <a:t> renklerinden birini seçmesi istenecektir.</a:t>
            </a:r>
          </a:p>
          <a:p>
            <a:r>
              <a:rPr lang="tr-TR" dirty="0"/>
              <a:t>Çalışan, bilgisayarın tercihini görecek:</a:t>
            </a:r>
          </a:p>
          <a:p>
            <a:pPr lvl="1"/>
            <a:r>
              <a:rPr lang="tr-TR" dirty="0"/>
              <a:t>1. Tip ise: bilgisayarın seçtiği renkle aynı rengi seçerse hem kendisine hem de İşverene kazanç sağlayacak.  </a:t>
            </a:r>
          </a:p>
          <a:p>
            <a:pPr lvl="1"/>
            <a:r>
              <a:rPr lang="tr-TR" dirty="0"/>
              <a:t>2. Tip ise: bilgisayarın tercihinden bağımsız olarak </a:t>
            </a:r>
            <a:r>
              <a:rPr lang="tr-TR" dirty="0">
                <a:solidFill>
                  <a:srgbClr val="00B0F0"/>
                </a:solidFill>
              </a:rPr>
              <a:t>Mavi</a:t>
            </a:r>
            <a:r>
              <a:rPr lang="tr-TR" dirty="0"/>
              <a:t> rengini seçerse kazanç elde eder. </a:t>
            </a:r>
          </a:p>
          <a:p>
            <a:r>
              <a:rPr lang="tr-TR" dirty="0"/>
              <a:t>İşverenin kazancı 1. Tip çalışanla aynıdır.</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Çalışanın Kararı</a:t>
            </a:r>
            <a:endParaRPr lang="en-US" dirty="0"/>
          </a:p>
        </p:txBody>
      </p:sp>
    </p:spTree>
    <p:extLst>
      <p:ext uri="{BB962C8B-B14F-4D97-AF65-F5344CB8AC3E}">
        <p14:creationId xmlns:p14="http://schemas.microsoft.com/office/powerpoint/2010/main" val="344995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743189681"/>
              </p:ext>
            </p:extLst>
          </p:nvPr>
        </p:nvGraphicFramePr>
        <p:xfrm>
          <a:off x="838203" y="2346128"/>
          <a:ext cx="10515597" cy="2581196"/>
        </p:xfrm>
        <a:graphic>
          <a:graphicData uri="http://schemas.openxmlformats.org/drawingml/2006/table">
            <a:tbl>
              <a:tblPr firstRow="1" bandRow="1">
                <a:tableStyleId>{8799B23B-EC83-4686-B30A-512413B5E67A}</a:tableStyleId>
              </a:tblPr>
              <a:tblGrid>
                <a:gridCol w="1497037">
                  <a:extLst>
                    <a:ext uri="{9D8B030D-6E8A-4147-A177-3AD203B41FA5}">
                      <a16:colId xmlns:a16="http://schemas.microsoft.com/office/drawing/2014/main" val="1762574430"/>
                    </a:ext>
                  </a:extLst>
                </a:gridCol>
                <a:gridCol w="4149969">
                  <a:extLst>
                    <a:ext uri="{9D8B030D-6E8A-4147-A177-3AD203B41FA5}">
                      <a16:colId xmlns:a16="http://schemas.microsoft.com/office/drawing/2014/main" val="3143271039"/>
                    </a:ext>
                  </a:extLst>
                </a:gridCol>
                <a:gridCol w="4868591">
                  <a:extLst>
                    <a:ext uri="{9D8B030D-6E8A-4147-A177-3AD203B41FA5}">
                      <a16:colId xmlns:a16="http://schemas.microsoft.com/office/drawing/2014/main" val="313844870"/>
                    </a:ext>
                  </a:extLst>
                </a:gridCol>
              </a:tblGrid>
              <a:tr h="645299">
                <a:tc>
                  <a:txBody>
                    <a:bodyPr/>
                    <a:lstStyle/>
                    <a:p>
                      <a:endParaRPr lang="en-US" dirty="0"/>
                    </a:p>
                  </a:txBody>
                  <a:tcPr/>
                </a:tc>
                <a:tc>
                  <a:txBody>
                    <a:bodyPr/>
                    <a:lstStyle/>
                    <a:p>
                      <a:pPr algn="ctr"/>
                      <a:r>
                        <a:rPr lang="tr-TR" sz="2400" dirty="0"/>
                        <a:t>Bilgisayarla aynı rengi seçerse</a:t>
                      </a:r>
                      <a:endParaRPr lang="en-US" sz="2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400" dirty="0"/>
                        <a:t>Bilgisayardan farklı renk seçerse</a:t>
                      </a:r>
                      <a:endParaRPr lang="en-US" sz="2400" dirty="0"/>
                    </a:p>
                  </a:txBody>
                  <a:tcPr anchor="ctr"/>
                </a:tc>
                <a:extLst>
                  <a:ext uri="{0D108BD9-81ED-4DB2-BD59-A6C34878D82A}">
                    <a16:rowId xmlns:a16="http://schemas.microsoft.com/office/drawing/2014/main" val="3764987382"/>
                  </a:ext>
                </a:extLst>
              </a:tr>
              <a:tr h="645299">
                <a:tc>
                  <a:txBody>
                    <a:bodyPr/>
                    <a:lstStyle/>
                    <a:p>
                      <a:r>
                        <a:rPr lang="tr-TR" dirty="0"/>
                        <a:t>Tur 1</a:t>
                      </a:r>
                      <a:endParaRPr lang="en-US" dirty="0"/>
                    </a:p>
                  </a:txBody>
                  <a:tcPr/>
                </a:tc>
                <a:tc>
                  <a:txBody>
                    <a:bodyPr/>
                    <a:lstStyle/>
                    <a:p>
                      <a:pPr algn="ctr"/>
                      <a:r>
                        <a:rPr lang="tr-TR" dirty="0"/>
                        <a:t>10</a:t>
                      </a:r>
                      <a:endParaRPr lang="en-US"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Tur 2</a:t>
                      </a:r>
                      <a:endParaRPr lang="en-US" dirty="0"/>
                    </a:p>
                  </a:txBody>
                  <a:tcPr/>
                </a:tc>
                <a:tc>
                  <a:txBody>
                    <a:bodyPr/>
                    <a:lstStyle/>
                    <a:p>
                      <a:pPr algn="ctr"/>
                      <a:r>
                        <a:rPr lang="tr-TR" dirty="0"/>
                        <a:t>30</a:t>
                      </a:r>
                      <a:endParaRPr lang="en-US" dirty="0"/>
                    </a:p>
                  </a:txBody>
                  <a:tcPr anchor="ctr"/>
                </a:tc>
                <a:tc>
                  <a:txBody>
                    <a:bodyPr/>
                    <a:lstStyle/>
                    <a:p>
                      <a:pPr marL="0" indent="0" algn="ctr">
                        <a:buFontTx/>
                        <a:buNone/>
                      </a:pPr>
                      <a:r>
                        <a:rPr lang="tr-TR" dirty="0"/>
                        <a:t>-60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Tur 3</a:t>
                      </a:r>
                      <a:endParaRPr lang="en-US" dirty="0"/>
                    </a:p>
                  </a:txBody>
                  <a:tcPr/>
                </a:tc>
                <a:tc>
                  <a:txBody>
                    <a:bodyPr/>
                    <a:lstStyle/>
                    <a:p>
                      <a:pPr algn="ctr"/>
                      <a:r>
                        <a:rPr lang="tr-TR" dirty="0"/>
                        <a:t>90</a:t>
                      </a:r>
                      <a:endParaRPr lang="en-US" dirty="0"/>
                    </a:p>
                  </a:txBody>
                  <a:tcPr anchor="ctr"/>
                </a:tc>
                <a:tc>
                  <a:txBody>
                    <a:bodyPr/>
                    <a:lstStyle/>
                    <a:p>
                      <a:pPr algn="ctr"/>
                      <a:r>
                        <a:rPr lang="tr-TR" dirty="0"/>
                        <a:t>-180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Tip 1 Çalışanın  ve İşverenin Kazancı </a:t>
            </a:r>
            <a:endParaRPr lang="en-US" dirty="0"/>
          </a:p>
        </p:txBody>
      </p:sp>
    </p:spTree>
    <p:extLst>
      <p:ext uri="{BB962C8B-B14F-4D97-AF65-F5344CB8AC3E}">
        <p14:creationId xmlns:p14="http://schemas.microsoft.com/office/powerpoint/2010/main" val="45576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2727454199"/>
              </p:ext>
            </p:extLst>
          </p:nvPr>
        </p:nvGraphicFramePr>
        <p:xfrm>
          <a:off x="838203" y="2529007"/>
          <a:ext cx="10515597" cy="2581196"/>
        </p:xfrm>
        <a:graphic>
          <a:graphicData uri="http://schemas.openxmlformats.org/drawingml/2006/table">
            <a:tbl>
              <a:tblPr firstRow="1" bandRow="1">
                <a:tableStyleId>{8799B23B-EC83-4686-B30A-512413B5E67A}</a:tableStyleId>
              </a:tblPr>
              <a:tblGrid>
                <a:gridCol w="1497037">
                  <a:extLst>
                    <a:ext uri="{9D8B030D-6E8A-4147-A177-3AD203B41FA5}">
                      <a16:colId xmlns:a16="http://schemas.microsoft.com/office/drawing/2014/main" val="1762574430"/>
                    </a:ext>
                  </a:extLst>
                </a:gridCol>
                <a:gridCol w="4149969">
                  <a:extLst>
                    <a:ext uri="{9D8B030D-6E8A-4147-A177-3AD203B41FA5}">
                      <a16:colId xmlns:a16="http://schemas.microsoft.com/office/drawing/2014/main" val="3143271039"/>
                    </a:ext>
                  </a:extLst>
                </a:gridCol>
                <a:gridCol w="4868591">
                  <a:extLst>
                    <a:ext uri="{9D8B030D-6E8A-4147-A177-3AD203B41FA5}">
                      <a16:colId xmlns:a16="http://schemas.microsoft.com/office/drawing/2014/main" val="313844870"/>
                    </a:ext>
                  </a:extLst>
                </a:gridCol>
              </a:tblGrid>
              <a:tr h="645299">
                <a:tc>
                  <a:txBody>
                    <a:bodyPr/>
                    <a:lstStyle/>
                    <a:p>
                      <a:endParaRPr lang="en-US" dirty="0"/>
                    </a:p>
                  </a:txBody>
                  <a:tcPr/>
                </a:tc>
                <a:tc>
                  <a:txBody>
                    <a:bodyPr/>
                    <a:lstStyle/>
                    <a:p>
                      <a:pPr algn="ctr"/>
                      <a:r>
                        <a:rPr lang="tr-TR" sz="2400" dirty="0"/>
                        <a:t> </a:t>
                      </a:r>
                      <a:r>
                        <a:rPr lang="tr-TR" sz="2400" dirty="0">
                          <a:solidFill>
                            <a:srgbClr val="00B0F0"/>
                          </a:solidFill>
                        </a:rPr>
                        <a:t>Mavi</a:t>
                      </a:r>
                      <a:r>
                        <a:rPr lang="tr-TR" sz="2400" dirty="0"/>
                        <a:t>  seçerse</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srgbClr val="00B050"/>
                          </a:solidFill>
                        </a:rPr>
                        <a:t>Yeşil</a:t>
                      </a:r>
                      <a:r>
                        <a:rPr lang="tr-TR" sz="2400" dirty="0"/>
                        <a:t> seçerse</a:t>
                      </a:r>
                      <a:endParaRPr lang="en-US" sz="2400" dirty="0"/>
                    </a:p>
                  </a:txBody>
                  <a:tcPr anchor="ctr"/>
                </a:tc>
                <a:extLst>
                  <a:ext uri="{0D108BD9-81ED-4DB2-BD59-A6C34878D82A}">
                    <a16:rowId xmlns:a16="http://schemas.microsoft.com/office/drawing/2014/main" val="3764987382"/>
                  </a:ext>
                </a:extLst>
              </a:tr>
              <a:tr h="645299">
                <a:tc>
                  <a:txBody>
                    <a:bodyPr/>
                    <a:lstStyle/>
                    <a:p>
                      <a:r>
                        <a:rPr lang="tr-TR" dirty="0"/>
                        <a:t>Tur 1</a:t>
                      </a:r>
                      <a:endParaRPr lang="en-US" dirty="0"/>
                    </a:p>
                  </a:txBody>
                  <a:tcPr/>
                </a:tc>
                <a:tc>
                  <a:txBody>
                    <a:bodyPr/>
                    <a:lstStyle/>
                    <a:p>
                      <a:pPr algn="ctr"/>
                      <a:r>
                        <a:rPr lang="tr-TR" dirty="0"/>
                        <a:t>10</a:t>
                      </a:r>
                      <a:endParaRPr lang="en-US"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Tur 2</a:t>
                      </a:r>
                      <a:endParaRPr lang="en-US" dirty="0"/>
                    </a:p>
                  </a:txBody>
                  <a:tcPr/>
                </a:tc>
                <a:tc>
                  <a:txBody>
                    <a:bodyPr/>
                    <a:lstStyle/>
                    <a:p>
                      <a:pPr algn="ctr"/>
                      <a:r>
                        <a:rPr lang="tr-TR" dirty="0"/>
                        <a:t>30</a:t>
                      </a:r>
                      <a:endParaRPr lang="en-US" dirty="0"/>
                    </a:p>
                  </a:txBody>
                  <a:tcPr anchor="ctr"/>
                </a:tc>
                <a:tc>
                  <a:txBody>
                    <a:bodyPr/>
                    <a:lstStyle/>
                    <a:p>
                      <a:pPr marL="0" indent="0" algn="ctr">
                        <a:buFontTx/>
                        <a:buNone/>
                      </a:pPr>
                      <a:r>
                        <a:rPr lang="tr-TR" dirty="0"/>
                        <a:t>-60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Tur 3</a:t>
                      </a:r>
                      <a:endParaRPr lang="en-US" dirty="0"/>
                    </a:p>
                  </a:txBody>
                  <a:tcPr/>
                </a:tc>
                <a:tc>
                  <a:txBody>
                    <a:bodyPr/>
                    <a:lstStyle/>
                    <a:p>
                      <a:pPr algn="ctr"/>
                      <a:r>
                        <a:rPr lang="tr-TR" dirty="0"/>
                        <a:t>90</a:t>
                      </a:r>
                      <a:endParaRPr lang="en-US" dirty="0"/>
                    </a:p>
                  </a:txBody>
                  <a:tcPr anchor="ctr"/>
                </a:tc>
                <a:tc>
                  <a:txBody>
                    <a:bodyPr/>
                    <a:lstStyle/>
                    <a:p>
                      <a:pPr algn="ctr"/>
                      <a:r>
                        <a:rPr lang="tr-TR" dirty="0"/>
                        <a:t>-180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Tip 2 Çalışanın Kazancı </a:t>
            </a:r>
            <a:endParaRPr lang="en-US" dirty="0"/>
          </a:p>
        </p:txBody>
      </p:sp>
    </p:spTree>
    <p:extLst>
      <p:ext uri="{BB962C8B-B14F-4D97-AF65-F5344CB8AC3E}">
        <p14:creationId xmlns:p14="http://schemas.microsoft.com/office/powerpoint/2010/main" val="75678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fontScale="92500"/>
          </a:bodyPr>
          <a:lstStyle/>
          <a:p>
            <a:r>
              <a:rPr lang="tr-TR" dirty="0"/>
              <a:t>Her Bölüm başladığında işveren yeni bir çalışanla eşleşecek.</a:t>
            </a:r>
          </a:p>
          <a:p>
            <a:r>
              <a:rPr lang="tr-TR" dirty="0"/>
              <a:t>Çalışan 10% ihtimalle Tip 1, 90% ihtimalle Tip 2  rolüne atanacaktır.</a:t>
            </a:r>
          </a:p>
          <a:p>
            <a:r>
              <a:rPr lang="tr-TR" dirty="0"/>
              <a:t>İşveren çalışanı işe alabilir veya işe almamayı seçebilir. </a:t>
            </a:r>
          </a:p>
          <a:p>
            <a:r>
              <a:rPr lang="tr-TR" dirty="0"/>
              <a:t>İşveren çalışanı işe alırsa çalışan yukarıda açıklandığı gibi karar verir. </a:t>
            </a:r>
          </a:p>
          <a:p>
            <a:pPr lvl="1"/>
            <a:r>
              <a:rPr lang="tr-TR" dirty="0"/>
              <a:t>Birinci Tur bittiğinde işveren bilgisayarın ve çalışanın tercihini görür.</a:t>
            </a:r>
          </a:p>
          <a:p>
            <a:pPr lvl="1"/>
            <a:r>
              <a:rPr lang="tr-TR" dirty="0"/>
              <a:t>İşveren çalışanı 2. Turda işe alıp almama kararı verir. İşe alırsa aynı adımlar tekrarlanır. </a:t>
            </a:r>
          </a:p>
          <a:p>
            <a:r>
              <a:rPr lang="tr-TR" dirty="0"/>
              <a:t>Her Tur sonunda işveren, çalışanı işe almaya veya almamaya karar verebilir. 3 Tur tamamlanmadan herhangi bir Turda işveren çalışanı işe almamaya karar verirse:</a:t>
            </a:r>
          </a:p>
          <a:p>
            <a:pPr lvl="1"/>
            <a:r>
              <a:rPr lang="tr-TR" dirty="0"/>
              <a:t> Bölüm sonlanır ve katılımcılar yeni katılımcılarla rastgele olarak eşleştirilir. </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İşverenin Kararı</a:t>
            </a:r>
            <a:endParaRPr lang="en-US" dirty="0"/>
          </a:p>
        </p:txBody>
      </p:sp>
    </p:spTree>
    <p:extLst>
      <p:ext uri="{BB962C8B-B14F-4D97-AF65-F5344CB8AC3E}">
        <p14:creationId xmlns:p14="http://schemas.microsoft.com/office/powerpoint/2010/main" val="370458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fontScale="92500" lnSpcReduction="10000"/>
              </a:bodyPr>
              <a:lstStyle/>
              <a:p>
                <a:r>
                  <a:rPr lang="tr-TR" dirty="0"/>
                  <a:t>Her Tur başladığında işverenden çalışanı işe alıp almama kararı ile çalışanın Tip 1 olma olasılığı hakkında tahmin yapması istenecektir. Tahmininize </a:t>
                </a:r>
                <a:r>
                  <a:rPr lang="tr-TR" b="1" i="1" dirty="0"/>
                  <a:t>T</a:t>
                </a:r>
                <a:r>
                  <a:rPr lang="tr-TR" dirty="0"/>
                  <a:t> diyelim.</a:t>
                </a:r>
              </a:p>
              <a:p>
                <a:r>
                  <a:rPr lang="tr-TR" dirty="0"/>
                  <a:t>Kazanma olasılığı yaptığınız tahmine bağlı olan bir piyango alacaksınız. </a:t>
                </a:r>
              </a:p>
              <a:p>
                <a:r>
                  <a:rPr lang="tr-TR" dirty="0"/>
                  <a:t>Eğer çalışan gerçekten Tip 1 ise:</a:t>
                </a:r>
              </a:p>
              <a:p>
                <a:pPr lvl="1"/>
                <a14:m>
                  <m:oMath xmlns:m="http://schemas.openxmlformats.org/officeDocument/2006/math">
                    <m:r>
                      <a:rPr lang="tr-TR" i="1" dirty="0" smtClean="0">
                        <a:latin typeface="Cambria Math" panose="02040503050406030204" pitchFamily="18" charset="0"/>
                      </a:rPr>
                      <m:t>1 − </m:t>
                    </m:r>
                    <m:sSup>
                      <m:sSupPr>
                        <m:ctrlPr>
                          <a:rPr lang="tr-TR" i="1" dirty="0" smtClean="0">
                            <a:latin typeface="Cambria Math" panose="02040503050406030204" pitchFamily="18" charset="0"/>
                          </a:rPr>
                        </m:ctrlPr>
                      </m:sSupPr>
                      <m:e>
                        <m:r>
                          <a:rPr lang="tr-TR" i="1" dirty="0" smtClean="0">
                            <a:latin typeface="Cambria Math" panose="02040503050406030204" pitchFamily="18" charset="0"/>
                          </a:rPr>
                          <m:t>(1−</m:t>
                        </m:r>
                        <m:f>
                          <m:fPr>
                            <m:ctrlPr>
                              <a:rPr lang="tr-TR" i="1" dirty="0" smtClean="0">
                                <a:latin typeface="Cambria Math" panose="02040503050406030204" pitchFamily="18" charset="0"/>
                              </a:rPr>
                            </m:ctrlPr>
                          </m:fPr>
                          <m:num>
                            <m:r>
                              <a:rPr lang="tr-TR" b="0" i="1" dirty="0" smtClean="0">
                                <a:latin typeface="Cambria Math" panose="02040503050406030204" pitchFamily="18" charset="0"/>
                              </a:rPr>
                              <m:t>𝑇</m:t>
                            </m:r>
                          </m:num>
                          <m:den>
                            <m:r>
                              <a:rPr lang="tr-TR" b="0" i="1" dirty="0" smtClean="0">
                                <a:latin typeface="Cambria Math" panose="02040503050406030204" pitchFamily="18" charset="0"/>
                              </a:rPr>
                              <m:t>100</m:t>
                            </m:r>
                          </m:den>
                        </m:f>
                        <m:r>
                          <a:rPr lang="tr-TR" i="1" dirty="0" smtClean="0">
                            <a:latin typeface="Cambria Math" panose="02040503050406030204" pitchFamily="18" charset="0"/>
                          </a:rPr>
                          <m:t>)</m:t>
                        </m:r>
                      </m:e>
                      <m:sup>
                        <m:r>
                          <a:rPr lang="tr-TR" b="0" i="1" dirty="0" smtClean="0">
                            <a:latin typeface="Cambria Math" panose="02040503050406030204" pitchFamily="18" charset="0"/>
                          </a:rPr>
                          <m:t>2</m:t>
                        </m:r>
                      </m:sup>
                    </m:sSup>
                  </m:oMath>
                </a14:m>
                <a:r>
                  <a:rPr lang="tr-TR" dirty="0"/>
                  <a:t>  olasılıkla </a:t>
                </a:r>
                <a:r>
                  <a:rPr lang="en-US" dirty="0"/>
                  <a:t>4</a:t>
                </a:r>
                <a:r>
                  <a:rPr lang="tr-TR" dirty="0"/>
                  <a:t> Puan,</a:t>
                </a:r>
              </a:p>
              <a:p>
                <a:pPr lvl="1"/>
                <a14:m>
                  <m:oMath xmlns:m="http://schemas.openxmlformats.org/officeDocument/2006/math">
                    <m:sSup>
                      <m:sSupPr>
                        <m:ctrlPr>
                          <a:rPr lang="tr-TR" i="1" dirty="0" smtClean="0">
                            <a:latin typeface="Cambria Math" panose="02040503050406030204" pitchFamily="18" charset="0"/>
                          </a:rPr>
                        </m:ctrlPr>
                      </m:sSupPr>
                      <m:e>
                        <m:r>
                          <a:rPr lang="tr-TR" i="1" dirty="0" smtClean="0">
                            <a:latin typeface="Cambria Math" panose="02040503050406030204" pitchFamily="18" charset="0"/>
                          </a:rPr>
                          <m:t>(1−</m:t>
                        </m:r>
                        <m:f>
                          <m:fPr>
                            <m:ctrlPr>
                              <a:rPr lang="tr-TR" i="1" dirty="0" smtClean="0">
                                <a:latin typeface="Cambria Math" panose="02040503050406030204" pitchFamily="18" charset="0"/>
                              </a:rPr>
                            </m:ctrlPr>
                          </m:fPr>
                          <m:num>
                            <m:r>
                              <a:rPr lang="tr-TR" b="0" i="1" dirty="0" smtClean="0">
                                <a:latin typeface="Cambria Math" panose="02040503050406030204" pitchFamily="18" charset="0"/>
                              </a:rPr>
                              <m:t>𝑇</m:t>
                            </m:r>
                          </m:num>
                          <m:den>
                            <m:r>
                              <a:rPr lang="tr-TR" b="0" i="1" dirty="0" smtClean="0">
                                <a:latin typeface="Cambria Math" panose="02040503050406030204" pitchFamily="18" charset="0"/>
                              </a:rPr>
                              <m:t>100</m:t>
                            </m:r>
                          </m:den>
                        </m:f>
                        <m:r>
                          <a:rPr lang="tr-TR" i="1" dirty="0" smtClean="0">
                            <a:latin typeface="Cambria Math" panose="02040503050406030204" pitchFamily="18" charset="0"/>
                          </a:rPr>
                          <m:t>)</m:t>
                        </m:r>
                      </m:e>
                      <m:sup>
                        <m:r>
                          <a:rPr lang="tr-TR" b="0" i="1" dirty="0" smtClean="0">
                            <a:latin typeface="Cambria Math" panose="02040503050406030204" pitchFamily="18" charset="0"/>
                          </a:rPr>
                          <m:t>2</m:t>
                        </m:r>
                      </m:sup>
                    </m:sSup>
                    <m:r>
                      <a:rPr lang="tr-TR" b="0" i="1" dirty="0" smtClean="0">
                        <a:latin typeface="Cambria Math" panose="02040503050406030204" pitchFamily="18" charset="0"/>
                      </a:rPr>
                      <m:t> </m:t>
                    </m:r>
                  </m:oMath>
                </a14:m>
                <a:r>
                  <a:rPr lang="tr-TR" dirty="0"/>
                  <a:t> olasılıkla ise  0 PUAN kazanacaksınız.</a:t>
                </a:r>
              </a:p>
              <a:p>
                <a:r>
                  <a:rPr lang="tr-TR" dirty="0"/>
                  <a:t>Eğer çalışan Tip 2 ise:</a:t>
                </a:r>
              </a:p>
              <a:p>
                <a:pPr lvl="1"/>
                <a14:m>
                  <m:oMath xmlns:m="http://schemas.openxmlformats.org/officeDocument/2006/math">
                    <m:sSup>
                      <m:sSupPr>
                        <m:ctrlPr>
                          <a:rPr lang="tr-TR" i="1" dirty="0" smtClean="0">
                            <a:latin typeface="Cambria Math" panose="02040503050406030204" pitchFamily="18" charset="0"/>
                          </a:rPr>
                        </m:ctrlPr>
                      </m:sSupPr>
                      <m:e>
                        <m:r>
                          <a:rPr lang="en-US" b="0" i="1" dirty="0" smtClean="0">
                            <a:latin typeface="Cambria Math" panose="02040503050406030204" pitchFamily="18" charset="0"/>
                          </a:rPr>
                          <m:t>1−</m:t>
                        </m:r>
                        <m:r>
                          <a:rPr lang="tr-TR" i="1" dirty="0" smtClean="0">
                            <a:latin typeface="Cambria Math" panose="02040503050406030204" pitchFamily="18" charset="0"/>
                          </a:rPr>
                          <m:t>(</m:t>
                        </m:r>
                        <m:f>
                          <m:fPr>
                            <m:ctrlPr>
                              <a:rPr lang="tr-TR" i="1" dirty="0" smtClean="0">
                                <a:latin typeface="Cambria Math" panose="02040503050406030204" pitchFamily="18" charset="0"/>
                              </a:rPr>
                            </m:ctrlPr>
                          </m:fPr>
                          <m:num>
                            <m:r>
                              <a:rPr lang="tr-TR" b="0" i="1" dirty="0" smtClean="0">
                                <a:latin typeface="Cambria Math" panose="02040503050406030204" pitchFamily="18" charset="0"/>
                              </a:rPr>
                              <m:t>𝑇</m:t>
                            </m:r>
                          </m:num>
                          <m:den>
                            <m:r>
                              <a:rPr lang="tr-TR" b="0" i="1" dirty="0" smtClean="0">
                                <a:latin typeface="Cambria Math" panose="02040503050406030204" pitchFamily="18" charset="0"/>
                              </a:rPr>
                              <m:t>100</m:t>
                            </m:r>
                          </m:den>
                        </m:f>
                        <m:r>
                          <a:rPr lang="tr-TR" i="1" dirty="0" smtClean="0">
                            <a:latin typeface="Cambria Math" panose="02040503050406030204" pitchFamily="18" charset="0"/>
                          </a:rPr>
                          <m:t>)</m:t>
                        </m:r>
                      </m:e>
                      <m:sup>
                        <m:r>
                          <a:rPr lang="tr-TR" b="0" i="1" dirty="0" smtClean="0">
                            <a:latin typeface="Cambria Math" panose="02040503050406030204" pitchFamily="18" charset="0"/>
                          </a:rPr>
                          <m:t>2</m:t>
                        </m:r>
                      </m:sup>
                    </m:sSup>
                  </m:oMath>
                </a14:m>
                <a:r>
                  <a:rPr lang="tr-TR" dirty="0"/>
                  <a:t>  olasılıkla </a:t>
                </a:r>
                <a:r>
                  <a:rPr lang="en-US" dirty="0"/>
                  <a:t>4</a:t>
                </a:r>
                <a:r>
                  <a:rPr lang="tr-TR" dirty="0"/>
                  <a:t> Puan,</a:t>
                </a:r>
              </a:p>
              <a:p>
                <a:pPr lvl="1"/>
                <a14:m>
                  <m:oMath xmlns:m="http://schemas.openxmlformats.org/officeDocument/2006/math">
                    <m:sSup>
                      <m:sSupPr>
                        <m:ctrlPr>
                          <a:rPr lang="tr-TR" i="1" dirty="0" smtClean="0">
                            <a:latin typeface="Cambria Math" panose="02040503050406030204" pitchFamily="18" charset="0"/>
                          </a:rPr>
                        </m:ctrlPr>
                      </m:sSupPr>
                      <m:e>
                        <m:r>
                          <a:rPr lang="tr-TR" i="1" dirty="0" smtClean="0">
                            <a:latin typeface="Cambria Math" panose="02040503050406030204" pitchFamily="18" charset="0"/>
                          </a:rPr>
                          <m:t>(</m:t>
                        </m:r>
                        <m:f>
                          <m:fPr>
                            <m:ctrlPr>
                              <a:rPr lang="tr-TR" i="1" dirty="0" smtClean="0">
                                <a:latin typeface="Cambria Math" panose="02040503050406030204" pitchFamily="18" charset="0"/>
                              </a:rPr>
                            </m:ctrlPr>
                          </m:fPr>
                          <m:num>
                            <m:r>
                              <a:rPr lang="tr-TR" b="0" i="1" dirty="0" smtClean="0">
                                <a:latin typeface="Cambria Math" panose="02040503050406030204" pitchFamily="18" charset="0"/>
                              </a:rPr>
                              <m:t>𝑇</m:t>
                            </m:r>
                          </m:num>
                          <m:den>
                            <m:r>
                              <a:rPr lang="tr-TR" b="0" i="1" dirty="0" smtClean="0">
                                <a:latin typeface="Cambria Math" panose="02040503050406030204" pitchFamily="18" charset="0"/>
                              </a:rPr>
                              <m:t>100</m:t>
                            </m:r>
                          </m:den>
                        </m:f>
                        <m:r>
                          <a:rPr lang="tr-TR" i="1" dirty="0" smtClean="0">
                            <a:latin typeface="Cambria Math" panose="02040503050406030204" pitchFamily="18" charset="0"/>
                          </a:rPr>
                          <m:t>)</m:t>
                        </m:r>
                      </m:e>
                      <m:sup>
                        <m:r>
                          <a:rPr lang="tr-TR" b="0" i="1" dirty="0" smtClean="0">
                            <a:latin typeface="Cambria Math" panose="02040503050406030204" pitchFamily="18" charset="0"/>
                          </a:rPr>
                          <m:t>2</m:t>
                        </m:r>
                      </m:sup>
                    </m:sSup>
                    <m:r>
                      <a:rPr lang="tr-TR" b="0" i="1" dirty="0" smtClean="0">
                        <a:latin typeface="Cambria Math" panose="02040503050406030204" pitchFamily="18" charset="0"/>
                      </a:rPr>
                      <m:t> </m:t>
                    </m:r>
                  </m:oMath>
                </a14:m>
                <a:r>
                  <a:rPr lang="tr-TR" dirty="0"/>
                  <a:t> olasılıkla ise  0 PUAN kazanacaksınız.</a:t>
                </a:r>
              </a:p>
            </p:txBody>
          </p:sp>
        </mc:Choice>
        <mc:Fallback>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928" t="-2801" r="-406"/>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lstStyle/>
          <a:p>
            <a:r>
              <a:rPr lang="tr-TR" dirty="0"/>
              <a:t>İşverenin Tip tahmini</a:t>
            </a:r>
            <a:endParaRPr lang="en-US" dirty="0"/>
          </a:p>
        </p:txBody>
      </p:sp>
    </p:spTree>
    <p:extLst>
      <p:ext uri="{BB962C8B-B14F-4D97-AF65-F5344CB8AC3E}">
        <p14:creationId xmlns:p14="http://schemas.microsoft.com/office/powerpoint/2010/main" val="3946342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1226</Words>
  <Application>Microsoft Office PowerPoint</Application>
  <PresentationFormat>Widescreen</PresentationFormat>
  <Paragraphs>182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Yönergeler </vt:lpstr>
      <vt:lpstr>PowerPoint Presentation</vt:lpstr>
      <vt:lpstr>PowerPoint Presentation</vt:lpstr>
      <vt:lpstr>PowerPoint Presentation</vt:lpstr>
      <vt:lpstr>Çalışanın Kararı</vt:lpstr>
      <vt:lpstr>Tip 1 Çalışanın  ve İşverenin Kazancı </vt:lpstr>
      <vt:lpstr>Tip 2 Çalışanın Kazancı </vt:lpstr>
      <vt:lpstr>İşverenin Kararı</vt:lpstr>
      <vt:lpstr>İşverenin Tip tahmini</vt:lpstr>
      <vt:lpstr>İşverenin Tip tahmini</vt:lpstr>
      <vt:lpstr>İşverenin Tip tahmini</vt:lpstr>
      <vt:lpstr>PowerPoint Presentation</vt:lpstr>
      <vt:lpstr>Örnekler</vt:lpstr>
      <vt:lpstr>Örnekler</vt:lpstr>
      <vt:lpstr>Örnekler</vt:lpstr>
      <vt:lpstr>Deneyin aşamaları</vt:lpstr>
      <vt:lpstr>Ekstra Bölüm</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Yönergeler </dc:title>
  <dc:creator>SAHIN NICAT</dc:creator>
  <cp:lastModifiedBy>SAHIN NICAT</cp:lastModifiedBy>
  <cp:revision>15</cp:revision>
  <dcterms:created xsi:type="dcterms:W3CDTF">2020-11-04T18:16:34Z</dcterms:created>
  <dcterms:modified xsi:type="dcterms:W3CDTF">2020-11-23T16:37:24Z</dcterms:modified>
</cp:coreProperties>
</file>