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25" d="100"/>
          <a:sy n="25" d="100"/>
        </p:scale>
        <p:origin x="245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30A32D-B8D5-4A8D-8E48-B3BA4CF7264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557F255-5230-40F9-9C34-C05632FA432B}">
      <dgm:prSet/>
      <dgm:spPr/>
      <dgm:t>
        <a:bodyPr/>
        <a:lstStyle/>
        <a:p>
          <a:r>
            <a:rPr lang="en-ID"/>
            <a:t>Input</a:t>
          </a:r>
          <a:endParaRPr lang="en-US"/>
        </a:p>
      </dgm:t>
    </dgm:pt>
    <dgm:pt modelId="{72887544-268B-40BC-AD61-94B9353A98E6}" type="parTrans" cxnId="{600419CB-1B5E-48BA-BE20-E5BBA682FD61}">
      <dgm:prSet/>
      <dgm:spPr/>
      <dgm:t>
        <a:bodyPr/>
        <a:lstStyle/>
        <a:p>
          <a:endParaRPr lang="en-US"/>
        </a:p>
      </dgm:t>
    </dgm:pt>
    <dgm:pt modelId="{A8DC7456-A07C-4C2C-86BC-0D8EE2237A77}" type="sibTrans" cxnId="{600419CB-1B5E-48BA-BE20-E5BBA682FD61}">
      <dgm:prSet/>
      <dgm:spPr/>
      <dgm:t>
        <a:bodyPr/>
        <a:lstStyle/>
        <a:p>
          <a:endParaRPr lang="en-US"/>
        </a:p>
      </dgm:t>
    </dgm:pt>
    <dgm:pt modelId="{86596636-0E33-4B8E-B42E-A85BB2FBF416}">
      <dgm:prSet/>
      <dgm:spPr/>
      <dgm:t>
        <a:bodyPr/>
        <a:lstStyle/>
        <a:p>
          <a:r>
            <a:rPr lang="en-ID"/>
            <a:t>Pada kotak 1, terdapat kotak A yang berisikan khusus untuk apel berwarna merah dan satu buah input untuk membuka pintu menuju kotak A</a:t>
          </a:r>
          <a:endParaRPr lang="en-US"/>
        </a:p>
      </dgm:t>
    </dgm:pt>
    <dgm:pt modelId="{38D40A1A-EFC0-4533-9A34-5F8E2CC215D3}" type="parTrans" cxnId="{F5BABF87-AB47-44DC-934E-4598C8183D19}">
      <dgm:prSet/>
      <dgm:spPr/>
      <dgm:t>
        <a:bodyPr/>
        <a:lstStyle/>
        <a:p>
          <a:endParaRPr lang="en-US"/>
        </a:p>
      </dgm:t>
    </dgm:pt>
    <dgm:pt modelId="{DF6F83CC-2FF5-41B2-B554-5B21A4EF77A6}" type="sibTrans" cxnId="{F5BABF87-AB47-44DC-934E-4598C8183D19}">
      <dgm:prSet/>
      <dgm:spPr/>
      <dgm:t>
        <a:bodyPr/>
        <a:lstStyle/>
        <a:p>
          <a:endParaRPr lang="en-US"/>
        </a:p>
      </dgm:t>
    </dgm:pt>
    <dgm:pt modelId="{1FD22E14-E7BC-4E25-96E4-75E404D11A86}">
      <dgm:prSet/>
      <dgm:spPr/>
      <dgm:t>
        <a:bodyPr/>
        <a:lstStyle/>
        <a:p>
          <a:r>
            <a:rPr lang="en-ID"/>
            <a:t>Pada kotak 2, terdapat kotak B yang berisikan khusus untuk apel berwarna hijau dan satu buah input untuk membuka pintu menuju kotak B</a:t>
          </a:r>
          <a:endParaRPr lang="en-US"/>
        </a:p>
      </dgm:t>
    </dgm:pt>
    <dgm:pt modelId="{0EE39CB0-C77B-46FC-9202-52CE1AFE44DB}" type="parTrans" cxnId="{9687B29C-FC4A-49B7-943E-BE59B384D0AD}">
      <dgm:prSet/>
      <dgm:spPr/>
      <dgm:t>
        <a:bodyPr/>
        <a:lstStyle/>
        <a:p>
          <a:endParaRPr lang="en-US"/>
        </a:p>
      </dgm:t>
    </dgm:pt>
    <dgm:pt modelId="{3A196BA6-9222-49D5-8FAA-84C6038F6D7C}" type="sibTrans" cxnId="{9687B29C-FC4A-49B7-943E-BE59B384D0AD}">
      <dgm:prSet/>
      <dgm:spPr/>
      <dgm:t>
        <a:bodyPr/>
        <a:lstStyle/>
        <a:p>
          <a:endParaRPr lang="en-US"/>
        </a:p>
      </dgm:t>
    </dgm:pt>
    <dgm:pt modelId="{9ADD3804-A855-47A7-B528-3DA21ED7605F}">
      <dgm:prSet/>
      <dgm:spPr/>
      <dgm:t>
        <a:bodyPr/>
        <a:lstStyle/>
        <a:p>
          <a:r>
            <a:rPr lang="en-ID"/>
            <a:t>Pada kotak 3, terdapat kotak C yang berisikan apel yang lolos seleksi masuk ke kotak A maupun kotak B.</a:t>
          </a:r>
          <a:endParaRPr lang="en-US"/>
        </a:p>
      </dgm:t>
    </dgm:pt>
    <dgm:pt modelId="{61968621-4D81-4D52-BFBB-0A3113B4531F}" type="parTrans" cxnId="{210B7AFE-557B-4CB9-8725-36FCFE73CB8C}">
      <dgm:prSet/>
      <dgm:spPr/>
      <dgm:t>
        <a:bodyPr/>
        <a:lstStyle/>
        <a:p>
          <a:endParaRPr lang="en-US"/>
        </a:p>
      </dgm:t>
    </dgm:pt>
    <dgm:pt modelId="{8996CE5F-457B-4509-A398-45111B4D3887}" type="sibTrans" cxnId="{210B7AFE-557B-4CB9-8725-36FCFE73CB8C}">
      <dgm:prSet/>
      <dgm:spPr/>
      <dgm:t>
        <a:bodyPr/>
        <a:lstStyle/>
        <a:p>
          <a:endParaRPr lang="en-US"/>
        </a:p>
      </dgm:t>
    </dgm:pt>
    <dgm:pt modelId="{DFCB4272-8BCA-4D2F-BB2F-0CDB32EF5492}">
      <dgm:prSet/>
      <dgm:spPr/>
      <dgm:t>
        <a:bodyPr/>
        <a:lstStyle/>
        <a:p>
          <a:r>
            <a:rPr lang="en-ID"/>
            <a:t>Ada bunyi bel jika conveyor macet</a:t>
          </a:r>
          <a:endParaRPr lang="en-US"/>
        </a:p>
      </dgm:t>
    </dgm:pt>
    <dgm:pt modelId="{61A4ECB4-2390-4468-B71E-8E8DC191A2EF}" type="parTrans" cxnId="{451F7B1A-1429-453A-B5C8-C6FA5E5B7353}">
      <dgm:prSet/>
      <dgm:spPr/>
      <dgm:t>
        <a:bodyPr/>
        <a:lstStyle/>
        <a:p>
          <a:endParaRPr lang="en-US"/>
        </a:p>
      </dgm:t>
    </dgm:pt>
    <dgm:pt modelId="{ACF26F0E-B415-4F98-8EC4-DB8AC152B1DF}" type="sibTrans" cxnId="{451F7B1A-1429-453A-B5C8-C6FA5E5B7353}">
      <dgm:prSet/>
      <dgm:spPr/>
      <dgm:t>
        <a:bodyPr/>
        <a:lstStyle/>
        <a:p>
          <a:endParaRPr lang="en-US"/>
        </a:p>
      </dgm:t>
    </dgm:pt>
    <dgm:pt modelId="{42CDF810-F166-4B5F-9322-D6D6453A3B0D}">
      <dgm:prSet/>
      <dgm:spPr/>
      <dgm:t>
        <a:bodyPr/>
        <a:lstStyle/>
        <a:p>
          <a:r>
            <a:rPr lang="en-ID" b="1"/>
            <a:t>*kami asumsi kan bahwa sistem tidak dapat dilakukan input bersamaan</a:t>
          </a:r>
          <a:endParaRPr lang="en-US"/>
        </a:p>
      </dgm:t>
    </dgm:pt>
    <dgm:pt modelId="{610AE0F6-A2BC-41BE-8F91-518B88DE6E71}" type="parTrans" cxnId="{CDD8788B-9E8B-4ACB-8D73-F6634D56ED50}">
      <dgm:prSet/>
      <dgm:spPr/>
      <dgm:t>
        <a:bodyPr/>
        <a:lstStyle/>
        <a:p>
          <a:endParaRPr lang="en-US"/>
        </a:p>
      </dgm:t>
    </dgm:pt>
    <dgm:pt modelId="{6E0B2EA3-4F33-41BF-988B-957FFFC04636}" type="sibTrans" cxnId="{CDD8788B-9E8B-4ACB-8D73-F6634D56ED50}">
      <dgm:prSet/>
      <dgm:spPr/>
      <dgm:t>
        <a:bodyPr/>
        <a:lstStyle/>
        <a:p>
          <a:endParaRPr lang="en-US"/>
        </a:p>
      </dgm:t>
    </dgm:pt>
    <dgm:pt modelId="{9FD3D2DB-D67F-432A-88AD-484827F7AC95}" type="pres">
      <dgm:prSet presAssocID="{1D30A32D-B8D5-4A8D-8E48-B3BA4CF72648}" presName="linear" presStyleCnt="0">
        <dgm:presLayoutVars>
          <dgm:animLvl val="lvl"/>
          <dgm:resizeHandles val="exact"/>
        </dgm:presLayoutVars>
      </dgm:prSet>
      <dgm:spPr/>
    </dgm:pt>
    <dgm:pt modelId="{71F4BE24-131F-4BE8-B263-7A2C2F2A36FC}" type="pres">
      <dgm:prSet presAssocID="{F557F255-5230-40F9-9C34-C05632FA432B}" presName="parentText" presStyleLbl="node1" presStyleIdx="0" presStyleCnt="2">
        <dgm:presLayoutVars>
          <dgm:chMax val="0"/>
          <dgm:bulletEnabled val="1"/>
        </dgm:presLayoutVars>
      </dgm:prSet>
      <dgm:spPr/>
    </dgm:pt>
    <dgm:pt modelId="{81502871-5990-4605-B47C-F0777437005E}" type="pres">
      <dgm:prSet presAssocID="{F557F255-5230-40F9-9C34-C05632FA432B}" presName="childText" presStyleLbl="revTx" presStyleIdx="0" presStyleCnt="1">
        <dgm:presLayoutVars>
          <dgm:bulletEnabled val="1"/>
        </dgm:presLayoutVars>
      </dgm:prSet>
      <dgm:spPr/>
    </dgm:pt>
    <dgm:pt modelId="{26F60E0F-9673-46D1-9E04-B2CBCBA99429}" type="pres">
      <dgm:prSet presAssocID="{42CDF810-F166-4B5F-9322-D6D6453A3B0D}" presName="parentText" presStyleLbl="node1" presStyleIdx="1" presStyleCnt="2">
        <dgm:presLayoutVars>
          <dgm:chMax val="0"/>
          <dgm:bulletEnabled val="1"/>
        </dgm:presLayoutVars>
      </dgm:prSet>
      <dgm:spPr/>
    </dgm:pt>
  </dgm:ptLst>
  <dgm:cxnLst>
    <dgm:cxn modelId="{B0A0280F-D6F8-4A70-AF42-75A1B37E3C43}" type="presOf" srcId="{1FD22E14-E7BC-4E25-96E4-75E404D11A86}" destId="{81502871-5990-4605-B47C-F0777437005E}" srcOrd="0" destOrd="1" presId="urn:microsoft.com/office/officeart/2005/8/layout/vList2"/>
    <dgm:cxn modelId="{ECE87E0F-9F02-449D-8707-CB78817DF14E}" type="presOf" srcId="{F557F255-5230-40F9-9C34-C05632FA432B}" destId="{71F4BE24-131F-4BE8-B263-7A2C2F2A36FC}" srcOrd="0" destOrd="0" presId="urn:microsoft.com/office/officeart/2005/8/layout/vList2"/>
    <dgm:cxn modelId="{451F7B1A-1429-453A-B5C8-C6FA5E5B7353}" srcId="{F557F255-5230-40F9-9C34-C05632FA432B}" destId="{DFCB4272-8BCA-4D2F-BB2F-0CDB32EF5492}" srcOrd="3" destOrd="0" parTransId="{61A4ECB4-2390-4468-B71E-8E8DC191A2EF}" sibTransId="{ACF26F0E-B415-4F98-8EC4-DB8AC152B1DF}"/>
    <dgm:cxn modelId="{6E430555-CCDA-455C-8703-69A72A4C9A03}" type="presOf" srcId="{DFCB4272-8BCA-4D2F-BB2F-0CDB32EF5492}" destId="{81502871-5990-4605-B47C-F0777437005E}" srcOrd="0" destOrd="3" presId="urn:microsoft.com/office/officeart/2005/8/layout/vList2"/>
    <dgm:cxn modelId="{2F58AF76-A4A7-42F1-B080-3380F087126A}" type="presOf" srcId="{1D30A32D-B8D5-4A8D-8E48-B3BA4CF72648}" destId="{9FD3D2DB-D67F-432A-88AD-484827F7AC95}" srcOrd="0" destOrd="0" presId="urn:microsoft.com/office/officeart/2005/8/layout/vList2"/>
    <dgm:cxn modelId="{F5BABF87-AB47-44DC-934E-4598C8183D19}" srcId="{F557F255-5230-40F9-9C34-C05632FA432B}" destId="{86596636-0E33-4B8E-B42E-A85BB2FBF416}" srcOrd="0" destOrd="0" parTransId="{38D40A1A-EFC0-4533-9A34-5F8E2CC215D3}" sibTransId="{DF6F83CC-2FF5-41B2-B554-5B21A4EF77A6}"/>
    <dgm:cxn modelId="{CDD8788B-9E8B-4ACB-8D73-F6634D56ED50}" srcId="{1D30A32D-B8D5-4A8D-8E48-B3BA4CF72648}" destId="{42CDF810-F166-4B5F-9322-D6D6453A3B0D}" srcOrd="1" destOrd="0" parTransId="{610AE0F6-A2BC-41BE-8F91-518B88DE6E71}" sibTransId="{6E0B2EA3-4F33-41BF-988B-957FFFC04636}"/>
    <dgm:cxn modelId="{9687B29C-FC4A-49B7-943E-BE59B384D0AD}" srcId="{F557F255-5230-40F9-9C34-C05632FA432B}" destId="{1FD22E14-E7BC-4E25-96E4-75E404D11A86}" srcOrd="1" destOrd="0" parTransId="{0EE39CB0-C77B-46FC-9202-52CE1AFE44DB}" sibTransId="{3A196BA6-9222-49D5-8FAA-84C6038F6D7C}"/>
    <dgm:cxn modelId="{600419CB-1B5E-48BA-BE20-E5BBA682FD61}" srcId="{1D30A32D-B8D5-4A8D-8E48-B3BA4CF72648}" destId="{F557F255-5230-40F9-9C34-C05632FA432B}" srcOrd="0" destOrd="0" parTransId="{72887544-268B-40BC-AD61-94B9353A98E6}" sibTransId="{A8DC7456-A07C-4C2C-86BC-0D8EE2237A77}"/>
    <dgm:cxn modelId="{EE562FDE-13E0-4579-B669-16D1919554F6}" type="presOf" srcId="{86596636-0E33-4B8E-B42E-A85BB2FBF416}" destId="{81502871-5990-4605-B47C-F0777437005E}" srcOrd="0" destOrd="0" presId="urn:microsoft.com/office/officeart/2005/8/layout/vList2"/>
    <dgm:cxn modelId="{E90DF1DE-8D18-4F3B-B22D-F61115C79C69}" type="presOf" srcId="{42CDF810-F166-4B5F-9322-D6D6453A3B0D}" destId="{26F60E0F-9673-46D1-9E04-B2CBCBA99429}" srcOrd="0" destOrd="0" presId="urn:microsoft.com/office/officeart/2005/8/layout/vList2"/>
    <dgm:cxn modelId="{19E59CED-D911-4EEF-9290-BC21BFC2B712}" type="presOf" srcId="{9ADD3804-A855-47A7-B528-3DA21ED7605F}" destId="{81502871-5990-4605-B47C-F0777437005E}" srcOrd="0" destOrd="2" presId="urn:microsoft.com/office/officeart/2005/8/layout/vList2"/>
    <dgm:cxn modelId="{210B7AFE-557B-4CB9-8725-36FCFE73CB8C}" srcId="{F557F255-5230-40F9-9C34-C05632FA432B}" destId="{9ADD3804-A855-47A7-B528-3DA21ED7605F}" srcOrd="2" destOrd="0" parTransId="{61968621-4D81-4D52-BFBB-0A3113B4531F}" sibTransId="{8996CE5F-457B-4509-A398-45111B4D3887}"/>
    <dgm:cxn modelId="{AD44B656-8A59-4515-8ECA-4858AAAE7D46}" type="presParOf" srcId="{9FD3D2DB-D67F-432A-88AD-484827F7AC95}" destId="{71F4BE24-131F-4BE8-B263-7A2C2F2A36FC}" srcOrd="0" destOrd="0" presId="urn:microsoft.com/office/officeart/2005/8/layout/vList2"/>
    <dgm:cxn modelId="{5DFD2ACC-A52E-4126-A9D1-C2F7D3010262}" type="presParOf" srcId="{9FD3D2DB-D67F-432A-88AD-484827F7AC95}" destId="{81502871-5990-4605-B47C-F0777437005E}" srcOrd="1" destOrd="0" presId="urn:microsoft.com/office/officeart/2005/8/layout/vList2"/>
    <dgm:cxn modelId="{0A6C6F32-9E8F-4F98-9D8B-93F262C26DA0}" type="presParOf" srcId="{9FD3D2DB-D67F-432A-88AD-484827F7AC95}" destId="{26F60E0F-9673-46D1-9E04-B2CBCBA9942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964BD2-9B40-4BE1-BCFB-C5915AEFF82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5BD7C76-F0E5-4261-9548-06D157142159}">
      <dgm:prSet/>
      <dgm:spPr/>
      <dgm:t>
        <a:bodyPr/>
        <a:lstStyle/>
        <a:p>
          <a:r>
            <a:rPr lang="en-US"/>
            <a:t>Skenario</a:t>
          </a:r>
        </a:p>
      </dgm:t>
    </dgm:pt>
    <dgm:pt modelId="{A06F5073-C65C-49D2-9D1D-CBD674F228F6}" type="parTrans" cxnId="{57C27258-E465-4346-BAAA-763D655762EC}">
      <dgm:prSet/>
      <dgm:spPr/>
      <dgm:t>
        <a:bodyPr/>
        <a:lstStyle/>
        <a:p>
          <a:endParaRPr lang="en-US"/>
        </a:p>
      </dgm:t>
    </dgm:pt>
    <dgm:pt modelId="{E4303228-AFCC-4342-B2FF-81A902208D36}" type="sibTrans" cxnId="{57C27258-E465-4346-BAAA-763D655762EC}">
      <dgm:prSet/>
      <dgm:spPr/>
      <dgm:t>
        <a:bodyPr/>
        <a:lstStyle/>
        <a:p>
          <a:endParaRPr lang="en-US"/>
        </a:p>
      </dgm:t>
    </dgm:pt>
    <dgm:pt modelId="{77F98656-9C79-4547-8C1C-45C2742F92E7}">
      <dgm:prSet/>
      <dgm:spPr/>
      <dgm:t>
        <a:bodyPr/>
        <a:lstStyle/>
        <a:p>
          <a:r>
            <a:rPr lang="en-US"/>
            <a:t>pada tahap awal, keadaan semula yaitu pada keadaan 0000 yang terjadi adalah tidak akan merubah keadaan apapun dan first edge yang diberikan yaitu pada posisi ‘high’ dan konveyor akan tetap di tempatnya seperti semula </a:t>
          </a:r>
        </a:p>
      </dgm:t>
    </dgm:pt>
    <dgm:pt modelId="{D3DE49B5-971C-4AFA-B501-E59B7B89C51D}" type="parTrans" cxnId="{ECBBCFDF-BB1C-48C0-87C4-70F7E303CACF}">
      <dgm:prSet/>
      <dgm:spPr/>
      <dgm:t>
        <a:bodyPr/>
        <a:lstStyle/>
        <a:p>
          <a:endParaRPr lang="en-US"/>
        </a:p>
      </dgm:t>
    </dgm:pt>
    <dgm:pt modelId="{BB8CA5C5-A580-4351-BF30-8165EE383BDE}" type="sibTrans" cxnId="{ECBBCFDF-BB1C-48C0-87C4-70F7E303CACF}">
      <dgm:prSet/>
      <dgm:spPr/>
      <dgm:t>
        <a:bodyPr/>
        <a:lstStyle/>
        <a:p>
          <a:endParaRPr lang="en-US"/>
        </a:p>
      </dgm:t>
    </dgm:pt>
    <dgm:pt modelId="{FD160C4C-6075-4BA3-990D-451A1D158136}">
      <dgm:prSet/>
      <dgm:spPr/>
      <dgm:t>
        <a:bodyPr/>
        <a:lstStyle/>
        <a:p>
          <a:r>
            <a:rPr lang="en-US"/>
            <a:t>selanjutnya diberikan input 0001 yang mengakibatkan pintu untuk kotak apel merah terbuka dan pintu selain kotak merah tetap tertutup</a:t>
          </a:r>
        </a:p>
      </dgm:t>
    </dgm:pt>
    <dgm:pt modelId="{E8D9F0FA-9E79-4087-A2C9-8DA6F3E25297}" type="parTrans" cxnId="{D04ED937-57D0-4413-AEC6-ABCE893512B5}">
      <dgm:prSet/>
      <dgm:spPr/>
      <dgm:t>
        <a:bodyPr/>
        <a:lstStyle/>
        <a:p>
          <a:endParaRPr lang="en-US"/>
        </a:p>
      </dgm:t>
    </dgm:pt>
    <dgm:pt modelId="{C3FBE930-E7A9-4CC9-B73F-E2A85C2022A5}" type="sibTrans" cxnId="{D04ED937-57D0-4413-AEC6-ABCE893512B5}">
      <dgm:prSet/>
      <dgm:spPr/>
      <dgm:t>
        <a:bodyPr/>
        <a:lstStyle/>
        <a:p>
          <a:endParaRPr lang="en-US"/>
        </a:p>
      </dgm:t>
    </dgm:pt>
    <dgm:pt modelId="{E0AC1A58-A047-46D3-960A-E1D6FAF9393D}">
      <dgm:prSet/>
      <dgm:spPr/>
      <dgm:t>
        <a:bodyPr/>
        <a:lstStyle/>
        <a:p>
          <a:r>
            <a:rPr lang="en-US"/>
            <a:t>lalu, diberikan input 0010 yang mengakibatkan pintu untuk kotak apel hijau terbuka dan pintu kotak apel merah dan apel busuk tertutup </a:t>
          </a:r>
        </a:p>
      </dgm:t>
    </dgm:pt>
    <dgm:pt modelId="{F2345784-5CB6-4A0B-B1AE-E904A9101882}" type="parTrans" cxnId="{B46A6E6C-EA5A-41EA-A689-0878DAE5C7CC}">
      <dgm:prSet/>
      <dgm:spPr/>
      <dgm:t>
        <a:bodyPr/>
        <a:lstStyle/>
        <a:p>
          <a:endParaRPr lang="en-US"/>
        </a:p>
      </dgm:t>
    </dgm:pt>
    <dgm:pt modelId="{809A6AFF-A327-4729-9CCB-ED78214D7892}" type="sibTrans" cxnId="{B46A6E6C-EA5A-41EA-A689-0878DAE5C7CC}">
      <dgm:prSet/>
      <dgm:spPr/>
      <dgm:t>
        <a:bodyPr/>
        <a:lstStyle/>
        <a:p>
          <a:endParaRPr lang="en-US"/>
        </a:p>
      </dgm:t>
    </dgm:pt>
    <dgm:pt modelId="{3EE5ABD3-3C65-4D4D-9DAD-E8AF520FBCFC}">
      <dgm:prSet/>
      <dgm:spPr/>
      <dgm:t>
        <a:bodyPr/>
        <a:lstStyle/>
        <a:p>
          <a:r>
            <a:rPr lang="en-US"/>
            <a:t>diberikan input 0100 yang membuat pintu kotak apel busuk terbuka dan kotak untuk apel merah dan hijau tertutup </a:t>
          </a:r>
        </a:p>
      </dgm:t>
    </dgm:pt>
    <dgm:pt modelId="{AFA60663-DA7F-4F9D-B2B4-0538B2EDC886}" type="parTrans" cxnId="{D3B72930-CBDF-406C-9936-ADBDA0357BE9}">
      <dgm:prSet/>
      <dgm:spPr/>
      <dgm:t>
        <a:bodyPr/>
        <a:lstStyle/>
        <a:p>
          <a:endParaRPr lang="en-US"/>
        </a:p>
      </dgm:t>
    </dgm:pt>
    <dgm:pt modelId="{4C1502F6-9256-45EA-B38F-3075E2921F92}" type="sibTrans" cxnId="{D3B72930-CBDF-406C-9936-ADBDA0357BE9}">
      <dgm:prSet/>
      <dgm:spPr/>
      <dgm:t>
        <a:bodyPr/>
        <a:lstStyle/>
        <a:p>
          <a:endParaRPr lang="en-US"/>
        </a:p>
      </dgm:t>
    </dgm:pt>
    <dgm:pt modelId="{66DC2CBC-37FA-4AE1-BC1B-92DD3B03C2B5}">
      <dgm:prSet/>
      <dgm:spPr/>
      <dgm:t>
        <a:bodyPr/>
        <a:lstStyle/>
        <a:p>
          <a:r>
            <a:rPr lang="en-US"/>
            <a:t>selanjutnya, input 1000 yang diberikan jika terjadinya error pada sistem yaitu alarm akan menyala.</a:t>
          </a:r>
        </a:p>
      </dgm:t>
    </dgm:pt>
    <dgm:pt modelId="{7F8009FB-48C8-4694-955D-3863A5B0F32C}" type="parTrans" cxnId="{3EB38965-DF21-40E5-AED7-F266B055E728}">
      <dgm:prSet/>
      <dgm:spPr/>
      <dgm:t>
        <a:bodyPr/>
        <a:lstStyle/>
        <a:p>
          <a:endParaRPr lang="en-US"/>
        </a:p>
      </dgm:t>
    </dgm:pt>
    <dgm:pt modelId="{63804412-C17A-4680-B82E-4C06AB3D75BB}" type="sibTrans" cxnId="{3EB38965-DF21-40E5-AED7-F266B055E728}">
      <dgm:prSet/>
      <dgm:spPr/>
      <dgm:t>
        <a:bodyPr/>
        <a:lstStyle/>
        <a:p>
          <a:endParaRPr lang="en-US"/>
        </a:p>
      </dgm:t>
    </dgm:pt>
    <dgm:pt modelId="{61E0F7AA-E514-4DCD-B283-A481A3A6930F}" type="pres">
      <dgm:prSet presAssocID="{64964BD2-9B40-4BE1-BCFB-C5915AEFF829}" presName="linear" presStyleCnt="0">
        <dgm:presLayoutVars>
          <dgm:animLvl val="lvl"/>
          <dgm:resizeHandles val="exact"/>
        </dgm:presLayoutVars>
      </dgm:prSet>
      <dgm:spPr/>
    </dgm:pt>
    <dgm:pt modelId="{C972B1D0-D04D-4273-A868-D6D123CF0E33}" type="pres">
      <dgm:prSet presAssocID="{85BD7C76-F0E5-4261-9548-06D157142159}" presName="parentText" presStyleLbl="node1" presStyleIdx="0" presStyleCnt="1">
        <dgm:presLayoutVars>
          <dgm:chMax val="0"/>
          <dgm:bulletEnabled val="1"/>
        </dgm:presLayoutVars>
      </dgm:prSet>
      <dgm:spPr/>
    </dgm:pt>
    <dgm:pt modelId="{85062A70-BA2B-495C-9C42-AF8FFE021172}" type="pres">
      <dgm:prSet presAssocID="{85BD7C76-F0E5-4261-9548-06D157142159}" presName="childText" presStyleLbl="revTx" presStyleIdx="0" presStyleCnt="1">
        <dgm:presLayoutVars>
          <dgm:bulletEnabled val="1"/>
        </dgm:presLayoutVars>
      </dgm:prSet>
      <dgm:spPr/>
    </dgm:pt>
  </dgm:ptLst>
  <dgm:cxnLst>
    <dgm:cxn modelId="{0A786C2E-8C6D-4793-8276-3C6C91D64402}" type="presOf" srcId="{64964BD2-9B40-4BE1-BCFB-C5915AEFF829}" destId="{61E0F7AA-E514-4DCD-B283-A481A3A6930F}" srcOrd="0" destOrd="0" presId="urn:microsoft.com/office/officeart/2005/8/layout/vList2"/>
    <dgm:cxn modelId="{D3B72930-CBDF-406C-9936-ADBDA0357BE9}" srcId="{85BD7C76-F0E5-4261-9548-06D157142159}" destId="{3EE5ABD3-3C65-4D4D-9DAD-E8AF520FBCFC}" srcOrd="3" destOrd="0" parTransId="{AFA60663-DA7F-4F9D-B2B4-0538B2EDC886}" sibTransId="{4C1502F6-9256-45EA-B38F-3075E2921F92}"/>
    <dgm:cxn modelId="{AEC5D733-1CE3-49C7-A412-1B15A711361D}" type="presOf" srcId="{85BD7C76-F0E5-4261-9548-06D157142159}" destId="{C972B1D0-D04D-4273-A868-D6D123CF0E33}" srcOrd="0" destOrd="0" presId="urn:microsoft.com/office/officeart/2005/8/layout/vList2"/>
    <dgm:cxn modelId="{D04ED937-57D0-4413-AEC6-ABCE893512B5}" srcId="{85BD7C76-F0E5-4261-9548-06D157142159}" destId="{FD160C4C-6075-4BA3-990D-451A1D158136}" srcOrd="1" destOrd="0" parTransId="{E8D9F0FA-9E79-4087-A2C9-8DA6F3E25297}" sibTransId="{C3FBE930-E7A9-4CC9-B73F-E2A85C2022A5}"/>
    <dgm:cxn modelId="{1621415E-3384-4CBE-83BA-D369BE129F4A}" type="presOf" srcId="{3EE5ABD3-3C65-4D4D-9DAD-E8AF520FBCFC}" destId="{85062A70-BA2B-495C-9C42-AF8FFE021172}" srcOrd="0" destOrd="3" presId="urn:microsoft.com/office/officeart/2005/8/layout/vList2"/>
    <dgm:cxn modelId="{3EB38965-DF21-40E5-AED7-F266B055E728}" srcId="{85BD7C76-F0E5-4261-9548-06D157142159}" destId="{66DC2CBC-37FA-4AE1-BC1B-92DD3B03C2B5}" srcOrd="4" destOrd="0" parTransId="{7F8009FB-48C8-4694-955D-3863A5B0F32C}" sibTransId="{63804412-C17A-4680-B82E-4C06AB3D75BB}"/>
    <dgm:cxn modelId="{B46A6E6C-EA5A-41EA-A689-0878DAE5C7CC}" srcId="{85BD7C76-F0E5-4261-9548-06D157142159}" destId="{E0AC1A58-A047-46D3-960A-E1D6FAF9393D}" srcOrd="2" destOrd="0" parTransId="{F2345784-5CB6-4A0B-B1AE-E904A9101882}" sibTransId="{809A6AFF-A327-4729-9CCB-ED78214D7892}"/>
    <dgm:cxn modelId="{7CA1264F-AC2F-4610-8234-063F4758A357}" type="presOf" srcId="{E0AC1A58-A047-46D3-960A-E1D6FAF9393D}" destId="{85062A70-BA2B-495C-9C42-AF8FFE021172}" srcOrd="0" destOrd="2" presId="urn:microsoft.com/office/officeart/2005/8/layout/vList2"/>
    <dgm:cxn modelId="{57C27258-E465-4346-BAAA-763D655762EC}" srcId="{64964BD2-9B40-4BE1-BCFB-C5915AEFF829}" destId="{85BD7C76-F0E5-4261-9548-06D157142159}" srcOrd="0" destOrd="0" parTransId="{A06F5073-C65C-49D2-9D1D-CBD674F228F6}" sibTransId="{E4303228-AFCC-4342-B2FF-81A902208D36}"/>
    <dgm:cxn modelId="{F4CD82BB-8DAA-46B9-BCFD-6D7C72D1B0EA}" type="presOf" srcId="{77F98656-9C79-4547-8C1C-45C2742F92E7}" destId="{85062A70-BA2B-495C-9C42-AF8FFE021172}" srcOrd="0" destOrd="0" presId="urn:microsoft.com/office/officeart/2005/8/layout/vList2"/>
    <dgm:cxn modelId="{ECBBCFDF-BB1C-48C0-87C4-70F7E303CACF}" srcId="{85BD7C76-F0E5-4261-9548-06D157142159}" destId="{77F98656-9C79-4547-8C1C-45C2742F92E7}" srcOrd="0" destOrd="0" parTransId="{D3DE49B5-971C-4AFA-B501-E59B7B89C51D}" sibTransId="{BB8CA5C5-A580-4351-BF30-8165EE383BDE}"/>
    <dgm:cxn modelId="{4A89EFE3-525C-411B-B433-D00994EF1FA1}" type="presOf" srcId="{FD160C4C-6075-4BA3-990D-451A1D158136}" destId="{85062A70-BA2B-495C-9C42-AF8FFE021172}" srcOrd="0" destOrd="1" presId="urn:microsoft.com/office/officeart/2005/8/layout/vList2"/>
    <dgm:cxn modelId="{B1AA69F4-44F6-4332-8102-FEC8EA18DF86}" type="presOf" srcId="{66DC2CBC-37FA-4AE1-BC1B-92DD3B03C2B5}" destId="{85062A70-BA2B-495C-9C42-AF8FFE021172}" srcOrd="0" destOrd="4" presId="urn:microsoft.com/office/officeart/2005/8/layout/vList2"/>
    <dgm:cxn modelId="{968D38DB-0087-47D3-8045-09276782CC5D}" type="presParOf" srcId="{61E0F7AA-E514-4DCD-B283-A481A3A6930F}" destId="{C972B1D0-D04D-4273-A868-D6D123CF0E33}" srcOrd="0" destOrd="0" presId="urn:microsoft.com/office/officeart/2005/8/layout/vList2"/>
    <dgm:cxn modelId="{4D2C93AF-4031-4233-89BA-5CF24B9E97E4}" type="presParOf" srcId="{61E0F7AA-E514-4DCD-B283-A481A3A6930F}" destId="{85062A70-BA2B-495C-9C42-AF8FFE02117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4BE24-131F-4BE8-B263-7A2C2F2A36FC}">
      <dsp:nvSpPr>
        <dsp:cNvPr id="0" name=""/>
        <dsp:cNvSpPr/>
      </dsp:nvSpPr>
      <dsp:spPr>
        <a:xfrm>
          <a:off x="0" y="319410"/>
          <a:ext cx="6240668" cy="9582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D" sz="2400" kern="1200"/>
            <a:t>Input</a:t>
          </a:r>
          <a:endParaRPr lang="en-US" sz="2400" kern="1200"/>
        </a:p>
      </dsp:txBody>
      <dsp:txXfrm>
        <a:off x="46777" y="366187"/>
        <a:ext cx="6147114" cy="864675"/>
      </dsp:txXfrm>
    </dsp:sp>
    <dsp:sp modelId="{81502871-5990-4605-B47C-F0777437005E}">
      <dsp:nvSpPr>
        <dsp:cNvPr id="0" name=""/>
        <dsp:cNvSpPr/>
      </dsp:nvSpPr>
      <dsp:spPr>
        <a:xfrm>
          <a:off x="0" y="1277640"/>
          <a:ext cx="6240668" cy="2931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4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ID" sz="1900" kern="1200"/>
            <a:t>Pada kotak 1, terdapat kotak A yang berisikan khusus untuk apel berwarna merah dan satu buah input untuk membuka pintu menuju kotak A</a:t>
          </a:r>
          <a:endParaRPr lang="en-US" sz="1900" kern="1200"/>
        </a:p>
        <a:p>
          <a:pPr marL="171450" lvl="1" indent="-171450" algn="l" defTabSz="844550">
            <a:lnSpc>
              <a:spcPct val="90000"/>
            </a:lnSpc>
            <a:spcBef>
              <a:spcPct val="0"/>
            </a:spcBef>
            <a:spcAft>
              <a:spcPct val="20000"/>
            </a:spcAft>
            <a:buChar char="•"/>
          </a:pPr>
          <a:r>
            <a:rPr lang="en-ID" sz="1900" kern="1200"/>
            <a:t>Pada kotak 2, terdapat kotak B yang berisikan khusus untuk apel berwarna hijau dan satu buah input untuk membuka pintu menuju kotak B</a:t>
          </a:r>
          <a:endParaRPr lang="en-US" sz="1900" kern="1200"/>
        </a:p>
        <a:p>
          <a:pPr marL="171450" lvl="1" indent="-171450" algn="l" defTabSz="844550">
            <a:lnSpc>
              <a:spcPct val="90000"/>
            </a:lnSpc>
            <a:spcBef>
              <a:spcPct val="0"/>
            </a:spcBef>
            <a:spcAft>
              <a:spcPct val="20000"/>
            </a:spcAft>
            <a:buChar char="•"/>
          </a:pPr>
          <a:r>
            <a:rPr lang="en-ID" sz="1900" kern="1200"/>
            <a:t>Pada kotak 3, terdapat kotak C yang berisikan apel yang lolos seleksi masuk ke kotak A maupun kotak B.</a:t>
          </a:r>
          <a:endParaRPr lang="en-US" sz="1900" kern="1200"/>
        </a:p>
        <a:p>
          <a:pPr marL="171450" lvl="1" indent="-171450" algn="l" defTabSz="844550">
            <a:lnSpc>
              <a:spcPct val="90000"/>
            </a:lnSpc>
            <a:spcBef>
              <a:spcPct val="0"/>
            </a:spcBef>
            <a:spcAft>
              <a:spcPct val="20000"/>
            </a:spcAft>
            <a:buChar char="•"/>
          </a:pPr>
          <a:r>
            <a:rPr lang="en-ID" sz="1900" kern="1200"/>
            <a:t>Ada bunyi bel jika conveyor macet</a:t>
          </a:r>
          <a:endParaRPr lang="en-US" sz="1900" kern="1200"/>
        </a:p>
      </dsp:txBody>
      <dsp:txXfrm>
        <a:off x="0" y="1277640"/>
        <a:ext cx="6240668" cy="2931120"/>
      </dsp:txXfrm>
    </dsp:sp>
    <dsp:sp modelId="{26F60E0F-9673-46D1-9E04-B2CBCBA99429}">
      <dsp:nvSpPr>
        <dsp:cNvPr id="0" name=""/>
        <dsp:cNvSpPr/>
      </dsp:nvSpPr>
      <dsp:spPr>
        <a:xfrm>
          <a:off x="0" y="4208760"/>
          <a:ext cx="6240668" cy="958229"/>
        </a:xfrm>
        <a:prstGeom prst="roundRect">
          <a:avLst/>
        </a:prstGeom>
        <a:solidFill>
          <a:schemeClr val="accent2">
            <a:hueOff val="1473951"/>
            <a:satOff val="-640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D" sz="2400" b="1" kern="1200"/>
            <a:t>*kami asumsi kan bahwa sistem tidak dapat dilakukan input bersamaan</a:t>
          </a:r>
          <a:endParaRPr lang="en-US" sz="2400" kern="1200"/>
        </a:p>
      </dsp:txBody>
      <dsp:txXfrm>
        <a:off x="46777" y="4255537"/>
        <a:ext cx="6147114" cy="864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72B1D0-D04D-4273-A868-D6D123CF0E33}">
      <dsp:nvSpPr>
        <dsp:cNvPr id="0" name=""/>
        <dsp:cNvSpPr/>
      </dsp:nvSpPr>
      <dsp:spPr>
        <a:xfrm>
          <a:off x="0" y="354688"/>
          <a:ext cx="5393367" cy="4668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Skenario</a:t>
          </a:r>
        </a:p>
      </dsp:txBody>
      <dsp:txXfrm>
        <a:off x="22789" y="377477"/>
        <a:ext cx="5347789" cy="421252"/>
      </dsp:txXfrm>
    </dsp:sp>
    <dsp:sp modelId="{85062A70-BA2B-495C-9C42-AF8FFE021172}">
      <dsp:nvSpPr>
        <dsp:cNvPr id="0" name=""/>
        <dsp:cNvSpPr/>
      </dsp:nvSpPr>
      <dsp:spPr>
        <a:xfrm>
          <a:off x="0" y="821518"/>
          <a:ext cx="5393367" cy="3697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pada tahap awal, keadaan semula yaitu pada keadaan 0000 yang terjadi adalah tidak akan merubah keadaan apapun dan first edge yang diberikan yaitu pada posisi ‘high’ dan konveyor akan tetap di tempatnya seperti semula </a:t>
          </a:r>
        </a:p>
        <a:p>
          <a:pPr marL="114300" lvl="1" indent="-114300" algn="l" defTabSz="666750">
            <a:lnSpc>
              <a:spcPct val="90000"/>
            </a:lnSpc>
            <a:spcBef>
              <a:spcPct val="0"/>
            </a:spcBef>
            <a:spcAft>
              <a:spcPct val="20000"/>
            </a:spcAft>
            <a:buChar char="•"/>
          </a:pPr>
          <a:r>
            <a:rPr lang="en-US" sz="1500" kern="1200"/>
            <a:t>selanjutnya diberikan input 0001 yang mengakibatkan pintu untuk kotak apel merah terbuka dan pintu selain kotak merah tetap tertutup</a:t>
          </a:r>
        </a:p>
        <a:p>
          <a:pPr marL="114300" lvl="1" indent="-114300" algn="l" defTabSz="666750">
            <a:lnSpc>
              <a:spcPct val="90000"/>
            </a:lnSpc>
            <a:spcBef>
              <a:spcPct val="0"/>
            </a:spcBef>
            <a:spcAft>
              <a:spcPct val="20000"/>
            </a:spcAft>
            <a:buChar char="•"/>
          </a:pPr>
          <a:r>
            <a:rPr lang="en-US" sz="1500" kern="1200"/>
            <a:t>lalu, diberikan input 0010 yang mengakibatkan pintu untuk kotak apel hijau terbuka dan pintu kotak apel merah dan apel busuk tertutup </a:t>
          </a:r>
        </a:p>
        <a:p>
          <a:pPr marL="114300" lvl="1" indent="-114300" algn="l" defTabSz="666750">
            <a:lnSpc>
              <a:spcPct val="90000"/>
            </a:lnSpc>
            <a:spcBef>
              <a:spcPct val="0"/>
            </a:spcBef>
            <a:spcAft>
              <a:spcPct val="20000"/>
            </a:spcAft>
            <a:buChar char="•"/>
          </a:pPr>
          <a:r>
            <a:rPr lang="en-US" sz="1500" kern="1200"/>
            <a:t>diberikan input 0100 yang membuat pintu kotak apel busuk terbuka dan kotak untuk apel merah dan hijau tertutup </a:t>
          </a:r>
        </a:p>
        <a:p>
          <a:pPr marL="114300" lvl="1" indent="-114300" algn="l" defTabSz="666750">
            <a:lnSpc>
              <a:spcPct val="90000"/>
            </a:lnSpc>
            <a:spcBef>
              <a:spcPct val="0"/>
            </a:spcBef>
            <a:spcAft>
              <a:spcPct val="20000"/>
            </a:spcAft>
            <a:buChar char="•"/>
          </a:pPr>
          <a:r>
            <a:rPr lang="en-US" sz="1500" kern="1200"/>
            <a:t>selanjutnya, input 1000 yang diberikan jika terjadinya error pada sistem yaitu alarm akan menyala.</a:t>
          </a:r>
        </a:p>
      </dsp:txBody>
      <dsp:txXfrm>
        <a:off x="0" y="821518"/>
        <a:ext cx="5393367" cy="3697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524000"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524000" y="3943232"/>
            <a:ext cx="9144000" cy="1655762"/>
          </a:xfrm>
        </p:spPr>
        <p:txBody>
          <a:bodyPr>
            <a:normAutofit/>
          </a:bodyPr>
          <a:lstStyle>
            <a:lvl1pPr marL="0" indent="0" algn="ctr">
              <a:lnSpc>
                <a:spcPts val="32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p>
            <a:fld id="{403CB87E-4591-47A1-9046-CF63F17215EF}" type="datetime2">
              <a:rPr lang="en-US" smtClean="0"/>
              <a:t>Friday, June 18, 2021</a:t>
            </a:fld>
            <a:endParaRPr lang="en-US" dirty="0"/>
          </a:p>
        </p:txBody>
      </p:sp>
      <p:sp>
        <p:nvSpPr>
          <p:cNvPr id="5" name="Footer Placeholder 4">
            <a:extLst>
              <a:ext uri="{FF2B5EF4-FFF2-40B4-BE49-F238E27FC236}">
                <a16:creationId xmlns:a16="http://schemas.microsoft.com/office/drawing/2014/main" id="{389ED35B-CBF1-40D9-BAA7-CF9E1E22B8FC}"/>
              </a:ext>
            </a:extLst>
          </p:cNvPr>
          <p:cNvSpPr>
            <a:spLocks noGrp="1"/>
          </p:cNvSpPr>
          <p:nvPr>
            <p:ph type="ftr" sz="quarter" idx="11"/>
          </p:nvPr>
        </p:nvSpPr>
        <p:spPr>
          <a:xfrm>
            <a:off x="3767328" y="6217920"/>
            <a:ext cx="7196328" cy="640080"/>
          </a:xfrm>
        </p:spPr>
        <p:txBody>
          <a:bodyPr anchor="ctr" anchorCtr="0"/>
          <a:lstStyle/>
          <a:p>
            <a:r>
              <a:rPr lang="en-US" dirty="0"/>
              <a:t>Sample Footer Text</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a:p>
        </p:txBody>
      </p:sp>
    </p:spTree>
    <p:extLst>
      <p:ext uri="{BB962C8B-B14F-4D97-AF65-F5344CB8AC3E}">
        <p14:creationId xmlns:p14="http://schemas.microsoft.com/office/powerpoint/2010/main" val="1226770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CB8191-8A0C-4077-9A2D-0255BF81A9D0}"/>
              </a:ext>
            </a:extLst>
          </p:cNvPr>
          <p:cNvSpPr>
            <a:spLocks noGrp="1"/>
          </p:cNvSpPr>
          <p:nvPr>
            <p:ph type="dt" sz="half" idx="10"/>
          </p:nvPr>
        </p:nvSpPr>
        <p:spPr/>
        <p:txBody>
          <a:bodyPr/>
          <a:lstStyle/>
          <a:p>
            <a:fld id="{2FA17F0E-8070-4DFE-A821-9A699EDBAD7E}" type="datetime2">
              <a:rPr lang="en-US" smtClean="0"/>
              <a:t>Friday, June 18, 2021</a:t>
            </a:fld>
            <a:endParaRPr lang="en-US"/>
          </a:p>
        </p:txBody>
      </p:sp>
      <p:sp>
        <p:nvSpPr>
          <p:cNvPr id="5" name="Footer Placeholder 4">
            <a:extLst>
              <a:ext uri="{FF2B5EF4-FFF2-40B4-BE49-F238E27FC236}">
                <a16:creationId xmlns:a16="http://schemas.microsoft.com/office/drawing/2014/main" id="{BF441B40-57AC-45F3-9AAC-DC2BEBB1218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6D65F4-29FA-451A-878F-768E426A7EDA}"/>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428712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141D6-1E1A-4A54-A9B4-57F86865FC03}"/>
              </a:ext>
            </a:extLst>
          </p:cNvPr>
          <p:cNvSpPr>
            <a:spLocks noGrp="1"/>
          </p:cNvSpPr>
          <p:nvPr>
            <p:ph type="dt" sz="half" idx="10"/>
          </p:nvPr>
        </p:nvSpPr>
        <p:spPr/>
        <p:txBody>
          <a:bodyPr/>
          <a:lstStyle/>
          <a:p>
            <a:fld id="{D88D34AE-C7BF-46E5-A968-01C6641F6476}" type="datetime2">
              <a:rPr lang="en-US" smtClean="0"/>
              <a:t>Friday, June 18, 2021</a:t>
            </a:fld>
            <a:endParaRPr lang="en-US"/>
          </a:p>
        </p:txBody>
      </p:sp>
      <p:sp>
        <p:nvSpPr>
          <p:cNvPr id="5" name="Footer Placeholder 4">
            <a:extLst>
              <a:ext uri="{FF2B5EF4-FFF2-40B4-BE49-F238E27FC236}">
                <a16:creationId xmlns:a16="http://schemas.microsoft.com/office/drawing/2014/main" id="{E57541D6-4702-4421-AEB2-D6CA3AADBA4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C3C9F43-CD60-4C38-94C9-0E6D3B7224F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325018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543032" cy="1325563"/>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825625"/>
            <a:ext cx="10543031" cy="4206383"/>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D1A7D4-E57E-4789-896B-B2A051BF94F6}"/>
              </a:ext>
            </a:extLst>
          </p:cNvPr>
          <p:cNvSpPr>
            <a:spLocks noGrp="1"/>
          </p:cNvSpPr>
          <p:nvPr>
            <p:ph type="dt" sz="half" idx="10"/>
          </p:nvPr>
        </p:nvSpPr>
        <p:spPr>
          <a:xfrm>
            <a:off x="420624" y="6217920"/>
            <a:ext cx="2743200" cy="640080"/>
          </a:xfrm>
        </p:spPr>
        <p:txBody>
          <a:bodyPr/>
          <a:lstStyle>
            <a:lvl1pPr>
              <a:defRPr>
                <a:solidFill>
                  <a:schemeClr val="tx2"/>
                </a:solidFill>
              </a:defRPr>
            </a:lvl1pPr>
          </a:lstStyle>
          <a:p>
            <a:fld id="{F33DE70B-B772-416E-A790-995760B1742E}" type="datetime2">
              <a:rPr lang="en-US" smtClean="0"/>
              <a:t>Friday, June 18, 2021</a:t>
            </a:fld>
            <a:endParaRPr lang="en-US" dirty="0"/>
          </a:p>
        </p:txBody>
      </p:sp>
      <p:sp>
        <p:nvSpPr>
          <p:cNvPr id="5" name="Footer Placeholder 4">
            <a:extLst>
              <a:ext uri="{FF2B5EF4-FFF2-40B4-BE49-F238E27FC236}">
                <a16:creationId xmlns:a16="http://schemas.microsoft.com/office/drawing/2014/main" id="{A07B63EE-3B35-4F8A-BDA3-E778BFE14CA1}"/>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3255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43032"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43032" cy="1500187"/>
          </a:xfrm>
        </p:spPr>
        <p:txBody>
          <a:bodyPr>
            <a:no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4E2B4-314C-4D4F-8938-E437A2EF527B}"/>
              </a:ext>
            </a:extLst>
          </p:cNvPr>
          <p:cNvSpPr>
            <a:spLocks noGrp="1"/>
          </p:cNvSpPr>
          <p:nvPr>
            <p:ph type="dt" sz="half" idx="10"/>
          </p:nvPr>
        </p:nvSpPr>
        <p:spPr/>
        <p:txBody>
          <a:bodyPr/>
          <a:lstStyle/>
          <a:p>
            <a:fld id="{76760CDE-A6F1-4138-AF12-ED09E8E5FB6B}" type="datetime2">
              <a:rPr lang="en-US" smtClean="0"/>
              <a:t>Friday, June 18, 2021</a:t>
            </a:fld>
            <a:endParaRPr lang="en-US"/>
          </a:p>
        </p:txBody>
      </p:sp>
      <p:sp>
        <p:nvSpPr>
          <p:cNvPr id="5" name="Footer Placeholder 4">
            <a:extLst>
              <a:ext uri="{FF2B5EF4-FFF2-40B4-BE49-F238E27FC236}">
                <a16:creationId xmlns:a16="http://schemas.microsoft.com/office/drawing/2014/main" id="{72442F23-6986-4A36-97F0-13F305A2DEB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94BA1B9-2423-42BD-A553-DC5703F6243F}"/>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76002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599176" cy="420638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172200" y="1825625"/>
            <a:ext cx="479145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FA1B49-6AAA-4DA7-970F-B75899F1AB51}"/>
              </a:ext>
            </a:extLst>
          </p:cNvPr>
          <p:cNvSpPr>
            <a:spLocks noGrp="1"/>
          </p:cNvSpPr>
          <p:nvPr>
            <p:ph type="dt" sz="half" idx="10"/>
          </p:nvPr>
        </p:nvSpPr>
        <p:spPr/>
        <p:txBody>
          <a:bodyPr/>
          <a:lstStyle/>
          <a:p>
            <a:fld id="{DB15F8B1-DB7B-4D28-A97D-40FB2DD1EF78}" type="datetime2">
              <a:rPr lang="en-US" smtClean="0"/>
              <a:t>Friday, June 18, 2021</a:t>
            </a:fld>
            <a:endParaRPr lang="en-US"/>
          </a:p>
        </p:txBody>
      </p:sp>
      <p:sp>
        <p:nvSpPr>
          <p:cNvPr id="6" name="Footer Placeholder 5">
            <a:extLst>
              <a:ext uri="{FF2B5EF4-FFF2-40B4-BE49-F238E27FC236}">
                <a16:creationId xmlns:a16="http://schemas.microsoft.com/office/drawing/2014/main" id="{DEE3649A-B9A2-4737-B47E-758DC140688B}"/>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627490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4" y="365125"/>
            <a:ext cx="10543032" cy="1325563"/>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970321" y="1681163"/>
            <a:ext cx="4993335"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970321" y="2505075"/>
            <a:ext cx="4993335"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p>
            <a:fld id="{14039161-23B8-4738-9069-73EBE8884FDD}" type="datetime2">
              <a:rPr lang="en-US" smtClean="0"/>
              <a:t>Friday, June 18, 2021</a:t>
            </a:fld>
            <a:endParaRPr lang="en-US"/>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94658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43032" cy="1325563"/>
          </a:xfrm>
        </p:spPr>
        <p:txBody>
          <a:bodyPr>
            <a:normAutofit/>
          </a:bodyPr>
          <a:lstStyle>
            <a:lvl1pPr>
              <a:defRPr sz="5200"/>
            </a:lvl1pPr>
          </a:lstStyle>
          <a:p>
            <a:r>
              <a:rPr lang="en-US" dirty="0"/>
              <a:t>Click to edit Master title style</a:t>
            </a:r>
          </a:p>
        </p:txBody>
      </p:sp>
      <p:sp>
        <p:nvSpPr>
          <p:cNvPr id="3" name="Date Placeholder 2">
            <a:extLst>
              <a:ext uri="{FF2B5EF4-FFF2-40B4-BE49-F238E27FC236}">
                <a16:creationId xmlns:a16="http://schemas.microsoft.com/office/drawing/2014/main" id="{D443A871-5A76-4349-99F0-C46C77380477}"/>
              </a:ext>
            </a:extLst>
          </p:cNvPr>
          <p:cNvSpPr>
            <a:spLocks noGrp="1"/>
          </p:cNvSpPr>
          <p:nvPr>
            <p:ph type="dt" sz="half" idx="10"/>
          </p:nvPr>
        </p:nvSpPr>
        <p:spPr/>
        <p:txBody>
          <a:bodyPr/>
          <a:lstStyle/>
          <a:p>
            <a:fld id="{FA994D44-7693-499F-AC6C-11696134FE3F}" type="datetime2">
              <a:rPr lang="en-US" smtClean="0"/>
              <a:t>Friday, June 18, 2021</a:t>
            </a:fld>
            <a:endParaRPr lang="en-US"/>
          </a:p>
        </p:txBody>
      </p:sp>
      <p:sp>
        <p:nvSpPr>
          <p:cNvPr id="4" name="Footer Placeholder 3">
            <a:extLst>
              <a:ext uri="{FF2B5EF4-FFF2-40B4-BE49-F238E27FC236}">
                <a16:creationId xmlns:a16="http://schemas.microsoft.com/office/drawing/2014/main" id="{F472E803-8BD9-40A2-8389-C19DA11480E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F05414ED-B772-4B84-813E-E34C9A97C05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56512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562BDD-CBFF-4046-A6B2-A9ECCB7EA144}"/>
              </a:ext>
            </a:extLst>
          </p:cNvPr>
          <p:cNvSpPr>
            <a:spLocks noGrp="1"/>
          </p:cNvSpPr>
          <p:nvPr>
            <p:ph type="dt" sz="half" idx="10"/>
          </p:nvPr>
        </p:nvSpPr>
        <p:spPr/>
        <p:txBody>
          <a:bodyPr/>
          <a:lstStyle/>
          <a:p>
            <a:fld id="{363AF2AE-472C-4EF3-ABB2-24BAA9AE3CF7}" type="datetime2">
              <a:rPr lang="en-US" smtClean="0"/>
              <a:t>Friday, June 18, 2021</a:t>
            </a:fld>
            <a:endParaRPr lang="en-US"/>
          </a:p>
        </p:txBody>
      </p:sp>
      <p:sp>
        <p:nvSpPr>
          <p:cNvPr id="3" name="Footer Placeholder 2">
            <a:extLst>
              <a:ext uri="{FF2B5EF4-FFF2-40B4-BE49-F238E27FC236}">
                <a16:creationId xmlns:a16="http://schemas.microsoft.com/office/drawing/2014/main" id="{4690B5F6-6C28-4A86-AFD0-D7F93D461945}"/>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320788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43032" cy="1600200"/>
          </a:xfrm>
        </p:spPr>
        <p:txBody>
          <a:bodyPr anchor="b">
            <a:noAutofit/>
          </a:bodyPr>
          <a:lstStyle>
            <a:lvl1pPr>
              <a:defRPr sz="5200">
                <a:latin typeface="Dante (Headings)2"/>
              </a:defRPr>
            </a:lvl1pPr>
          </a:lstStyle>
          <a:p>
            <a:r>
              <a:rPr lang="en-US" dirty="0"/>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5183188" y="2199340"/>
            <a:ext cx="5780468"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4813E-250B-4422-AE46-5E1AB964A417}"/>
              </a:ext>
            </a:extLst>
          </p:cNvPr>
          <p:cNvSpPr>
            <a:spLocks noGrp="1"/>
          </p:cNvSpPr>
          <p:nvPr>
            <p:ph type="dt" sz="half" idx="10"/>
          </p:nvPr>
        </p:nvSpPr>
        <p:spPr>
          <a:xfrm>
            <a:off x="420624" y="6217920"/>
            <a:ext cx="2743200" cy="640080"/>
          </a:xfrm>
        </p:spPr>
        <p:txBody>
          <a:bodyPr/>
          <a:lstStyle/>
          <a:p>
            <a:fld id="{EAEA162C-A7C1-4263-9453-1BAFF8C39559}" type="datetime2">
              <a:rPr lang="en-US" smtClean="0"/>
              <a:t>Friday, June 18, 2021</a:t>
            </a:fld>
            <a:endParaRPr lang="en-US"/>
          </a:p>
        </p:txBody>
      </p:sp>
      <p:sp>
        <p:nvSpPr>
          <p:cNvPr id="6" name="Footer Placeholder 5">
            <a:extLst>
              <a:ext uri="{FF2B5EF4-FFF2-40B4-BE49-F238E27FC236}">
                <a16:creationId xmlns:a16="http://schemas.microsoft.com/office/drawing/2014/main" id="{61CB5B81-E9CC-45F3-8EF1-35D2C8FF155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DA7E97-5A73-4602-9582-6CDACB9185F3}"/>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15467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4489180" cy="1600200"/>
          </a:xfrm>
        </p:spPr>
        <p:txBody>
          <a:bodyPr anchor="b">
            <a:norm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5183188"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4489180"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BAF6305-9768-4792-866C-91238D45695D}"/>
              </a:ext>
            </a:extLst>
          </p:cNvPr>
          <p:cNvSpPr>
            <a:spLocks noGrp="1"/>
          </p:cNvSpPr>
          <p:nvPr>
            <p:ph type="dt" sz="half" idx="10"/>
          </p:nvPr>
        </p:nvSpPr>
        <p:spPr>
          <a:xfrm>
            <a:off x="420624" y="6217920"/>
            <a:ext cx="2743200" cy="640080"/>
          </a:xfrm>
        </p:spPr>
        <p:txBody>
          <a:bodyPr/>
          <a:lstStyle/>
          <a:p>
            <a:fld id="{64DF6793-3458-4587-8168-65F0C37A92D2}" type="datetime2">
              <a:rPr lang="en-US" smtClean="0"/>
              <a:t>Friday, June 18, 2021</a:t>
            </a:fld>
            <a:endParaRPr lang="en-US"/>
          </a:p>
        </p:txBody>
      </p:sp>
      <p:sp>
        <p:nvSpPr>
          <p:cNvPr id="6" name="Footer Placeholder 5">
            <a:extLst>
              <a:ext uri="{FF2B5EF4-FFF2-40B4-BE49-F238E27FC236}">
                <a16:creationId xmlns:a16="http://schemas.microsoft.com/office/drawing/2014/main" id="{2CDBF050-0FF1-499F-936E-FAAE50DC3D3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902C2E-1542-46B4-85B1-7A4B3F7724FC}"/>
              </a:ext>
            </a:extLst>
          </p:cNvPr>
          <p:cNvSpPr>
            <a:spLocks noGrp="1"/>
          </p:cNvSpPr>
          <p:nvPr>
            <p:ph type="sldNum" sz="quarter" idx="12"/>
          </p:nvPr>
        </p:nvSpPr>
        <p:spPr/>
        <p:txBody>
          <a:bodyPr/>
          <a:lstStyle/>
          <a:p>
            <a:fld id="{3A4F6043-7A67-491B-98BC-F933DED7226D}" type="slidenum">
              <a:rPr lang="en-US" smtClean="0"/>
              <a:pPr/>
              <a:t>‹#›</a:t>
            </a:fld>
            <a:endParaRPr lang="en-US"/>
          </a:p>
        </p:txBody>
      </p:sp>
    </p:spTree>
    <p:extLst>
      <p:ext uri="{BB962C8B-B14F-4D97-AF65-F5344CB8AC3E}">
        <p14:creationId xmlns:p14="http://schemas.microsoft.com/office/powerpoint/2010/main" val="288052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310F61-136C-42B3-981B-FDE3DD0A8135}"/>
              </a:ext>
            </a:extLst>
          </p:cNvPr>
          <p:cNvSpPr/>
          <p:nvPr/>
        </p:nvSpPr>
        <p:spPr>
          <a:xfrm>
            <a:off x="1478322" y="709375"/>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4303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430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100">
                <a:solidFill>
                  <a:schemeClr val="tx2"/>
                </a:solidFill>
              </a:defRPr>
            </a:lvl1pPr>
          </a:lstStyle>
          <a:p>
            <a:fld id="{E8352ED3-3C46-4C9A-9738-67B2D875E7E2}" type="datetime2">
              <a:rPr lang="en-US" smtClean="0"/>
              <a:pPr/>
              <a:t>Friday, June 18, 2021</a:t>
            </a:fld>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100">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1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74848648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955B3A-C08D-43E6-ABEF-A4F616FB6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C719694A-8B4E-4127-9C08-9B8F39B6F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52D36E6B-D7EF-409B-B48D-1628C06EE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A986E-0030-4EAA-B704-FDF7F5D62810}"/>
              </a:ext>
            </a:extLst>
          </p:cNvPr>
          <p:cNvSpPr>
            <a:spLocks noGrp="1"/>
          </p:cNvSpPr>
          <p:nvPr>
            <p:ph type="ctrTitle"/>
          </p:nvPr>
        </p:nvSpPr>
        <p:spPr>
          <a:xfrm>
            <a:off x="422899" y="3854831"/>
            <a:ext cx="5278995" cy="2156581"/>
          </a:xfrm>
        </p:spPr>
        <p:txBody>
          <a:bodyPr anchor="t">
            <a:normAutofit fontScale="90000"/>
          </a:bodyPr>
          <a:lstStyle/>
          <a:p>
            <a:pPr algn="l"/>
            <a:r>
              <a:rPr lang="en-US" sz="4800">
                <a:latin typeface="Modern Love Caps" panose="020B0604020202020204" pitchFamily="82" charset="0"/>
              </a:rPr>
              <a:t>Sistem Conveyor menggunakan Finite State Machine (FSM)</a:t>
            </a:r>
            <a:endParaRPr lang="en-US" sz="4800"/>
          </a:p>
        </p:txBody>
      </p:sp>
      <p:sp>
        <p:nvSpPr>
          <p:cNvPr id="3" name="Subtitle 2">
            <a:extLst>
              <a:ext uri="{FF2B5EF4-FFF2-40B4-BE49-F238E27FC236}">
                <a16:creationId xmlns:a16="http://schemas.microsoft.com/office/drawing/2014/main" id="{277B3A6A-2181-4E6B-B6D9-A786ADB20954}"/>
              </a:ext>
            </a:extLst>
          </p:cNvPr>
          <p:cNvSpPr>
            <a:spLocks noGrp="1"/>
          </p:cNvSpPr>
          <p:nvPr>
            <p:ph type="subTitle" idx="1"/>
          </p:nvPr>
        </p:nvSpPr>
        <p:spPr>
          <a:xfrm>
            <a:off x="6156182" y="3854830"/>
            <a:ext cx="4700133" cy="2156579"/>
          </a:xfrm>
        </p:spPr>
        <p:txBody>
          <a:bodyPr anchor="t">
            <a:normAutofit/>
          </a:bodyPr>
          <a:lstStyle/>
          <a:p>
            <a:pPr algn="r"/>
            <a:r>
              <a:rPr lang="en-US" sz="2400">
                <a:solidFill>
                  <a:schemeClr val="bg2">
                    <a:lumMod val="25000"/>
                  </a:schemeClr>
                </a:solidFill>
                <a:latin typeface="Modern Love Caps" panose="04070805081001020A01" pitchFamily="82" charset="0"/>
              </a:rPr>
              <a:t>Baginda Miraj W.(1102174057)</a:t>
            </a:r>
          </a:p>
          <a:p>
            <a:pPr algn="r"/>
            <a:r>
              <a:rPr lang="en-US" sz="2400">
                <a:solidFill>
                  <a:schemeClr val="bg2">
                    <a:lumMod val="25000"/>
                  </a:schemeClr>
                </a:solidFill>
                <a:latin typeface="Modern Love Caps" panose="04070805081001020A01" pitchFamily="82" charset="0"/>
              </a:rPr>
              <a:t>Sutan Amin P.(1102173255)</a:t>
            </a:r>
          </a:p>
          <a:p>
            <a:pPr algn="r"/>
            <a:r>
              <a:rPr lang="en-US" sz="2400">
                <a:solidFill>
                  <a:schemeClr val="bg2">
                    <a:lumMod val="25000"/>
                  </a:schemeClr>
                </a:solidFill>
                <a:latin typeface="Modern Love Caps" panose="04070805081001020A01" pitchFamily="82" charset="0"/>
              </a:rPr>
              <a:t>Vicky Anugrah J.(1102172277)</a:t>
            </a:r>
          </a:p>
          <a:p>
            <a:pPr algn="r"/>
            <a:endParaRPr lang="en-US" sz="2400">
              <a:solidFill>
                <a:schemeClr val="bg2">
                  <a:lumMod val="25000"/>
                </a:schemeClr>
              </a:solidFill>
              <a:latin typeface="Modern Love Caps" panose="04070805081001020A01" pitchFamily="82" charset="0"/>
            </a:endParaRPr>
          </a:p>
          <a:p>
            <a:pPr algn="r"/>
            <a:endParaRPr lang="en-US" sz="2400">
              <a:solidFill>
                <a:schemeClr val="bg2">
                  <a:lumMod val="25000"/>
                </a:schemeClr>
              </a:solidFill>
              <a:latin typeface="Modern Love Caps" panose="04070805081001020A01" pitchFamily="82" charset="0"/>
            </a:endParaRPr>
          </a:p>
          <a:p>
            <a:pPr algn="r"/>
            <a:endParaRPr lang="en-US" sz="2400">
              <a:solidFill>
                <a:schemeClr val="bg2">
                  <a:lumMod val="25000"/>
                </a:schemeClr>
              </a:solidFill>
              <a:latin typeface="Modern Love Caps" panose="04070805081001020A01" pitchFamily="82" charset="0"/>
            </a:endParaRPr>
          </a:p>
        </p:txBody>
      </p:sp>
      <p:sp>
        <p:nvSpPr>
          <p:cNvPr id="15" name="Rectangle 14">
            <a:extLst>
              <a:ext uri="{FF2B5EF4-FFF2-40B4-BE49-F238E27FC236}">
                <a16:creationId xmlns:a16="http://schemas.microsoft.com/office/drawing/2014/main" id="{816D2053-BB10-4615-A38D-86EEC0D86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422144" cy="3599020"/>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a:extLst>
              <a:ext uri="{FF2B5EF4-FFF2-40B4-BE49-F238E27FC236}">
                <a16:creationId xmlns:a16="http://schemas.microsoft.com/office/drawing/2014/main" id="{6F64C37E-7661-48DF-879A-C0429B957DA0}"/>
              </a:ext>
            </a:extLst>
          </p:cNvPr>
          <p:cNvPicPr>
            <a:picLocks noChangeAspect="1"/>
          </p:cNvPicPr>
          <p:nvPr/>
        </p:nvPicPr>
        <p:blipFill rotWithShape="1">
          <a:blip r:embed="rId2"/>
          <a:srcRect t="16870" r="-1" b="34479"/>
          <a:stretch/>
        </p:blipFill>
        <p:spPr>
          <a:xfrm>
            <a:off x="422145" y="10"/>
            <a:ext cx="11082529" cy="3599011"/>
          </a:xfrm>
          <a:prstGeom prst="rect">
            <a:avLst/>
          </a:prstGeom>
        </p:spPr>
      </p:pic>
      <p:cxnSp>
        <p:nvCxnSpPr>
          <p:cNvPr id="17" name="Straight Connector 16">
            <a:extLst>
              <a:ext uri="{FF2B5EF4-FFF2-40B4-BE49-F238E27FC236}">
                <a16:creationId xmlns:a16="http://schemas.microsoft.com/office/drawing/2014/main" id="{CF2CC60F-C99A-48C5-856F-3C79856E9E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8A2ED1C-4B10-41E7-9BF6-7447B99B98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31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84469847-11D9-42FA-81E2-47D4D94F4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B8567214-AD02-46AF-A626-DD502A708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6BE0EC00-3E51-458A-8CED-9020C28D0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88A701-A771-49CA-9CDA-CF11FB82AEF0}"/>
              </a:ext>
            </a:extLst>
          </p:cNvPr>
          <p:cNvSpPr>
            <a:spLocks noGrp="1"/>
          </p:cNvSpPr>
          <p:nvPr>
            <p:ph type="title"/>
          </p:nvPr>
        </p:nvSpPr>
        <p:spPr>
          <a:xfrm>
            <a:off x="2415609" y="18648"/>
            <a:ext cx="10539109" cy="1832800"/>
          </a:xfrm>
        </p:spPr>
        <p:txBody>
          <a:bodyPr anchor="b">
            <a:normAutofit/>
          </a:bodyPr>
          <a:lstStyle/>
          <a:p>
            <a:r>
              <a:rPr lang="en-US" sz="4800">
                <a:latin typeface="Modern Love Caps" panose="04070805081001020A01" pitchFamily="82" charset="0"/>
              </a:rPr>
              <a:t>Hasil simulasi dan Analisis</a:t>
            </a:r>
          </a:p>
        </p:txBody>
      </p:sp>
      <p:sp>
        <p:nvSpPr>
          <p:cNvPr id="3" name="Content Placeholder 2">
            <a:extLst>
              <a:ext uri="{FF2B5EF4-FFF2-40B4-BE49-F238E27FC236}">
                <a16:creationId xmlns:a16="http://schemas.microsoft.com/office/drawing/2014/main" id="{3A148755-9887-46DF-A2C0-06766A4E7E48}"/>
              </a:ext>
            </a:extLst>
          </p:cNvPr>
          <p:cNvSpPr>
            <a:spLocks noGrp="1"/>
          </p:cNvSpPr>
          <p:nvPr>
            <p:ph idx="1"/>
          </p:nvPr>
        </p:nvSpPr>
        <p:spPr>
          <a:xfrm>
            <a:off x="1908015" y="2073505"/>
            <a:ext cx="5047882" cy="3404065"/>
          </a:xfrm>
        </p:spPr>
        <p:txBody>
          <a:bodyPr anchor="ctr">
            <a:normAutofit/>
          </a:bodyPr>
          <a:lstStyle/>
          <a:p>
            <a:pPr marL="0" marR="0" indent="0">
              <a:lnSpc>
                <a:spcPct val="90000"/>
              </a:lnSpc>
              <a:spcBef>
                <a:spcPts val="0"/>
              </a:spcBef>
              <a:spcAft>
                <a:spcPts val="600"/>
              </a:spcAft>
              <a:buNone/>
            </a:pPr>
            <a:r>
              <a:rPr lang="en-US" sz="1400">
                <a:effectLst/>
                <a:latin typeface="Modern Love Caps" panose="04070805081001020A01" pitchFamily="82" charset="0"/>
                <a:ea typeface="Calibri" panose="020F0502020204030204" pitchFamily="34" charset="0"/>
                <a:cs typeface="Times New Roman" panose="02020603050405020304" pitchFamily="18" charset="0"/>
              </a:rPr>
              <a:t>Penjelasan</a:t>
            </a:r>
          </a:p>
          <a:p>
            <a:pPr marL="0" marR="0" indent="0">
              <a:lnSpc>
                <a:spcPct val="90000"/>
              </a:lnSpc>
              <a:spcBef>
                <a:spcPts val="0"/>
              </a:spcBef>
              <a:spcAft>
                <a:spcPts val="600"/>
              </a:spcAft>
              <a:buNone/>
            </a:pPr>
            <a:endParaRPr lang="en-US" sz="1400">
              <a:effectLst/>
              <a:latin typeface="Modern Love Caps" panose="04070805081001020A01" pitchFamily="82"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600"/>
              </a:spcAft>
              <a:buNone/>
            </a:pPr>
            <a:r>
              <a:rPr lang="en-US" sz="1400">
                <a:effectLst/>
                <a:latin typeface="Modern Love Caps" panose="04070805081001020A01" pitchFamily="82" charset="0"/>
                <a:ea typeface="Calibri" panose="020F0502020204030204" pitchFamily="34" charset="0"/>
                <a:cs typeface="Times New Roman" panose="02020603050405020304" pitchFamily="18" charset="0"/>
              </a:rPr>
              <a:t>Operasi sistem yang kami beri keadan sebanyak empat (empat state), yaitu </a:t>
            </a:r>
            <a:r>
              <a:rPr lang="en-US" sz="1400" b="1">
                <a:effectLst/>
                <a:latin typeface="Modern Love Caps" panose="04070805081001020A01" pitchFamily="82" charset="0"/>
                <a:ea typeface="Calibri" panose="020F0502020204030204" pitchFamily="34" charset="0"/>
                <a:cs typeface="Times New Roman" panose="02020603050405020304" pitchFamily="18" charset="0"/>
              </a:rPr>
              <a:t>0000, 0001. 0010. 0100 dan 1000 . </a:t>
            </a:r>
          </a:p>
          <a:p>
            <a:pPr marL="0" marR="0">
              <a:lnSpc>
                <a:spcPct val="90000"/>
              </a:lnSpc>
              <a:spcBef>
                <a:spcPts val="0"/>
              </a:spcBef>
              <a:spcAft>
                <a:spcPts val="600"/>
              </a:spcAft>
            </a:pPr>
            <a:endParaRPr lang="en-US" sz="1400">
              <a:effectLst/>
              <a:latin typeface="Modern Love Caps" panose="04070805081001020A01" pitchFamily="82" charset="0"/>
              <a:ea typeface="Calibri" panose="020F0502020204030204" pitchFamily="34" charset="0"/>
              <a:cs typeface="Times New Roman" panose="02020603050405020304" pitchFamily="18" charset="0"/>
            </a:endParaRPr>
          </a:p>
          <a:p>
            <a:pPr marL="285750" marR="0" indent="-285750">
              <a:lnSpc>
                <a:spcPct val="90000"/>
              </a:lnSpc>
              <a:spcBef>
                <a:spcPts val="0"/>
              </a:spcBef>
              <a:spcAft>
                <a:spcPts val="600"/>
              </a:spcAft>
              <a:buFont typeface="Arial" panose="020B0604020202020204" pitchFamily="34" charset="0"/>
              <a:buChar char="•"/>
            </a:pPr>
            <a:r>
              <a:rPr lang="en-US" sz="1400">
                <a:effectLst/>
                <a:latin typeface="Modern Love Caps" panose="04070805081001020A01" pitchFamily="82" charset="0"/>
                <a:ea typeface="Calibri" panose="020F0502020204030204" pitchFamily="34" charset="0"/>
                <a:cs typeface="Times New Roman" panose="02020603050405020304" pitchFamily="18" charset="0"/>
              </a:rPr>
              <a:t>Untuk keadaan 0000 : tidak ada input yang diberikan, yang mengakibatkan conveyor akan diam (tetap berada di tempat semula)</a:t>
            </a:r>
          </a:p>
          <a:p>
            <a:pPr marL="285750" marR="0" indent="-285750">
              <a:lnSpc>
                <a:spcPct val="90000"/>
              </a:lnSpc>
              <a:spcBef>
                <a:spcPts val="0"/>
              </a:spcBef>
              <a:spcAft>
                <a:spcPts val="600"/>
              </a:spcAft>
              <a:buFont typeface="Arial" panose="020B0604020202020204" pitchFamily="34" charset="0"/>
              <a:buChar char="•"/>
            </a:pPr>
            <a:r>
              <a:rPr lang="en-US" sz="1400">
                <a:effectLst/>
                <a:latin typeface="Modern Love Caps" panose="04070805081001020A01" pitchFamily="82" charset="0"/>
                <a:ea typeface="Calibri" panose="020F0502020204030204" pitchFamily="34" charset="0"/>
                <a:cs typeface="Times New Roman" panose="02020603050405020304" pitchFamily="18" charset="0"/>
              </a:rPr>
              <a:t>Untuk keadaan 0001 : untuk pemberian input yang membuat konveyor berjalan menuju kotak merah </a:t>
            </a:r>
          </a:p>
          <a:p>
            <a:pPr marL="285750" marR="0" indent="-285750">
              <a:lnSpc>
                <a:spcPct val="90000"/>
              </a:lnSpc>
              <a:spcBef>
                <a:spcPts val="0"/>
              </a:spcBef>
              <a:spcAft>
                <a:spcPts val="600"/>
              </a:spcAft>
              <a:buFont typeface="Arial" panose="020B0604020202020204" pitchFamily="34" charset="0"/>
              <a:buChar char="•"/>
            </a:pPr>
            <a:r>
              <a:rPr lang="en-US" sz="1400">
                <a:effectLst/>
                <a:latin typeface="Modern Love Caps" panose="04070805081001020A01" pitchFamily="82" charset="0"/>
                <a:ea typeface="Calibri" panose="020F0502020204030204" pitchFamily="34" charset="0"/>
                <a:cs typeface="Times New Roman" panose="02020603050405020304" pitchFamily="18" charset="0"/>
              </a:rPr>
              <a:t>Untuk keadaan 0010 : untuk pemberian input yang membuat konveyor berjalan menuju kotak hijau </a:t>
            </a:r>
          </a:p>
          <a:p>
            <a:pPr marL="285750" marR="0" indent="-285750">
              <a:lnSpc>
                <a:spcPct val="90000"/>
              </a:lnSpc>
              <a:spcBef>
                <a:spcPts val="0"/>
              </a:spcBef>
              <a:spcAft>
                <a:spcPts val="600"/>
              </a:spcAft>
              <a:buFont typeface="Arial" panose="020B0604020202020204" pitchFamily="34" charset="0"/>
              <a:buChar char="•"/>
            </a:pPr>
            <a:r>
              <a:rPr lang="en-US" sz="1400">
                <a:effectLst/>
                <a:latin typeface="Modern Love Caps" panose="04070805081001020A01" pitchFamily="82" charset="0"/>
                <a:ea typeface="Calibri" panose="020F0502020204030204" pitchFamily="34" charset="0"/>
                <a:cs typeface="Times New Roman" panose="02020603050405020304" pitchFamily="18" charset="0"/>
              </a:rPr>
              <a:t>Untuk keadaan 1000 ; untuk pemberian input jika terjadinya error, yaitu bel (alarm) akan berbunyi</a:t>
            </a:r>
          </a:p>
        </p:txBody>
      </p:sp>
      <p:cxnSp>
        <p:nvCxnSpPr>
          <p:cNvPr id="14" name="Straight Connector 13">
            <a:extLst>
              <a:ext uri="{FF2B5EF4-FFF2-40B4-BE49-F238E27FC236}">
                <a16:creationId xmlns:a16="http://schemas.microsoft.com/office/drawing/2014/main" id="{FCA251D2-4E92-4944-8A7D-E75974D245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7EC5EAD-9342-4DE3-98B4-F4ACC8611D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304E18C-DF30-4A02-B361-E5FCE7FBFCF8}"/>
              </a:ext>
            </a:extLst>
          </p:cNvPr>
          <p:cNvSpPr txBox="1"/>
          <p:nvPr/>
        </p:nvSpPr>
        <p:spPr>
          <a:xfrm>
            <a:off x="8065302" y="3429001"/>
            <a:ext cx="3430882" cy="3112588"/>
          </a:xfrm>
          <a:prstGeom prst="rect">
            <a:avLst/>
          </a:prstGeom>
          <a:noFill/>
        </p:spPr>
        <p:txBody>
          <a:bodyPr wrap="square">
            <a:spAutoFit/>
          </a:bodyPr>
          <a:lstStyle/>
          <a:p>
            <a:pPr marR="0" algn="just">
              <a:lnSpc>
                <a:spcPct val="120000"/>
              </a:lnSpc>
              <a:spcBef>
                <a:spcPts val="0"/>
              </a:spcBef>
              <a:spcAft>
                <a:spcPts val="0"/>
              </a:spcAft>
            </a:pPr>
            <a:r>
              <a:rPr lang="en-US" sz="1800" dirty="0" err="1">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Untuk</a:t>
            </a: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r>
              <a:rPr lang="en-US" sz="1800" dirty="0" err="1">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simulasinya</a:t>
            </a: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kami </a:t>
            </a:r>
            <a:r>
              <a:rPr lang="en-US" sz="1800" dirty="0" err="1">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mendefinisikan</a:t>
            </a: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r>
              <a:rPr lang="en-US" sz="1800" dirty="0" err="1">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clocknya</a:t>
            </a: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p>
          <a:p>
            <a:pPr marR="0" algn="just">
              <a:lnSpc>
                <a:spcPct val="120000"/>
              </a:lnSpc>
              <a:spcBef>
                <a:spcPts val="0"/>
              </a:spcBef>
              <a:spcAft>
                <a:spcPts val="0"/>
              </a:spcAft>
            </a:pPr>
            <a:endPar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Duty : 50 </a:t>
            </a:r>
          </a:p>
          <a:p>
            <a:pPr marL="0" marR="0" algn="just">
              <a:lnSpc>
                <a:spcPct val="120000"/>
              </a:lnSpc>
              <a:spcBef>
                <a:spcPts val="0"/>
              </a:spcBef>
              <a:spcAft>
                <a:spcPts val="0"/>
              </a:spcAft>
            </a:pP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Period : 100 </a:t>
            </a:r>
          </a:p>
          <a:p>
            <a:pPr marL="0" marR="0" algn="just">
              <a:lnSpc>
                <a:spcPct val="120000"/>
              </a:lnSpc>
              <a:spcBef>
                <a:spcPts val="0"/>
              </a:spcBef>
              <a:spcAft>
                <a:spcPts val="0"/>
              </a:spcAft>
            </a:pP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Offset : 0 </a:t>
            </a:r>
          </a:p>
          <a:p>
            <a:pPr marL="0" marR="0" algn="just">
              <a:lnSpc>
                <a:spcPct val="120000"/>
              </a:lnSpc>
              <a:spcBef>
                <a:spcPts val="0"/>
              </a:spcBef>
              <a:spcAft>
                <a:spcPts val="0"/>
              </a:spcAft>
            </a:pP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First edge : falling </a:t>
            </a:r>
          </a:p>
          <a:p>
            <a:pPr marL="0" marR="0" algn="just">
              <a:lnSpc>
                <a:spcPct val="120000"/>
              </a:lnSpc>
              <a:spcBef>
                <a:spcPts val="0"/>
              </a:spcBef>
              <a:spcAft>
                <a:spcPts val="0"/>
              </a:spcAft>
            </a:pPr>
            <a:r>
              <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Logic values : high (1), low (0) </a:t>
            </a:r>
          </a:p>
          <a:p>
            <a:pPr marR="0" algn="just">
              <a:lnSpc>
                <a:spcPct val="120000"/>
              </a:lnSpc>
              <a:spcBef>
                <a:spcPts val="0"/>
              </a:spcBef>
              <a:spcAft>
                <a:spcPts val="0"/>
              </a:spcAft>
            </a:pPr>
            <a:endParaRPr lang="en-US" sz="1800" dirty="0">
              <a:solidFill>
                <a:schemeClr val="bg2">
                  <a:lumMod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58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769E14-42A1-4194-9915-A3C3F12B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54B4AC2F-67D3-4029-9050-8F70D701E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1E43F547-8690-4CB0-A621-415F429D5C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83B71-59AE-4EB9-ADAF-64D6D0492AF2}"/>
              </a:ext>
            </a:extLst>
          </p:cNvPr>
          <p:cNvSpPr>
            <a:spLocks noGrp="1"/>
          </p:cNvSpPr>
          <p:nvPr>
            <p:ph type="title"/>
          </p:nvPr>
        </p:nvSpPr>
        <p:spPr>
          <a:xfrm>
            <a:off x="1608654" y="584006"/>
            <a:ext cx="4862576" cy="4795408"/>
          </a:xfrm>
        </p:spPr>
        <p:txBody>
          <a:bodyPr>
            <a:normAutofit/>
          </a:bodyPr>
          <a:lstStyle/>
          <a:p>
            <a:r>
              <a:rPr lang="en-US">
                <a:latin typeface="Modern Love Caps" panose="04070805081001020A01" pitchFamily="82" charset="0"/>
              </a:rPr>
              <a:t>Hasil Simulasi dan analisis</a:t>
            </a:r>
          </a:p>
        </p:txBody>
      </p:sp>
      <p:cxnSp>
        <p:nvCxnSpPr>
          <p:cNvPr id="15" name="Vertical Connector">
            <a:extLst>
              <a:ext uri="{FF2B5EF4-FFF2-40B4-BE49-F238E27FC236}">
                <a16:creationId xmlns:a16="http://schemas.microsoft.com/office/drawing/2014/main" id="{C43453A4-E672-4E99-828D-61F490D03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42B3D3AB-0475-4349-9B16-455F1E315E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028E7DA-E619-46A5-B1DC-BE794C84491C}"/>
              </a:ext>
            </a:extLst>
          </p:cNvPr>
          <p:cNvGraphicFramePr>
            <a:graphicFrameLocks noGrp="1"/>
          </p:cNvGraphicFramePr>
          <p:nvPr>
            <p:ph idx="1"/>
            <p:extLst>
              <p:ext uri="{D42A27DB-BD31-4B8C-83A1-F6EECF244321}">
                <p14:modId xmlns:p14="http://schemas.microsoft.com/office/powerpoint/2010/main" val="39255772"/>
              </p:ext>
            </p:extLst>
          </p:nvPr>
        </p:nvGraphicFramePr>
        <p:xfrm>
          <a:off x="5561161" y="992387"/>
          <a:ext cx="5393367" cy="4873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622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9296-0B6F-4FA4-909B-94BB89448D3A}"/>
              </a:ext>
            </a:extLst>
          </p:cNvPr>
          <p:cNvSpPr>
            <a:spLocks noGrp="1"/>
          </p:cNvSpPr>
          <p:nvPr>
            <p:ph type="title"/>
          </p:nvPr>
        </p:nvSpPr>
        <p:spPr>
          <a:xfrm>
            <a:off x="4492408" y="799670"/>
            <a:ext cx="10543032" cy="1325563"/>
          </a:xfrm>
        </p:spPr>
        <p:txBody>
          <a:bodyPr/>
          <a:lstStyle/>
          <a:p>
            <a:r>
              <a:rPr lang="en-US" sz="5400">
                <a:solidFill>
                  <a:schemeClr val="tx1"/>
                </a:solidFill>
                <a:latin typeface="Modern Love Caps" panose="04070805081001020A01" pitchFamily="82" charset="0"/>
              </a:rPr>
              <a:t>Kode Verilog</a:t>
            </a:r>
            <a:endParaRPr lang="en-US" sz="4800" dirty="0">
              <a:solidFill>
                <a:schemeClr val="tx1"/>
              </a:solidFill>
              <a:latin typeface="Modern Love Caps" panose="04070805081001020A01" pitchFamily="82" charset="0"/>
            </a:endParaRPr>
          </a:p>
        </p:txBody>
      </p:sp>
      <p:sp>
        <p:nvSpPr>
          <p:cNvPr id="3" name="Content Placeholder 2">
            <a:extLst>
              <a:ext uri="{FF2B5EF4-FFF2-40B4-BE49-F238E27FC236}">
                <a16:creationId xmlns:a16="http://schemas.microsoft.com/office/drawing/2014/main" id="{314CB0D8-E1F2-4C54-836A-99CDE490AF3F}"/>
              </a:ext>
            </a:extLst>
          </p:cNvPr>
          <p:cNvSpPr>
            <a:spLocks noGrp="1"/>
          </p:cNvSpPr>
          <p:nvPr>
            <p:ph idx="1"/>
          </p:nvPr>
        </p:nvSpPr>
        <p:spPr>
          <a:xfrm>
            <a:off x="1695843" y="1851947"/>
            <a:ext cx="3951731" cy="4206383"/>
          </a:xfrm>
        </p:spPr>
        <p:txBody>
          <a:bodyPr>
            <a:normAutofit fontScale="55000" lnSpcReduction="20000"/>
          </a:bodyPr>
          <a:lstStyle/>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module tubes(clk, tombol1, reset, out,tombol2); </a:t>
            </a:r>
          </a:p>
          <a:p>
            <a:pPr marL="0" marR="0" indent="0" algn="just">
              <a:lnSpc>
                <a:spcPct val="120000"/>
              </a:lnSpc>
              <a:spcBef>
                <a:spcPts val="0"/>
              </a:spcBef>
              <a:spcAft>
                <a:spcPts val="0"/>
              </a:spcAft>
              <a:buNone/>
            </a:pPr>
            <a:endPar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input clk, tombol1, reset,tombol2;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output [3:0] out;</a:t>
            </a:r>
          </a:p>
          <a:p>
            <a:pPr marL="0" marR="0" indent="0" algn="just">
              <a:lnSpc>
                <a:spcPct val="120000"/>
              </a:lnSpc>
              <a:spcBef>
                <a:spcPts val="0"/>
              </a:spcBef>
              <a:spcAft>
                <a:spcPts val="0"/>
              </a:spcAft>
              <a:buNone/>
            </a:pPr>
            <a:endPar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reg [3:0] out;</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reg [2:0] state;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parameter zero=0, merah=1, hijau=2, busuk=3,alarm=4;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always @(state)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begin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case (state)</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zero: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out = 4'b0000;</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merah: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out = 4'b0001;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hijau: out = 4'b0010;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busuk: out = 4'b0100;</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alarm: out = 4'b1000;</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default: out = 4'b0000; </a:t>
            </a:r>
          </a:p>
          <a:p>
            <a:pPr marL="0" marR="0" indent="0" algn="just">
              <a:lnSpc>
                <a:spcPct val="120000"/>
              </a:lnSpc>
              <a:spcBef>
                <a:spcPts val="0"/>
              </a:spcBef>
              <a:spcAft>
                <a:spcPts val="0"/>
              </a:spcAft>
              <a:buNone/>
            </a:pPr>
            <a:r>
              <a:rPr lang="en-US" sz="24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endcase end always @(posedge clk or posedge reset) </a:t>
            </a:r>
            <a:endParaRPr lang="en-US">
              <a:solidFill>
                <a:schemeClr val="tx1">
                  <a:lumMod val="75000"/>
                  <a:lumOff val="25000"/>
                </a:schemeClr>
              </a:solidFill>
            </a:endParaRPr>
          </a:p>
          <a:p>
            <a:pPr marL="0" marR="0" indent="0" algn="just">
              <a:lnSpc>
                <a:spcPct val="120000"/>
              </a:lnSpc>
              <a:spcBef>
                <a:spcPts val="0"/>
              </a:spcBef>
              <a:spcAft>
                <a:spcPts val="0"/>
              </a:spcAft>
              <a:buNone/>
            </a:pPr>
            <a:endParaRPr lang="en-US" sz="24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AD294D3-6A30-441E-A9C5-95326EFADAB7}"/>
              </a:ext>
            </a:extLst>
          </p:cNvPr>
          <p:cNvSpPr txBox="1"/>
          <p:nvPr/>
        </p:nvSpPr>
        <p:spPr>
          <a:xfrm>
            <a:off x="5675007" y="1821708"/>
            <a:ext cx="3951731" cy="4518929"/>
          </a:xfrm>
          <a:prstGeom prst="rect">
            <a:avLst/>
          </a:prstGeom>
          <a:noFill/>
        </p:spPr>
        <p:txBody>
          <a:bodyPr wrap="square">
            <a:spAutoFit/>
          </a:bodyPr>
          <a:lstStyle/>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begin if (reset) state = zero;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case (state) zero: if (tombol1) if(tombol2) state = alarm;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state = merah;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if(tombol2) state = merah;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state = zero;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merah: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if (tombol1) if(tombol2) state = alarm;</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hijau;</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if(tombol2) state = busuk;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state = merah;</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hijau: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if (tombol1) if(tombol2) state = alarm;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state = busuk;</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if(tombol2) state = merah;</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hijau;</a:t>
            </a:r>
          </a:p>
          <a:p>
            <a:pPr marL="0" marR="0" algn="just">
              <a:lnSpc>
                <a:spcPct val="120000"/>
              </a:lnSpc>
              <a:spcBef>
                <a:spcPts val="0"/>
              </a:spcBef>
              <a:spcAft>
                <a:spcPts val="0"/>
              </a:spcAft>
            </a:pPr>
            <a:endPar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busuk: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if (tombol1) if(tombol2) state = alarm;</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merah; </a:t>
            </a:r>
          </a:p>
          <a:p>
            <a:pPr marL="0" marR="0" algn="just">
              <a:lnSpc>
                <a:spcPct val="120000"/>
              </a:lnSpc>
              <a:spcBef>
                <a:spcPts val="0"/>
              </a:spcBef>
              <a:spcAft>
                <a:spcPts val="0"/>
              </a:spcAft>
            </a:pPr>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else if(tombol2) state = hijau;</a:t>
            </a:r>
          </a:p>
          <a:p>
            <a:r>
              <a:rPr lang="en-US" sz="110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busuk; </a:t>
            </a:r>
            <a:endParaRPr lang="en-US" sz="1100">
              <a:solidFill>
                <a:schemeClr val="tx1">
                  <a:lumMod val="75000"/>
                  <a:lumOff val="25000"/>
                </a:schemeClr>
              </a:solidFill>
              <a:latin typeface="Modern Love Caps" panose="04070805081001020A01" pitchFamily="82" charset="0"/>
            </a:endParaRPr>
          </a:p>
          <a:p>
            <a:pPr marL="0" marR="0" algn="just">
              <a:lnSpc>
                <a:spcPct val="120000"/>
              </a:lnSpc>
              <a:spcBef>
                <a:spcPts val="0"/>
              </a:spcBef>
              <a:spcAft>
                <a:spcPts val="0"/>
              </a:spcAft>
            </a:pPr>
            <a:endParaRPr lang="en-US" sz="11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F5DE241-2920-4DF5-A71A-5314F02A8924}"/>
              </a:ext>
            </a:extLst>
          </p:cNvPr>
          <p:cNvSpPr txBox="1"/>
          <p:nvPr/>
        </p:nvSpPr>
        <p:spPr>
          <a:xfrm>
            <a:off x="9688951" y="1821708"/>
            <a:ext cx="2539221" cy="2963888"/>
          </a:xfrm>
          <a:prstGeom prst="rect">
            <a:avLst/>
          </a:prstGeom>
          <a:noFill/>
        </p:spPr>
        <p:txBody>
          <a:bodyPr wrap="square" rtlCol="0">
            <a:spAutoFit/>
          </a:bodyPr>
          <a:lstStyle/>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alarm:</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if (tombol1) if(tombol2) state = alarm;</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alarm;</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if(tombol2) state = alarm;</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else state = alarm;</a:t>
            </a:r>
          </a:p>
          <a:p>
            <a:pPr marL="0" marR="0" algn="just">
              <a:lnSpc>
                <a:spcPct val="120000"/>
              </a:lnSpc>
              <a:spcBef>
                <a:spcPts val="0"/>
              </a:spcBef>
              <a:spcAft>
                <a:spcPts val="0"/>
              </a:spcAft>
            </a:pPr>
            <a:endPar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r>
              <a:rPr lang="en-US" sz="1200" dirty="0" err="1">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endcase</a:t>
            </a: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end</a:t>
            </a: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r>
              <a:rPr lang="en-US" sz="1200" dirty="0" err="1">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endmodule</a:t>
            </a:r>
            <a:endPar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ID"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endPar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endPar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0"/>
              </a:spcAft>
            </a:pPr>
            <a:r>
              <a:rPr lang="en-US" sz="1200" dirty="0">
                <a:solidFill>
                  <a:schemeClr val="tx1">
                    <a:lumMod val="75000"/>
                    <a:lumOff val="25000"/>
                  </a:schemeClr>
                </a:solidFill>
                <a:effectLst/>
                <a:latin typeface="Modern Love Caps" panose="04070805081001020A01" pitchFamily="82"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292263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Background Gray Rectangle">
            <a:extLst>
              <a:ext uri="{FF2B5EF4-FFF2-40B4-BE49-F238E27FC236}">
                <a16:creationId xmlns:a16="http://schemas.microsoft.com/office/drawing/2014/main" id="{05C5A40C-F9AD-4C93-97FA-358B169FE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7AABA2F9-823C-4214-A440-604B5DB2FF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Rectangle 11">
            <a:extLst>
              <a:ext uri="{FF2B5EF4-FFF2-40B4-BE49-F238E27FC236}">
                <a16:creationId xmlns:a16="http://schemas.microsoft.com/office/drawing/2014/main" id="{29B92431-B474-487C-98A7-621A5D0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685800"/>
            <a:ext cx="121920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9654C4-84DC-42AA-B9E1-C004E3DB886D}"/>
              </a:ext>
            </a:extLst>
          </p:cNvPr>
          <p:cNvSpPr>
            <a:spLocks noGrp="1"/>
          </p:cNvSpPr>
          <p:nvPr>
            <p:ph type="title"/>
          </p:nvPr>
        </p:nvSpPr>
        <p:spPr>
          <a:xfrm>
            <a:off x="836676" y="680189"/>
            <a:ext cx="10515600" cy="2510463"/>
          </a:xfrm>
        </p:spPr>
        <p:txBody>
          <a:bodyPr anchor="b">
            <a:normAutofit/>
          </a:bodyPr>
          <a:lstStyle/>
          <a:p>
            <a:pPr algn="ctr"/>
            <a:r>
              <a:rPr lang="en-US" sz="4800">
                <a:latin typeface="Modern Love Caps" panose="020B0604020202020204" pitchFamily="82" charset="0"/>
              </a:rPr>
              <a:t>Terima Kasih</a:t>
            </a:r>
          </a:p>
        </p:txBody>
      </p:sp>
      <p:cxnSp>
        <p:nvCxnSpPr>
          <p:cNvPr id="14" name="Straight Connector 13">
            <a:extLst>
              <a:ext uri="{FF2B5EF4-FFF2-40B4-BE49-F238E27FC236}">
                <a16:creationId xmlns:a16="http://schemas.microsoft.com/office/drawing/2014/main" id="{18BED632-3F93-4C38-BB9D-D6B36E1076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959" y="68019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998292-066E-4327-A3AD-178DF64CEE3A}"/>
              </a:ext>
            </a:extLst>
          </p:cNvPr>
          <p:cNvSpPr>
            <a:spLocks noGrp="1"/>
          </p:cNvSpPr>
          <p:nvPr>
            <p:ph idx="1"/>
          </p:nvPr>
        </p:nvSpPr>
        <p:spPr>
          <a:xfrm>
            <a:off x="1170033" y="3429000"/>
            <a:ext cx="9848887" cy="2457997"/>
          </a:xfrm>
        </p:spPr>
        <p:txBody>
          <a:bodyPr>
            <a:normAutofit/>
          </a:bodyPr>
          <a:lstStyle/>
          <a:p>
            <a:pPr algn="ctr"/>
            <a:endParaRPr lang="en-US" sz="1800"/>
          </a:p>
        </p:txBody>
      </p:sp>
      <p:cxnSp>
        <p:nvCxnSpPr>
          <p:cNvPr id="16" name="Straight Connector 15">
            <a:extLst>
              <a:ext uri="{FF2B5EF4-FFF2-40B4-BE49-F238E27FC236}">
                <a16:creationId xmlns:a16="http://schemas.microsoft.com/office/drawing/2014/main" id="{30D2A0D4-02A1-4D54-B25A-DF0DD9DD07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583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F4A068-C95D-486B-AB65-28A5F70AF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B30473F7-A24A-427B-B9CE-C1A94B6F2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3"/>
            <a:ext cx="1446277" cy="3599018"/>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2068A50E-2E17-40A4-8E3C-25CC6DF99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ECB6D9-3360-4B40-A3E7-F7DF4E5227B3}"/>
              </a:ext>
            </a:extLst>
          </p:cNvPr>
          <p:cNvSpPr>
            <a:spLocks noGrp="1"/>
          </p:cNvSpPr>
          <p:nvPr>
            <p:ph type="title"/>
          </p:nvPr>
        </p:nvSpPr>
        <p:spPr>
          <a:xfrm>
            <a:off x="422144" y="3873157"/>
            <a:ext cx="5294293" cy="2165331"/>
          </a:xfrm>
        </p:spPr>
        <p:txBody>
          <a:bodyPr anchor="t">
            <a:normAutofit/>
          </a:bodyPr>
          <a:lstStyle/>
          <a:p>
            <a:r>
              <a:rPr lang="en-US" sz="4800">
                <a:solidFill>
                  <a:schemeClr val="tx1"/>
                </a:solidFill>
                <a:latin typeface="Modern Love Caps" panose="04070805081001020A01" pitchFamily="82" charset="0"/>
              </a:rPr>
              <a:t>Deskripsi</a:t>
            </a:r>
          </a:p>
        </p:txBody>
      </p:sp>
      <p:pic>
        <p:nvPicPr>
          <p:cNvPr id="5" name="Picture 4" descr="A close-up of a circuit board&#10;&#10;Description automatically generated with low confidence">
            <a:extLst>
              <a:ext uri="{FF2B5EF4-FFF2-40B4-BE49-F238E27FC236}">
                <a16:creationId xmlns:a16="http://schemas.microsoft.com/office/drawing/2014/main" id="{87E4B830-6C05-40A2-9455-5D5FBF764EE2}"/>
              </a:ext>
            </a:extLst>
          </p:cNvPr>
          <p:cNvPicPr>
            <a:picLocks noChangeAspect="1"/>
          </p:cNvPicPr>
          <p:nvPr/>
        </p:nvPicPr>
        <p:blipFill rotWithShape="1">
          <a:blip r:embed="rId2"/>
          <a:srcRect t="13341" r="2" b="33072"/>
          <a:stretch/>
        </p:blipFill>
        <p:spPr>
          <a:xfrm>
            <a:off x="1443228" y="10"/>
            <a:ext cx="10061448" cy="3599011"/>
          </a:xfrm>
          <a:prstGeom prst="rect">
            <a:avLst/>
          </a:prstGeom>
        </p:spPr>
      </p:pic>
      <p:sp>
        <p:nvSpPr>
          <p:cNvPr id="3" name="Content Placeholder 2">
            <a:extLst>
              <a:ext uri="{FF2B5EF4-FFF2-40B4-BE49-F238E27FC236}">
                <a16:creationId xmlns:a16="http://schemas.microsoft.com/office/drawing/2014/main" id="{6548AB52-0D35-4285-A60A-800C242291B5}"/>
              </a:ext>
            </a:extLst>
          </p:cNvPr>
          <p:cNvSpPr>
            <a:spLocks noGrp="1"/>
          </p:cNvSpPr>
          <p:nvPr>
            <p:ph idx="1"/>
          </p:nvPr>
        </p:nvSpPr>
        <p:spPr>
          <a:xfrm>
            <a:off x="6003984" y="3853131"/>
            <a:ext cx="4956417" cy="2185357"/>
          </a:xfrm>
        </p:spPr>
        <p:txBody>
          <a:bodyPr anchor="t">
            <a:normAutofit/>
          </a:bodyPr>
          <a:lstStyle/>
          <a:p>
            <a:pPr marL="0" marR="0">
              <a:spcBef>
                <a:spcPts val="0"/>
              </a:spcBef>
              <a:spcAft>
                <a:spcPts val="800"/>
              </a:spcAft>
            </a:pPr>
            <a:r>
              <a:rPr lang="en-US" sz="1800">
                <a:solidFill>
                  <a:schemeClr val="tx1"/>
                </a:solidFill>
                <a:latin typeface="Modern Love Caps" panose="04070805081001020A01" pitchFamily="82" charset="0"/>
                <a:ea typeface="Calibri" panose="020F0502020204030204" pitchFamily="34" charset="0"/>
                <a:cs typeface="Times New Roman" panose="02020603050405020304" pitchFamily="18" charset="0"/>
              </a:rPr>
              <a:t>M</a:t>
            </a:r>
            <a:r>
              <a:rPr lang="en-US" sz="1800">
                <a:solidFill>
                  <a:schemeClr val="tx1"/>
                </a:solidFill>
                <a:effectLst/>
                <a:latin typeface="Modern Love Caps" panose="04070805081001020A01" pitchFamily="82" charset="0"/>
                <a:ea typeface="Calibri" panose="020F0502020204030204" pitchFamily="34" charset="0"/>
                <a:cs typeface="Times New Roman" panose="02020603050405020304" pitchFamily="18" charset="0"/>
              </a:rPr>
              <a:t>enggunakan mekanisme dari FSM untuk sistem conveyor apel, yaitu memasukkan apel ke dalam kotak-kotak yang telah ditentukan sebagai packagingnya.</a:t>
            </a:r>
          </a:p>
        </p:txBody>
      </p:sp>
      <p:cxnSp>
        <p:nvCxnSpPr>
          <p:cNvPr id="17" name="Straight Connector 16">
            <a:extLst>
              <a:ext uri="{FF2B5EF4-FFF2-40B4-BE49-F238E27FC236}">
                <a16:creationId xmlns:a16="http://schemas.microsoft.com/office/drawing/2014/main" id="{88E181E9-8FE4-417B-A80B-0A099C6BE7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4EB5B0D-CAAF-4A5A-8339-8CCEA2AE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07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35">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49" name="Rectangle 37">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0" name="Rectangle 39">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BC80E-A3F6-4A35-87C5-076322433C38}"/>
              </a:ext>
            </a:extLst>
          </p:cNvPr>
          <p:cNvSpPr>
            <a:spLocks noGrp="1"/>
          </p:cNvSpPr>
          <p:nvPr>
            <p:ph type="title"/>
          </p:nvPr>
        </p:nvSpPr>
        <p:spPr>
          <a:xfrm>
            <a:off x="1443228" y="91589"/>
            <a:ext cx="4548657" cy="2882980"/>
          </a:xfrm>
        </p:spPr>
        <p:txBody>
          <a:bodyPr anchor="b">
            <a:normAutofit/>
          </a:bodyPr>
          <a:lstStyle/>
          <a:p>
            <a:r>
              <a:rPr lang="en-US" sz="4800">
                <a:latin typeface="Modern Love Caps" panose="04070805081001020A01" pitchFamily="82" charset="0"/>
              </a:rPr>
              <a:t>Fungsi</a:t>
            </a:r>
          </a:p>
        </p:txBody>
      </p:sp>
      <p:sp>
        <p:nvSpPr>
          <p:cNvPr id="3" name="Content Placeholder 2">
            <a:extLst>
              <a:ext uri="{FF2B5EF4-FFF2-40B4-BE49-F238E27FC236}">
                <a16:creationId xmlns:a16="http://schemas.microsoft.com/office/drawing/2014/main" id="{139D82A8-4499-408E-AEC1-BC296664680F}"/>
              </a:ext>
            </a:extLst>
          </p:cNvPr>
          <p:cNvSpPr>
            <a:spLocks noGrp="1"/>
          </p:cNvSpPr>
          <p:nvPr>
            <p:ph idx="1"/>
          </p:nvPr>
        </p:nvSpPr>
        <p:spPr>
          <a:xfrm>
            <a:off x="1488871" y="3282252"/>
            <a:ext cx="4548656" cy="2582470"/>
          </a:xfrm>
        </p:spPr>
        <p:txBody>
          <a:bodyPr>
            <a:normAutofit/>
          </a:bodyPr>
          <a:lstStyle/>
          <a:p>
            <a:r>
              <a:rPr lang="en-US" sz="1800">
                <a:latin typeface="Modern Love Caps" panose="04070805081001020A01" pitchFamily="82" charset="0"/>
              </a:rPr>
              <a:t>Dapat mengendalikan conveyor untuk bergerak dan memasukkan apel ke dalam kotak yang diinginkan. Jumlah kotak yang ditinjau terdapat 3 kotak yaitu kotak A (merah), B (hijau), C(busuk).</a:t>
            </a:r>
          </a:p>
          <a:p>
            <a:endParaRPr lang="en-US" sz="1800"/>
          </a:p>
        </p:txBody>
      </p:sp>
      <p:cxnSp>
        <p:nvCxnSpPr>
          <p:cNvPr id="51" name="Straight Connector 41">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43">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
        <p:nvSpPr>
          <p:cNvPr id="53" name="Rectangle 45">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C3634D">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grpSp>
        <p:nvGrpSpPr>
          <p:cNvPr id="5" name="Group 4">
            <a:extLst>
              <a:ext uri="{FF2B5EF4-FFF2-40B4-BE49-F238E27FC236}">
                <a16:creationId xmlns:a16="http://schemas.microsoft.com/office/drawing/2014/main" id="{57503011-DF43-4B7D-B0FE-D51CBFADE1DA}"/>
              </a:ext>
            </a:extLst>
          </p:cNvPr>
          <p:cNvGrpSpPr/>
          <p:nvPr/>
        </p:nvGrpSpPr>
        <p:grpSpPr>
          <a:xfrm>
            <a:off x="6080122" y="1794865"/>
            <a:ext cx="5776894" cy="2582470"/>
            <a:chOff x="-228210" y="2878631"/>
            <a:chExt cx="12648419" cy="4346026"/>
          </a:xfrm>
        </p:grpSpPr>
        <p:pic>
          <p:nvPicPr>
            <p:cNvPr id="6" name="Picture 5" descr="Icon&#10;&#10;Description automatically generated with medium confidence">
              <a:extLst>
                <a:ext uri="{FF2B5EF4-FFF2-40B4-BE49-F238E27FC236}">
                  <a16:creationId xmlns:a16="http://schemas.microsoft.com/office/drawing/2014/main" id="{F3B3716B-FE4D-4F6D-8D5B-9AA65025982A}"/>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228210" y="2878631"/>
              <a:ext cx="12648419" cy="4346026"/>
            </a:xfrm>
            <a:prstGeom prst="rect">
              <a:avLst/>
            </a:prstGeom>
          </p:spPr>
        </p:pic>
        <p:grpSp>
          <p:nvGrpSpPr>
            <p:cNvPr id="7" name="Group 6">
              <a:extLst>
                <a:ext uri="{FF2B5EF4-FFF2-40B4-BE49-F238E27FC236}">
                  <a16:creationId xmlns:a16="http://schemas.microsoft.com/office/drawing/2014/main" id="{414C478A-7F84-4EB5-996B-991BE6F35F5A}"/>
                </a:ext>
              </a:extLst>
            </p:cNvPr>
            <p:cNvGrpSpPr/>
            <p:nvPr/>
          </p:nvGrpSpPr>
          <p:grpSpPr>
            <a:xfrm>
              <a:off x="2928135" y="4865270"/>
              <a:ext cx="5888466" cy="820645"/>
              <a:chOff x="2928135" y="4865270"/>
              <a:chExt cx="5888466" cy="820645"/>
            </a:xfrm>
          </p:grpSpPr>
          <p:pic>
            <p:nvPicPr>
              <p:cNvPr id="8" name="Picture 7" descr="Logo&#10;&#10;Description automatically generated">
                <a:extLst>
                  <a:ext uri="{FF2B5EF4-FFF2-40B4-BE49-F238E27FC236}">
                    <a16:creationId xmlns:a16="http://schemas.microsoft.com/office/drawing/2014/main" id="{374C10C0-E3AB-42BB-B825-83577006343B}"/>
                  </a:ext>
                </a:extLst>
              </p:cNvPr>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946008" y="5051644"/>
                <a:ext cx="511162" cy="566482"/>
              </a:xfrm>
              <a:prstGeom prst="rect">
                <a:avLst/>
              </a:prstGeom>
            </p:spPr>
          </p:pic>
          <p:pic>
            <p:nvPicPr>
              <p:cNvPr id="9" name="Picture 8" descr="Logo&#10;&#10;Description automatically generated">
                <a:extLst>
                  <a:ext uri="{FF2B5EF4-FFF2-40B4-BE49-F238E27FC236}">
                    <a16:creationId xmlns:a16="http://schemas.microsoft.com/office/drawing/2014/main" id="{F7BB82AA-D9CB-4683-9A00-3873BFD88D9D}"/>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2937072" y="5054118"/>
                <a:ext cx="511161" cy="566481"/>
              </a:xfrm>
              <a:prstGeom prst="rect">
                <a:avLst/>
              </a:prstGeom>
            </p:spPr>
          </p:pic>
          <p:pic>
            <p:nvPicPr>
              <p:cNvPr id="10" name="Picture 9" descr="Logo&#10;&#10;Description automatically generated">
                <a:extLst>
                  <a:ext uri="{FF2B5EF4-FFF2-40B4-BE49-F238E27FC236}">
                    <a16:creationId xmlns:a16="http://schemas.microsoft.com/office/drawing/2014/main" id="{CAEFC47F-C75F-4D36-932D-6ECF063FC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8135" y="5044213"/>
                <a:ext cx="520098" cy="576386"/>
              </a:xfrm>
              <a:prstGeom prst="rect">
                <a:avLst/>
              </a:prstGeom>
            </p:spPr>
          </p:pic>
          <p:pic>
            <p:nvPicPr>
              <p:cNvPr id="11" name="Picture 10" descr="A picture containing envelope&#10;&#10;Description automatically generated">
                <a:extLst>
                  <a:ext uri="{FF2B5EF4-FFF2-40B4-BE49-F238E27FC236}">
                    <a16:creationId xmlns:a16="http://schemas.microsoft.com/office/drawing/2014/main" id="{049526E9-B170-419D-B625-A0DEA5D60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7195" y="4883146"/>
                <a:ext cx="1101154" cy="802769"/>
              </a:xfrm>
              <a:prstGeom prst="rect">
                <a:avLst/>
              </a:prstGeom>
            </p:spPr>
          </p:pic>
          <p:pic>
            <p:nvPicPr>
              <p:cNvPr id="12" name="Picture 11" descr="A picture containing envelope&#10;&#10;Description automatically generated">
                <a:extLst>
                  <a:ext uri="{FF2B5EF4-FFF2-40B4-BE49-F238E27FC236}">
                    <a16:creationId xmlns:a16="http://schemas.microsoft.com/office/drawing/2014/main" id="{A9A67BB6-21D2-4452-AA57-E38DE2785C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0052" y="4865271"/>
                <a:ext cx="1101154" cy="802769"/>
              </a:xfrm>
              <a:prstGeom prst="rect">
                <a:avLst/>
              </a:prstGeom>
            </p:spPr>
          </p:pic>
          <p:pic>
            <p:nvPicPr>
              <p:cNvPr id="13" name="Picture 12" descr="A picture containing envelope&#10;&#10;Description automatically generated">
                <a:extLst>
                  <a:ext uri="{FF2B5EF4-FFF2-40B4-BE49-F238E27FC236}">
                    <a16:creationId xmlns:a16="http://schemas.microsoft.com/office/drawing/2014/main" id="{6774CF89-F72F-4BD0-B57A-3C494D825A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5447" y="4865270"/>
                <a:ext cx="1101154" cy="802769"/>
              </a:xfrm>
              <a:prstGeom prst="rect">
                <a:avLst/>
              </a:prstGeom>
            </p:spPr>
          </p:pic>
          <p:sp>
            <p:nvSpPr>
              <p:cNvPr id="14" name="TextBox 13">
                <a:extLst>
                  <a:ext uri="{FF2B5EF4-FFF2-40B4-BE49-F238E27FC236}">
                    <a16:creationId xmlns:a16="http://schemas.microsoft.com/office/drawing/2014/main" id="{AF55D019-4DD0-4C72-8C16-E8FD9B81E260}"/>
                  </a:ext>
                </a:extLst>
              </p:cNvPr>
              <p:cNvSpPr txBox="1"/>
              <p:nvPr/>
            </p:nvSpPr>
            <p:spPr>
              <a:xfrm>
                <a:off x="4365782" y="5039599"/>
                <a:ext cx="381000" cy="523220"/>
              </a:xfrm>
              <a:prstGeom prst="rect">
                <a:avLst/>
              </a:prstGeom>
              <a:noFill/>
            </p:spPr>
            <p:txBody>
              <a:bodyPr wrap="square" rtlCol="0">
                <a:normAutofit/>
              </a:bodyPr>
              <a:lstStyle/>
              <a:p>
                <a:pPr>
                  <a:lnSpc>
                    <a:spcPct val="90000"/>
                  </a:lnSpc>
                  <a:spcAft>
                    <a:spcPts val="600"/>
                  </a:spcAft>
                </a:pPr>
                <a:r>
                  <a:rPr lang="en-US" sz="500">
                    <a:solidFill>
                      <a:schemeClr val="bg1">
                        <a:lumMod val="95000"/>
                      </a:schemeClr>
                    </a:solidFill>
                    <a:latin typeface="Modern Love Caps" panose="04070805081001020A01" pitchFamily="82" charset="0"/>
                  </a:rPr>
                  <a:t>A</a:t>
                </a:r>
              </a:p>
            </p:txBody>
          </p:sp>
          <p:sp>
            <p:nvSpPr>
              <p:cNvPr id="15" name="TextBox 14">
                <a:extLst>
                  <a:ext uri="{FF2B5EF4-FFF2-40B4-BE49-F238E27FC236}">
                    <a16:creationId xmlns:a16="http://schemas.microsoft.com/office/drawing/2014/main" id="{3C8CB22C-2C50-40DC-9BBD-010EEF3F13F8}"/>
                  </a:ext>
                </a:extLst>
              </p:cNvPr>
              <p:cNvSpPr txBox="1"/>
              <p:nvPr/>
            </p:nvSpPr>
            <p:spPr>
              <a:xfrm>
                <a:off x="6095999" y="5070796"/>
                <a:ext cx="381000" cy="523220"/>
              </a:xfrm>
              <a:prstGeom prst="rect">
                <a:avLst/>
              </a:prstGeom>
              <a:noFill/>
            </p:spPr>
            <p:txBody>
              <a:bodyPr wrap="square" rtlCol="0">
                <a:normAutofit/>
              </a:bodyPr>
              <a:lstStyle/>
              <a:p>
                <a:pPr>
                  <a:lnSpc>
                    <a:spcPct val="90000"/>
                  </a:lnSpc>
                  <a:spcAft>
                    <a:spcPts val="600"/>
                  </a:spcAft>
                </a:pPr>
                <a:r>
                  <a:rPr lang="en-US" sz="500">
                    <a:solidFill>
                      <a:schemeClr val="bg1">
                        <a:lumMod val="95000"/>
                      </a:schemeClr>
                    </a:solidFill>
                    <a:latin typeface="Modern Love Caps" panose="04070805081001020A01" pitchFamily="82" charset="0"/>
                  </a:rPr>
                  <a:t>B</a:t>
                </a:r>
              </a:p>
            </p:txBody>
          </p:sp>
          <p:sp>
            <p:nvSpPr>
              <p:cNvPr id="16" name="TextBox 15">
                <a:extLst>
                  <a:ext uri="{FF2B5EF4-FFF2-40B4-BE49-F238E27FC236}">
                    <a16:creationId xmlns:a16="http://schemas.microsoft.com/office/drawing/2014/main" id="{84ADAE4C-6523-446F-9A6F-E9ED318D4E23}"/>
                  </a:ext>
                </a:extLst>
              </p:cNvPr>
              <p:cNvSpPr txBox="1"/>
              <p:nvPr/>
            </p:nvSpPr>
            <p:spPr>
              <a:xfrm>
                <a:off x="8123573" y="5000330"/>
                <a:ext cx="381000" cy="523220"/>
              </a:xfrm>
              <a:prstGeom prst="rect">
                <a:avLst/>
              </a:prstGeom>
              <a:noFill/>
            </p:spPr>
            <p:txBody>
              <a:bodyPr wrap="square" rtlCol="0">
                <a:normAutofit/>
              </a:bodyPr>
              <a:lstStyle/>
              <a:p>
                <a:pPr>
                  <a:lnSpc>
                    <a:spcPct val="90000"/>
                  </a:lnSpc>
                  <a:spcAft>
                    <a:spcPts val="600"/>
                  </a:spcAft>
                </a:pPr>
                <a:r>
                  <a:rPr lang="en-US" sz="500">
                    <a:solidFill>
                      <a:schemeClr val="bg1">
                        <a:lumMod val="95000"/>
                      </a:schemeClr>
                    </a:solidFill>
                    <a:latin typeface="Modern Love Caps" panose="04070805081001020A01" pitchFamily="82" charset="0"/>
                  </a:rPr>
                  <a:t>C</a:t>
                </a:r>
              </a:p>
            </p:txBody>
          </p:sp>
        </p:grpSp>
      </p:grpSp>
    </p:spTree>
    <p:extLst>
      <p:ext uri="{BB962C8B-B14F-4D97-AF65-F5344CB8AC3E}">
        <p14:creationId xmlns:p14="http://schemas.microsoft.com/office/powerpoint/2010/main" val="117312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2" name="Rectangle 10">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3" name="Rectangle 12">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17BD2-7AB0-401F-85F0-A31FFF6D3263}"/>
              </a:ext>
            </a:extLst>
          </p:cNvPr>
          <p:cNvSpPr>
            <a:spLocks noGrp="1"/>
          </p:cNvSpPr>
          <p:nvPr>
            <p:ph type="title"/>
          </p:nvPr>
        </p:nvSpPr>
        <p:spPr>
          <a:xfrm>
            <a:off x="4544047" y="-1079926"/>
            <a:ext cx="4548657" cy="2882980"/>
          </a:xfrm>
        </p:spPr>
        <p:txBody>
          <a:bodyPr anchor="b">
            <a:normAutofit/>
          </a:bodyPr>
          <a:lstStyle/>
          <a:p>
            <a:r>
              <a:rPr lang="en-US" sz="4800">
                <a:latin typeface="Modern Love Caps" panose="04070805081001020A01" pitchFamily="82" charset="0"/>
              </a:rPr>
              <a:t>Speks dan Fitur</a:t>
            </a:r>
          </a:p>
        </p:txBody>
      </p:sp>
      <p:sp>
        <p:nvSpPr>
          <p:cNvPr id="3" name="Content Placeholder 2">
            <a:extLst>
              <a:ext uri="{FF2B5EF4-FFF2-40B4-BE49-F238E27FC236}">
                <a16:creationId xmlns:a16="http://schemas.microsoft.com/office/drawing/2014/main" id="{E64701D5-04AC-4CF9-9743-4F882FB23F7E}"/>
              </a:ext>
            </a:extLst>
          </p:cNvPr>
          <p:cNvSpPr>
            <a:spLocks noGrp="1"/>
          </p:cNvSpPr>
          <p:nvPr>
            <p:ph idx="1"/>
          </p:nvPr>
        </p:nvSpPr>
        <p:spPr>
          <a:xfrm>
            <a:off x="1627289" y="2291396"/>
            <a:ext cx="4548656" cy="2582470"/>
          </a:xfrm>
        </p:spPr>
        <p:txBody>
          <a:bodyPr>
            <a:normAutofit/>
          </a:bodyPr>
          <a:lstStyle/>
          <a:p>
            <a:r>
              <a:rPr lang="en-US" sz="1800">
                <a:latin typeface="Modern Love Caps" panose="04070805081001020A01" pitchFamily="82" charset="0"/>
              </a:rPr>
              <a:t>Spesifikasi</a:t>
            </a:r>
          </a:p>
          <a:p>
            <a:endParaRPr lang="en-US" sz="1800">
              <a:latin typeface="Modern Love Caps" panose="04070805081001020A01" pitchFamily="82" charset="0"/>
            </a:endParaRPr>
          </a:p>
          <a:p>
            <a:pPr marL="342900" marR="0" lvl="0" indent="-342900">
              <a:spcBef>
                <a:spcPts val="0"/>
              </a:spcBef>
              <a:spcAft>
                <a:spcPts val="0"/>
              </a:spcAft>
              <a:buFont typeface="Courier New" panose="02070309020205020404" pitchFamily="49" charset="0"/>
              <a:buChar char="o"/>
            </a:pPr>
            <a:r>
              <a:rPr lang="id-ID" sz="1800">
                <a:effectLst/>
                <a:latin typeface="Modern Love Caps" panose="04070805081001020A01" pitchFamily="82" charset="0"/>
                <a:ea typeface="Calibri" panose="020F0502020204030204" pitchFamily="34" charset="0"/>
                <a:cs typeface="Times New Roman" panose="02020603050405020304" pitchFamily="18" charset="0"/>
              </a:rPr>
              <a:t>Bilangan memiliki lebar 32-bit</a:t>
            </a:r>
            <a:endParaRPr lang="en-US" sz="1800">
              <a:effectLst/>
              <a:latin typeface="Modern Love Caps" panose="04070805081001020A01" pitchFamily="82"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Courier New" panose="02070309020205020404" pitchFamily="49" charset="0"/>
              <a:buChar char="o"/>
            </a:pPr>
            <a:r>
              <a:rPr lang="en-US" sz="1800">
                <a:effectLst/>
                <a:latin typeface="Modern Love Caps" panose="04070805081001020A01" pitchFamily="82" charset="0"/>
                <a:ea typeface="Calibri" panose="020F0502020204030204" pitchFamily="34" charset="0"/>
                <a:cs typeface="Times New Roman" panose="02020603050405020304" pitchFamily="18" charset="0"/>
              </a:rPr>
              <a:t>Conveyor bergerak sendiri</a:t>
            </a:r>
          </a:p>
          <a:p>
            <a:pPr marL="342900" marR="0" lvl="0" indent="-342900">
              <a:spcBef>
                <a:spcPts val="0"/>
              </a:spcBef>
              <a:spcAft>
                <a:spcPts val="0"/>
              </a:spcAft>
              <a:buFont typeface="Courier New" panose="02070309020205020404" pitchFamily="49" charset="0"/>
              <a:buChar char="o"/>
            </a:pPr>
            <a:r>
              <a:rPr lang="en-US" sz="1800">
                <a:effectLst/>
                <a:latin typeface="Modern Love Caps" panose="04070805081001020A01" pitchFamily="82" charset="0"/>
                <a:ea typeface="Calibri" panose="020F0502020204030204" pitchFamily="34" charset="0"/>
                <a:cs typeface="Times New Roman" panose="02020603050405020304" pitchFamily="18" charset="0"/>
              </a:rPr>
              <a:t>Conveyor dapat memilah apel dengan tombol</a:t>
            </a:r>
          </a:p>
          <a:p>
            <a:pPr marL="342900" marR="0" lvl="0" indent="-342900">
              <a:spcBef>
                <a:spcPts val="0"/>
              </a:spcBef>
              <a:spcAft>
                <a:spcPts val="1000"/>
              </a:spcAft>
              <a:buFont typeface="Courier New" panose="02070309020205020404" pitchFamily="49" charset="0"/>
              <a:buChar char="o"/>
            </a:pPr>
            <a:r>
              <a:rPr lang="en-US" sz="1800">
                <a:effectLst/>
                <a:latin typeface="Modern Love Caps" panose="04070805081001020A01" pitchFamily="82" charset="0"/>
                <a:ea typeface="Calibri" panose="020F0502020204030204" pitchFamily="34" charset="0"/>
                <a:cs typeface="Times New Roman" panose="02020603050405020304" pitchFamily="18" charset="0"/>
              </a:rPr>
              <a:t>Conveyor dapat memasukkan apel ke kotak</a:t>
            </a:r>
          </a:p>
        </p:txBody>
      </p:sp>
      <p:cxnSp>
        <p:nvCxnSpPr>
          <p:cNvPr id="24" name="Straight Connector 14">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2028" y="-14198"/>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16">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
        <p:nvSpPr>
          <p:cNvPr id="26" name="Rectangle 18">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96182" y="685799"/>
            <a:ext cx="694291" cy="5492009"/>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graphicFrame>
        <p:nvGraphicFramePr>
          <p:cNvPr id="4" name="Table 3">
            <a:extLst>
              <a:ext uri="{FF2B5EF4-FFF2-40B4-BE49-F238E27FC236}">
                <a16:creationId xmlns:a16="http://schemas.microsoft.com/office/drawing/2014/main" id="{DACFC4B6-455C-45F8-9D9B-C9E8EFCD4E8C}"/>
              </a:ext>
            </a:extLst>
          </p:cNvPr>
          <p:cNvGraphicFramePr>
            <a:graphicFrameLocks noGrp="1"/>
          </p:cNvGraphicFramePr>
          <p:nvPr>
            <p:extLst>
              <p:ext uri="{D42A27DB-BD31-4B8C-83A1-F6EECF244321}">
                <p14:modId xmlns:p14="http://schemas.microsoft.com/office/powerpoint/2010/main" val="2166979938"/>
              </p:ext>
            </p:extLst>
          </p:nvPr>
        </p:nvGraphicFramePr>
        <p:xfrm>
          <a:off x="6356958" y="2285790"/>
          <a:ext cx="4844439" cy="2054658"/>
        </p:xfrm>
        <a:graphic>
          <a:graphicData uri="http://schemas.openxmlformats.org/drawingml/2006/table">
            <a:tbl>
              <a:tblPr firstRow="1" firstCol="1" bandRow="1">
                <a:noFill/>
                <a:tableStyleId>{5C22544A-7EE6-4342-B048-85BDC9FD1C3A}</a:tableStyleId>
              </a:tblPr>
              <a:tblGrid>
                <a:gridCol w="1800932">
                  <a:extLst>
                    <a:ext uri="{9D8B030D-6E8A-4147-A177-3AD203B41FA5}">
                      <a16:colId xmlns:a16="http://schemas.microsoft.com/office/drawing/2014/main" val="3144044774"/>
                    </a:ext>
                  </a:extLst>
                </a:gridCol>
                <a:gridCol w="3043507">
                  <a:extLst>
                    <a:ext uri="{9D8B030D-6E8A-4147-A177-3AD203B41FA5}">
                      <a16:colId xmlns:a16="http://schemas.microsoft.com/office/drawing/2014/main" val="139984313"/>
                    </a:ext>
                  </a:extLst>
                </a:gridCol>
              </a:tblGrid>
              <a:tr h="697926">
                <a:tc>
                  <a:txBody>
                    <a:bodyPr/>
                    <a:lstStyle/>
                    <a:p>
                      <a:pPr marL="0" marR="0" algn="ctr">
                        <a:lnSpc>
                          <a:spcPct val="107000"/>
                        </a:lnSpc>
                        <a:spcBef>
                          <a:spcPts val="0"/>
                        </a:spcBef>
                        <a:spcAft>
                          <a:spcPts val="0"/>
                        </a:spcAft>
                      </a:pPr>
                      <a:r>
                        <a:rPr lang="en-US" sz="2000" b="1">
                          <a:solidFill>
                            <a:srgbClr val="FFFFFF"/>
                          </a:solidFill>
                          <a:effectLst/>
                          <a:latin typeface="+mj-lt"/>
                        </a:rPr>
                        <a:t>Alat</a:t>
                      </a:r>
                      <a:endParaRPr lang="en-US" sz="2000" b="1">
                        <a:solidFill>
                          <a:srgbClr val="FFFFFF"/>
                        </a:solidFill>
                        <a:effectLst/>
                        <a:latin typeface="+mj-lt"/>
                        <a:ea typeface="Calibri" panose="020F0502020204030204" pitchFamily="34" charset="0"/>
                        <a:cs typeface="Times New Roman" panose="02020603050405020304" pitchFamily="18" charset="0"/>
                      </a:endParaRPr>
                    </a:p>
                  </a:txBody>
                  <a:tcPr marL="288598" marR="173159" marT="173159" marB="173159">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marL="0" marR="0" algn="ctr">
                        <a:lnSpc>
                          <a:spcPct val="107000"/>
                        </a:lnSpc>
                        <a:spcBef>
                          <a:spcPts val="0"/>
                        </a:spcBef>
                        <a:spcAft>
                          <a:spcPts val="0"/>
                        </a:spcAft>
                      </a:pPr>
                      <a:r>
                        <a:rPr lang="en-US" sz="2000" b="1">
                          <a:solidFill>
                            <a:srgbClr val="FFFFFF"/>
                          </a:solidFill>
                          <a:effectLst/>
                          <a:latin typeface="+mj-lt"/>
                        </a:rPr>
                        <a:t>Fitur</a:t>
                      </a:r>
                      <a:endParaRPr lang="en-US" sz="2000" b="1">
                        <a:solidFill>
                          <a:srgbClr val="FFFFFF"/>
                        </a:solidFill>
                        <a:effectLst/>
                        <a:latin typeface="+mj-lt"/>
                        <a:ea typeface="Calibri" panose="020F0502020204030204" pitchFamily="34" charset="0"/>
                        <a:cs typeface="Times New Roman" panose="02020603050405020304" pitchFamily="18" charset="0"/>
                      </a:endParaRPr>
                    </a:p>
                  </a:txBody>
                  <a:tcPr marL="288598" marR="173159" marT="173159" marB="173159">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674433335"/>
                  </a:ext>
                </a:extLst>
              </a:tr>
              <a:tr h="1356732">
                <a:tc>
                  <a:txBody>
                    <a:bodyPr/>
                    <a:lstStyle/>
                    <a:p>
                      <a:pPr marL="0" marR="0" algn="ctr">
                        <a:lnSpc>
                          <a:spcPct val="107000"/>
                        </a:lnSpc>
                        <a:spcBef>
                          <a:spcPts val="0"/>
                        </a:spcBef>
                        <a:spcAft>
                          <a:spcPts val="0"/>
                        </a:spcAft>
                      </a:pPr>
                      <a:r>
                        <a:rPr lang="en-GB" sz="2000" b="1" err="1">
                          <a:solidFill>
                            <a:srgbClr val="FFFFFF"/>
                          </a:solidFill>
                          <a:effectLst/>
                          <a:latin typeface="+mj-lt"/>
                        </a:rPr>
                        <a:t>Sistem</a:t>
                      </a:r>
                      <a:r>
                        <a:rPr lang="en-GB" sz="2000" b="1">
                          <a:solidFill>
                            <a:srgbClr val="FFFFFF"/>
                          </a:solidFill>
                          <a:effectLst/>
                          <a:latin typeface="+mj-lt"/>
                        </a:rPr>
                        <a:t> Conveyor</a:t>
                      </a:r>
                      <a:endParaRPr lang="en-US" sz="2000" b="1">
                        <a:solidFill>
                          <a:srgbClr val="FFFFFF"/>
                        </a:solidFill>
                        <a:effectLst/>
                        <a:latin typeface="+mj-lt"/>
                        <a:ea typeface="Calibri" panose="020F0502020204030204" pitchFamily="34" charset="0"/>
                        <a:cs typeface="Times New Roman" panose="02020603050405020304" pitchFamily="18" charset="0"/>
                      </a:endParaRPr>
                    </a:p>
                  </a:txBody>
                  <a:tcPr marL="288598" marR="173159" marT="173159" marB="17315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marL="0" marR="0" algn="ctr">
                        <a:lnSpc>
                          <a:spcPct val="107000"/>
                        </a:lnSpc>
                        <a:spcBef>
                          <a:spcPts val="0"/>
                        </a:spcBef>
                        <a:spcAft>
                          <a:spcPts val="0"/>
                        </a:spcAft>
                      </a:pPr>
                      <a:r>
                        <a:rPr lang="en-US" sz="2000" b="0" i="0" kern="1200" err="1">
                          <a:solidFill>
                            <a:schemeClr val="tx1">
                              <a:lumMod val="85000"/>
                              <a:lumOff val="15000"/>
                            </a:schemeClr>
                          </a:solidFill>
                          <a:effectLst/>
                          <a:latin typeface="+mj-lt"/>
                          <a:ea typeface="+mn-ea"/>
                          <a:cs typeface="+mn-cs"/>
                        </a:rPr>
                        <a:t>Memilah</a:t>
                      </a:r>
                      <a:r>
                        <a:rPr lang="en-US" sz="2000" b="0" i="0" kern="1200">
                          <a:solidFill>
                            <a:schemeClr val="tx1">
                              <a:lumMod val="85000"/>
                              <a:lumOff val="15000"/>
                            </a:schemeClr>
                          </a:solidFill>
                          <a:effectLst/>
                          <a:latin typeface="+mj-lt"/>
                          <a:ea typeface="+mn-ea"/>
                          <a:cs typeface="+mn-cs"/>
                        </a:rPr>
                        <a:t> dan </a:t>
                      </a:r>
                      <a:r>
                        <a:rPr lang="en-US" sz="2000" b="0" i="0" kern="1200" err="1">
                          <a:solidFill>
                            <a:schemeClr val="tx1">
                              <a:lumMod val="85000"/>
                              <a:lumOff val="15000"/>
                            </a:schemeClr>
                          </a:solidFill>
                          <a:effectLst/>
                          <a:latin typeface="+mj-lt"/>
                          <a:ea typeface="+mn-ea"/>
                          <a:cs typeface="+mn-cs"/>
                        </a:rPr>
                        <a:t>memasukkan</a:t>
                      </a:r>
                      <a:r>
                        <a:rPr lang="en-US" sz="2000" b="0" i="0" kern="1200">
                          <a:solidFill>
                            <a:schemeClr val="tx1">
                              <a:lumMod val="85000"/>
                              <a:lumOff val="15000"/>
                            </a:schemeClr>
                          </a:solidFill>
                          <a:effectLst/>
                          <a:latin typeface="+mj-lt"/>
                          <a:ea typeface="+mn-ea"/>
                          <a:cs typeface="+mn-cs"/>
                        </a:rPr>
                        <a:t> </a:t>
                      </a:r>
                      <a:r>
                        <a:rPr lang="en-US" sz="2000" b="0" i="0" kern="1200" err="1">
                          <a:solidFill>
                            <a:schemeClr val="tx1">
                              <a:lumMod val="85000"/>
                              <a:lumOff val="15000"/>
                            </a:schemeClr>
                          </a:solidFill>
                          <a:effectLst/>
                          <a:latin typeface="+mj-lt"/>
                          <a:ea typeface="+mn-ea"/>
                          <a:cs typeface="+mn-cs"/>
                        </a:rPr>
                        <a:t>apel</a:t>
                      </a:r>
                      <a:r>
                        <a:rPr lang="en-US" sz="2000" b="0" i="0" kern="1200">
                          <a:solidFill>
                            <a:schemeClr val="tx1">
                              <a:lumMod val="85000"/>
                              <a:lumOff val="15000"/>
                            </a:schemeClr>
                          </a:solidFill>
                          <a:effectLst/>
                          <a:latin typeface="+mj-lt"/>
                          <a:ea typeface="+mn-ea"/>
                          <a:cs typeface="+mn-cs"/>
                        </a:rPr>
                        <a:t> </a:t>
                      </a:r>
                      <a:r>
                        <a:rPr lang="en-US" sz="2000" b="0" i="0" kern="1200" err="1">
                          <a:solidFill>
                            <a:schemeClr val="tx1">
                              <a:lumMod val="85000"/>
                              <a:lumOff val="15000"/>
                            </a:schemeClr>
                          </a:solidFill>
                          <a:effectLst/>
                          <a:latin typeface="+mj-lt"/>
                          <a:ea typeface="+mn-ea"/>
                          <a:cs typeface="+mn-cs"/>
                        </a:rPr>
                        <a:t>ke</a:t>
                      </a:r>
                      <a:r>
                        <a:rPr lang="en-US" sz="2000" b="0" i="0" kern="1200">
                          <a:solidFill>
                            <a:schemeClr val="tx1">
                              <a:lumMod val="85000"/>
                              <a:lumOff val="15000"/>
                            </a:schemeClr>
                          </a:solidFill>
                          <a:effectLst/>
                          <a:latin typeface="+mj-lt"/>
                          <a:ea typeface="+mn-ea"/>
                          <a:cs typeface="+mn-cs"/>
                        </a:rPr>
                        <a:t> </a:t>
                      </a:r>
                      <a:r>
                        <a:rPr lang="en-US" sz="2000" b="0" i="0" kern="1200" err="1">
                          <a:solidFill>
                            <a:schemeClr val="tx1">
                              <a:lumMod val="85000"/>
                              <a:lumOff val="15000"/>
                            </a:schemeClr>
                          </a:solidFill>
                          <a:effectLst/>
                          <a:latin typeface="+mj-lt"/>
                          <a:ea typeface="+mn-ea"/>
                          <a:cs typeface="+mn-cs"/>
                        </a:rPr>
                        <a:t>kotak</a:t>
                      </a:r>
                      <a:r>
                        <a:rPr lang="en-US" sz="2000" b="0" i="0" kern="1200">
                          <a:solidFill>
                            <a:schemeClr val="tx1">
                              <a:lumMod val="85000"/>
                              <a:lumOff val="15000"/>
                            </a:schemeClr>
                          </a:solidFill>
                          <a:effectLst/>
                          <a:latin typeface="+mj-lt"/>
                          <a:ea typeface="+mn-ea"/>
                          <a:cs typeface="+mn-cs"/>
                        </a:rPr>
                        <a:t> yang </a:t>
                      </a:r>
                      <a:r>
                        <a:rPr lang="en-US" sz="2000" b="0" i="0" kern="1200" err="1">
                          <a:solidFill>
                            <a:schemeClr val="tx1">
                              <a:lumMod val="85000"/>
                              <a:lumOff val="15000"/>
                            </a:schemeClr>
                          </a:solidFill>
                          <a:effectLst/>
                          <a:latin typeface="+mj-lt"/>
                          <a:ea typeface="+mn-ea"/>
                          <a:cs typeface="+mn-cs"/>
                        </a:rPr>
                        <a:t>tersedia</a:t>
                      </a:r>
                      <a:r>
                        <a:rPr lang="en-US" sz="2000" b="0" i="0" kern="1200">
                          <a:solidFill>
                            <a:schemeClr val="tx1">
                              <a:lumMod val="85000"/>
                              <a:lumOff val="15000"/>
                            </a:schemeClr>
                          </a:solidFill>
                          <a:effectLst/>
                          <a:latin typeface="+mj-lt"/>
                          <a:ea typeface="+mn-ea"/>
                          <a:cs typeface="+mn-cs"/>
                        </a:rPr>
                        <a:t>.</a:t>
                      </a:r>
                      <a:endParaRPr lang="en-US" sz="2000">
                        <a:solidFill>
                          <a:schemeClr val="tx1">
                            <a:lumMod val="85000"/>
                            <a:lumOff val="15000"/>
                          </a:schemeClr>
                        </a:solidFill>
                        <a:effectLst/>
                        <a:latin typeface="+mj-lt"/>
                        <a:ea typeface="Calibri" panose="020F0502020204030204" pitchFamily="34" charset="0"/>
                        <a:cs typeface="Times New Roman" panose="02020603050405020304" pitchFamily="18" charset="0"/>
                      </a:endParaRPr>
                    </a:p>
                  </a:txBody>
                  <a:tcPr marL="288598" marR="173159" marT="173159" marB="173159">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3475132283"/>
                  </a:ext>
                </a:extLst>
              </a:tr>
            </a:tbl>
          </a:graphicData>
        </a:graphic>
      </p:graphicFrame>
    </p:spTree>
    <p:extLst>
      <p:ext uri="{BB962C8B-B14F-4D97-AF65-F5344CB8AC3E}">
        <p14:creationId xmlns:p14="http://schemas.microsoft.com/office/powerpoint/2010/main" val="229237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9D947B-1B59-4322-8CF2-73E813419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ckground Gray Rectangle">
            <a:extLst>
              <a:ext uri="{FF2B5EF4-FFF2-40B4-BE49-F238E27FC236}">
                <a16:creationId xmlns:a16="http://schemas.microsoft.com/office/drawing/2014/main" id="{D803427E-36C0-4811-BE64-ACF653F6A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White Rectangle">
            <a:extLst>
              <a:ext uri="{FF2B5EF4-FFF2-40B4-BE49-F238E27FC236}">
                <a16:creationId xmlns:a16="http://schemas.microsoft.com/office/drawing/2014/main" id="{D9231370-89C4-4981-8C91-A3F3D114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A71E38-A709-4B92-B96E-9F4B4BE2D7C3}"/>
              </a:ext>
            </a:extLst>
          </p:cNvPr>
          <p:cNvSpPr>
            <a:spLocks noGrp="1"/>
          </p:cNvSpPr>
          <p:nvPr>
            <p:ph type="title"/>
          </p:nvPr>
        </p:nvSpPr>
        <p:spPr>
          <a:xfrm>
            <a:off x="1444752" y="940910"/>
            <a:ext cx="4471588" cy="4976179"/>
          </a:xfrm>
        </p:spPr>
        <p:txBody>
          <a:bodyPr>
            <a:normAutofit/>
          </a:bodyPr>
          <a:lstStyle/>
          <a:p>
            <a:r>
              <a:rPr lang="en-US">
                <a:latin typeface="Modern Love Caps" panose="04070805081001020A01" pitchFamily="82" charset="0"/>
              </a:rPr>
              <a:t>Cara Penggunaan</a:t>
            </a:r>
            <a:br>
              <a:rPr lang="en-US">
                <a:latin typeface="Modern Love Caps" panose="04070805081001020A01" pitchFamily="82" charset="0"/>
              </a:rPr>
            </a:br>
            <a:endParaRPr lang="en-US"/>
          </a:p>
        </p:txBody>
      </p:sp>
      <p:cxnSp>
        <p:nvCxnSpPr>
          <p:cNvPr id="15" name="Vertical Connector">
            <a:extLst>
              <a:ext uri="{FF2B5EF4-FFF2-40B4-BE49-F238E27FC236}">
                <a16:creationId xmlns:a16="http://schemas.microsoft.com/office/drawing/2014/main" id="{474D4826-9FF4-4E17-AB42-146B76BD32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7" name="Horizontal Connector 2">
            <a:extLst>
              <a:ext uri="{FF2B5EF4-FFF2-40B4-BE49-F238E27FC236}">
                <a16:creationId xmlns:a16="http://schemas.microsoft.com/office/drawing/2014/main" id="{C5873965-CEB2-46E1-951E-037689B078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1376870-3271-489F-BD4B-AF05AA84D888}"/>
              </a:ext>
            </a:extLst>
          </p:cNvPr>
          <p:cNvGraphicFramePr>
            <a:graphicFrameLocks noGrp="1"/>
          </p:cNvGraphicFramePr>
          <p:nvPr>
            <p:ph idx="1"/>
            <p:extLst>
              <p:ext uri="{D42A27DB-BD31-4B8C-83A1-F6EECF244321}">
                <p14:modId xmlns:p14="http://schemas.microsoft.com/office/powerpoint/2010/main" val="798085095"/>
              </p:ext>
            </p:extLst>
          </p:nvPr>
        </p:nvGraphicFramePr>
        <p:xfrm>
          <a:off x="5247020" y="699997"/>
          <a:ext cx="6240669"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922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14">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16">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3960B-AC71-4843-821B-F411F4618079}"/>
              </a:ext>
            </a:extLst>
          </p:cNvPr>
          <p:cNvSpPr>
            <a:spLocks noGrp="1"/>
          </p:cNvSpPr>
          <p:nvPr>
            <p:ph type="title"/>
          </p:nvPr>
        </p:nvSpPr>
        <p:spPr>
          <a:xfrm>
            <a:off x="1443228" y="-427814"/>
            <a:ext cx="5228393" cy="2697190"/>
          </a:xfrm>
        </p:spPr>
        <p:txBody>
          <a:bodyPr anchor="b">
            <a:normAutofit/>
          </a:bodyPr>
          <a:lstStyle/>
          <a:p>
            <a:r>
              <a:rPr lang="en-US" sz="4800">
                <a:latin typeface="Modern Love Caps" panose="04070805081001020A01" pitchFamily="82" charset="0"/>
              </a:rPr>
              <a:t>Cara Penggunaan</a:t>
            </a:r>
            <a:endParaRPr lang="en-US" sz="4800"/>
          </a:p>
        </p:txBody>
      </p:sp>
      <p:sp>
        <p:nvSpPr>
          <p:cNvPr id="3" name="Content Placeholder 2">
            <a:extLst>
              <a:ext uri="{FF2B5EF4-FFF2-40B4-BE49-F238E27FC236}">
                <a16:creationId xmlns:a16="http://schemas.microsoft.com/office/drawing/2014/main" id="{07615D8E-0DA4-40DF-8AAC-23D0B4961391}"/>
              </a:ext>
            </a:extLst>
          </p:cNvPr>
          <p:cNvSpPr>
            <a:spLocks noGrp="1"/>
          </p:cNvSpPr>
          <p:nvPr>
            <p:ph idx="1"/>
          </p:nvPr>
        </p:nvSpPr>
        <p:spPr>
          <a:xfrm>
            <a:off x="1589984" y="2844966"/>
            <a:ext cx="4515119" cy="2582470"/>
          </a:xfrm>
        </p:spPr>
        <p:txBody>
          <a:bodyPr>
            <a:normAutofit/>
          </a:bodyPr>
          <a:lstStyle/>
          <a:p>
            <a:pPr marL="0" marR="0" indent="0">
              <a:spcBef>
                <a:spcPts val="0"/>
              </a:spcBef>
              <a:spcAft>
                <a:spcPts val="600"/>
              </a:spcAft>
              <a:buNone/>
            </a:pPr>
            <a:r>
              <a:rPr lang="en-ID" sz="1800">
                <a:effectLst/>
                <a:latin typeface="Modern Love Caps" panose="04070805081001020A01" pitchFamily="82" charset="0"/>
                <a:ea typeface="Calibri" panose="020F0502020204030204" pitchFamily="34" charset="0"/>
                <a:cs typeface="Times New Roman" panose="02020603050405020304" pitchFamily="18" charset="0"/>
              </a:rPr>
              <a:t>Output</a:t>
            </a:r>
          </a:p>
          <a:p>
            <a:pPr marL="0" marR="0">
              <a:spcBef>
                <a:spcPts val="0"/>
              </a:spcBef>
              <a:spcAft>
                <a:spcPts val="600"/>
              </a:spcAft>
            </a:pPr>
            <a:endParaRPr lang="en-ID" sz="1800">
              <a:effectLst/>
              <a:latin typeface="Modern Love Caps" panose="04070805081001020A01" pitchFamily="82" charset="0"/>
              <a:ea typeface="Calibri" panose="020F0502020204030204" pitchFamily="34" charset="0"/>
              <a:cs typeface="Times New Roman" panose="02020603050405020304" pitchFamily="18" charset="0"/>
            </a:endParaRPr>
          </a:p>
          <a:p>
            <a:pPr marL="0" marR="0">
              <a:spcBef>
                <a:spcPts val="0"/>
              </a:spcBef>
              <a:spcAft>
                <a:spcPts val="600"/>
              </a:spcAft>
            </a:pPr>
            <a:r>
              <a:rPr lang="en-ID" sz="1800">
                <a:effectLst/>
                <a:latin typeface="Modern Love Caps" panose="04070805081001020A01" pitchFamily="82" charset="0"/>
                <a:ea typeface="Calibri" panose="020F0502020204030204" pitchFamily="34" charset="0"/>
                <a:cs typeface="Times New Roman" panose="02020603050405020304" pitchFamily="18" charset="0"/>
              </a:rPr>
              <a:t>Terdapat 3 output, pergerakan membuka / menutup pintu menuju kotak dan bunyi bel.</a:t>
            </a:r>
            <a:endParaRPr lang="en-US" sz="1800">
              <a:effectLst/>
              <a:latin typeface="Modern Love Caps" panose="04070805081001020A01" pitchFamily="82" charset="0"/>
              <a:ea typeface="Calibri" panose="020F0502020204030204" pitchFamily="34" charset="0"/>
              <a:cs typeface="Times New Roman" panose="02020603050405020304" pitchFamily="18" charset="0"/>
            </a:endParaRPr>
          </a:p>
        </p:txBody>
      </p:sp>
      <p:sp>
        <p:nvSpPr>
          <p:cNvPr id="19" name="Rectangle 18">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1" name="Straight Connector 20">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671C698F-FC0E-41F2-9945-50A0D067C53B}"/>
              </a:ext>
            </a:extLst>
          </p:cNvPr>
          <p:cNvPicPr/>
          <p:nvPr/>
        </p:nvPicPr>
        <p:blipFill>
          <a:blip r:embed="rId2">
            <a:extLst>
              <a:ext uri="{28A0092B-C50C-407E-A947-70E740481C1C}">
                <a14:useLocalDpi xmlns:a14="http://schemas.microsoft.com/office/drawing/2010/main" val="0"/>
              </a:ext>
            </a:extLst>
          </a:blip>
          <a:stretch>
            <a:fillRect/>
          </a:stretch>
        </p:blipFill>
        <p:spPr>
          <a:xfrm>
            <a:off x="6469375" y="894274"/>
            <a:ext cx="4515119" cy="4684823"/>
          </a:xfrm>
          <a:prstGeom prst="rect">
            <a:avLst/>
          </a:prstGeom>
        </p:spPr>
      </p:pic>
    </p:spTree>
    <p:extLst>
      <p:ext uri="{BB962C8B-B14F-4D97-AF65-F5344CB8AC3E}">
        <p14:creationId xmlns:p14="http://schemas.microsoft.com/office/powerpoint/2010/main" val="1567098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2F11BC-0096-4F9C-BAA6-E7D36C1E5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A1E615-6866-4975-BEB0-8A6DCCEFB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F49980E-1F13-46BA-BFC3-59DA3D861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52754-7327-4900-A150-2AE65EF7DEC4}"/>
              </a:ext>
            </a:extLst>
          </p:cNvPr>
          <p:cNvSpPr>
            <a:spLocks noGrp="1"/>
          </p:cNvSpPr>
          <p:nvPr>
            <p:ph type="title"/>
          </p:nvPr>
        </p:nvSpPr>
        <p:spPr>
          <a:xfrm>
            <a:off x="2137397" y="70428"/>
            <a:ext cx="5228393" cy="2697190"/>
          </a:xfrm>
        </p:spPr>
        <p:txBody>
          <a:bodyPr anchor="b">
            <a:normAutofit/>
          </a:bodyPr>
          <a:lstStyle/>
          <a:p>
            <a:r>
              <a:rPr lang="en-US" sz="4800">
                <a:latin typeface="Modern Love Caps" panose="04070805081001020A01" pitchFamily="82" charset="0"/>
              </a:rPr>
              <a:t>Diagram Blok</a:t>
            </a:r>
            <a:endParaRPr lang="en-US" sz="4800"/>
          </a:p>
        </p:txBody>
      </p:sp>
      <p:sp>
        <p:nvSpPr>
          <p:cNvPr id="3" name="Content Placeholder 2">
            <a:extLst>
              <a:ext uri="{FF2B5EF4-FFF2-40B4-BE49-F238E27FC236}">
                <a16:creationId xmlns:a16="http://schemas.microsoft.com/office/drawing/2014/main" id="{80970386-EC7E-4635-923F-6D22D76F5F28}"/>
              </a:ext>
            </a:extLst>
          </p:cNvPr>
          <p:cNvSpPr>
            <a:spLocks noGrp="1"/>
          </p:cNvSpPr>
          <p:nvPr>
            <p:ph idx="1"/>
          </p:nvPr>
        </p:nvSpPr>
        <p:spPr>
          <a:xfrm>
            <a:off x="422897" y="3354749"/>
            <a:ext cx="5228392" cy="2582470"/>
          </a:xfrm>
        </p:spPr>
        <p:txBody>
          <a:bodyPr>
            <a:normAutofit/>
          </a:bodyPr>
          <a:lstStyle/>
          <a:p>
            <a:endParaRPr lang="en-US" sz="1800"/>
          </a:p>
        </p:txBody>
      </p:sp>
      <p:sp>
        <p:nvSpPr>
          <p:cNvPr id="15" name="Rectangle 14">
            <a:extLst>
              <a:ext uri="{FF2B5EF4-FFF2-40B4-BE49-F238E27FC236}">
                <a16:creationId xmlns:a16="http://schemas.microsoft.com/office/drawing/2014/main" id="{0E2E7D1F-2146-4351-B555-F7AD66F91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95999" y="695340"/>
            <a:ext cx="5391683" cy="5476855"/>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17" name="Straight Connector 16">
            <a:extLst>
              <a:ext uri="{FF2B5EF4-FFF2-40B4-BE49-F238E27FC236}">
                <a16:creationId xmlns:a16="http://schemas.microsoft.com/office/drawing/2014/main" id="{CD8C7CAC-1828-45F3-9C70-DE1294FA20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C52D459-9D8C-45C6-9998-FE91890626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pic>
        <p:nvPicPr>
          <p:cNvPr id="12" name="Picture 11" descr="Graphical user interface, application, Teams&#10;&#10;Description automatically generated">
            <a:extLst>
              <a:ext uri="{FF2B5EF4-FFF2-40B4-BE49-F238E27FC236}">
                <a16:creationId xmlns:a16="http://schemas.microsoft.com/office/drawing/2014/main" id="{6120EFA2-3894-4964-9AF0-B0E6F622C78D}"/>
              </a:ext>
            </a:extLst>
          </p:cNvPr>
          <p:cNvPicPr/>
          <p:nvPr/>
        </p:nvPicPr>
        <p:blipFill>
          <a:blip r:embed="rId2">
            <a:extLst>
              <a:ext uri="{28A0092B-C50C-407E-A947-70E740481C1C}">
                <a14:useLocalDpi xmlns:a14="http://schemas.microsoft.com/office/drawing/2010/main" val="0"/>
              </a:ext>
            </a:extLst>
          </a:blip>
          <a:stretch>
            <a:fillRect/>
          </a:stretch>
        </p:blipFill>
        <p:spPr>
          <a:xfrm>
            <a:off x="6072662" y="1984046"/>
            <a:ext cx="5423522" cy="3013892"/>
          </a:xfrm>
          <a:prstGeom prst="rect">
            <a:avLst/>
          </a:prstGeom>
        </p:spPr>
      </p:pic>
    </p:spTree>
    <p:extLst>
      <p:ext uri="{BB962C8B-B14F-4D97-AF65-F5344CB8AC3E}">
        <p14:creationId xmlns:p14="http://schemas.microsoft.com/office/powerpoint/2010/main" val="1133949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D6799D-4A30-4426-B1D1-73A16A53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1" name="Rectangle 10">
            <a:extLst>
              <a:ext uri="{FF2B5EF4-FFF2-40B4-BE49-F238E27FC236}">
                <a16:creationId xmlns:a16="http://schemas.microsoft.com/office/drawing/2014/main" id="{18D53964-75DB-47FC-995E-A11B07A07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 name="Rectangle 12">
            <a:extLst>
              <a:ext uri="{FF2B5EF4-FFF2-40B4-BE49-F238E27FC236}">
                <a16:creationId xmlns:a16="http://schemas.microsoft.com/office/drawing/2014/main" id="{F01D54AB-1B89-42B2-90D1-A01C9152C4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3A645C-5B5C-4781-B116-4FE42BE37527}"/>
              </a:ext>
            </a:extLst>
          </p:cNvPr>
          <p:cNvSpPr>
            <a:spLocks noGrp="1"/>
          </p:cNvSpPr>
          <p:nvPr>
            <p:ph type="title"/>
          </p:nvPr>
        </p:nvSpPr>
        <p:spPr>
          <a:xfrm>
            <a:off x="1545819" y="-866793"/>
            <a:ext cx="4548657" cy="2882980"/>
          </a:xfrm>
        </p:spPr>
        <p:txBody>
          <a:bodyPr anchor="b">
            <a:normAutofit/>
          </a:bodyPr>
          <a:lstStyle/>
          <a:p>
            <a:r>
              <a:rPr lang="en-US" sz="4800">
                <a:latin typeface="Modern Love Caps" panose="04070805081001020A01" pitchFamily="82" charset="0"/>
              </a:rPr>
              <a:t>FSM</a:t>
            </a:r>
          </a:p>
        </p:txBody>
      </p:sp>
      <p:sp>
        <p:nvSpPr>
          <p:cNvPr id="3" name="Content Placeholder 2">
            <a:extLst>
              <a:ext uri="{FF2B5EF4-FFF2-40B4-BE49-F238E27FC236}">
                <a16:creationId xmlns:a16="http://schemas.microsoft.com/office/drawing/2014/main" id="{D0B55EF1-E5FE-4446-BDC2-45893112DE6E}"/>
              </a:ext>
            </a:extLst>
          </p:cNvPr>
          <p:cNvSpPr>
            <a:spLocks noGrp="1"/>
          </p:cNvSpPr>
          <p:nvPr>
            <p:ph idx="1"/>
          </p:nvPr>
        </p:nvSpPr>
        <p:spPr>
          <a:xfrm>
            <a:off x="1503737" y="2199280"/>
            <a:ext cx="4548656" cy="2582470"/>
          </a:xfrm>
        </p:spPr>
        <p:txBody>
          <a:bodyPr>
            <a:normAutofit/>
          </a:bodyPr>
          <a:lstStyle/>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Operasi Sistem</a:t>
            </a:r>
          </a:p>
          <a:p>
            <a:pPr marL="342900" marR="0" indent="-342900">
              <a:lnSpc>
                <a:spcPct val="90000"/>
              </a:lnSpc>
              <a:spcBef>
                <a:spcPts val="0"/>
              </a:spcBef>
              <a:spcAft>
                <a:spcPts val="800"/>
              </a:spcAft>
              <a:buFont typeface="+mj-lt"/>
              <a:buAutoNum type="arabicPeriod"/>
            </a:pPr>
            <a:endParaRPr lang="en-US" sz="1000">
              <a:effectLst/>
              <a:latin typeface="Modern Love Caps" panose="04070805081001020A01" pitchFamily="82"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1. jika tidak ada tombol yang ditekan</a:t>
            </a:r>
            <a:endParaRPr lang="en-US" sz="1000">
              <a:latin typeface="Modern Love Caps" panose="04070805081001020A01" pitchFamily="82"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r>
              <a:rPr lang="en-US" sz="1000">
                <a:latin typeface="Modern Love Caps" panose="04070805081001020A01" pitchFamily="82" charset="0"/>
                <a:ea typeface="Calibri" panose="020F0502020204030204" pitchFamily="34" charset="0"/>
                <a:cs typeface="Times New Roman" panose="02020603050405020304" pitchFamily="18" charset="0"/>
              </a:rPr>
              <a:t>       </a:t>
            </a:r>
            <a:r>
              <a:rPr lang="en-US" sz="1000">
                <a:effectLst/>
                <a:latin typeface="Modern Love Caps" panose="04070805081001020A01" pitchFamily="82" charset="0"/>
                <a:ea typeface="Calibri" panose="020F0502020204030204" pitchFamily="34" charset="0"/>
                <a:cs typeface="Times New Roman" panose="02020603050405020304" pitchFamily="18" charset="0"/>
              </a:rPr>
              <a:t>-conveyor diam, dan membuka palang menuju box</a:t>
            </a: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       -jika sudah diam dan terbuka palangnya, maka akan</a:t>
            </a:r>
            <a:r>
              <a:rPr lang="en-US" sz="1000">
                <a:latin typeface="Modern Love Caps" panose="04070805081001020A01" pitchFamily="82" charset="0"/>
                <a:ea typeface="Calibri" panose="020F0502020204030204" pitchFamily="34" charset="0"/>
                <a:cs typeface="Times New Roman" panose="02020603050405020304" pitchFamily="18" charset="0"/>
              </a:rPr>
              <a:t> </a:t>
            </a:r>
            <a:r>
              <a:rPr lang="en-US" sz="1000">
                <a:effectLst/>
                <a:latin typeface="Modern Love Caps" panose="04070805081001020A01" pitchFamily="82" charset="0"/>
                <a:ea typeface="Calibri" panose="020F0502020204030204" pitchFamily="34" charset="0"/>
                <a:cs typeface="Times New Roman" panose="02020603050405020304" pitchFamily="18" charset="0"/>
              </a:rPr>
              <a:t>tetap seperti itu</a:t>
            </a: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2. jika tombol kanan ditekan</a:t>
            </a: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       -conveyor belt akan jalan ke sebelah kanan</a:t>
            </a:r>
            <a:endParaRPr lang="en-US" sz="1000">
              <a:latin typeface="Modern Love Caps" panose="04070805081001020A01" pitchFamily="82" charset="0"/>
              <a:ea typeface="Calibri" panose="020F0502020204030204" pitchFamily="34" charset="0"/>
              <a:cs typeface="Times New Roman" panose="02020603050405020304" pitchFamily="18" charset="0"/>
            </a:endParaRP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3. jika tomnol kiri ditekan</a:t>
            </a: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        -conveyor belt akan jalan ke sebelah kiri</a:t>
            </a:r>
          </a:p>
          <a:p>
            <a:pPr marL="0" marR="0" indent="0">
              <a:lnSpc>
                <a:spcPct val="90000"/>
              </a:lnSpc>
              <a:spcBef>
                <a:spcPts val="0"/>
              </a:spcBef>
              <a:spcAft>
                <a:spcPts val="800"/>
              </a:spcAft>
              <a:buNone/>
            </a:pPr>
            <a:r>
              <a:rPr lang="en-US" sz="1000">
                <a:effectLst/>
                <a:latin typeface="Modern Love Caps" panose="04070805081001020A01" pitchFamily="82" charset="0"/>
                <a:ea typeface="Calibri" panose="020F0502020204030204" pitchFamily="34" charset="0"/>
                <a:cs typeface="Times New Roman" panose="02020603050405020304" pitchFamily="18" charset="0"/>
              </a:rPr>
              <a:t>4. jika kedua tombol ditekan bersamaan, maka conveyor belt error yang akan membunyikan bel.</a:t>
            </a:r>
          </a:p>
        </p:txBody>
      </p:sp>
      <p:cxnSp>
        <p:nvCxnSpPr>
          <p:cNvPr id="15" name="Straight Connector 14">
            <a:extLst>
              <a:ext uri="{FF2B5EF4-FFF2-40B4-BE49-F238E27FC236}">
                <a16:creationId xmlns:a16="http://schemas.microsoft.com/office/drawing/2014/main" id="{E986B129-4161-4F17-B0F0-C5532551D3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1455C73-3A5E-4FE8-8383-DD667D9A6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109854" y="685796"/>
            <a:ext cx="5391685" cy="5492009"/>
          </a:xfrm>
          <a:prstGeom prst="rect">
            <a:avLst/>
          </a:prstGeom>
          <a:solidFill>
            <a:srgbClr val="C3634D">
              <a:alpha val="20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4" name="Picture 3" descr="228111">
            <a:extLst>
              <a:ext uri="{FF2B5EF4-FFF2-40B4-BE49-F238E27FC236}">
                <a16:creationId xmlns:a16="http://schemas.microsoft.com/office/drawing/2014/main" id="{A2E43B9F-D4D3-4ED9-AB3B-95B018A86B8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832230" y="2022982"/>
            <a:ext cx="4035283" cy="2854962"/>
          </a:xfrm>
          <a:prstGeom prst="rect">
            <a:avLst/>
          </a:prstGeom>
          <a:noFill/>
        </p:spPr>
      </p:pic>
    </p:spTree>
    <p:extLst>
      <p:ext uri="{BB962C8B-B14F-4D97-AF65-F5344CB8AC3E}">
        <p14:creationId xmlns:p14="http://schemas.microsoft.com/office/powerpoint/2010/main" val="3262715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93A8E8-88A3-4C21-8DD5-382FD2407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74369055-AD2B-4E6F-8B6F-FD8A6CA37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572690"/>
            <a:ext cx="471566" cy="3599021"/>
          </a:xfrm>
          <a:prstGeom prst="rect">
            <a:avLst/>
          </a:prstGeom>
          <a:solidFill>
            <a:srgbClr val="C3634D">
              <a:alpha val="25000"/>
            </a:srgb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C6BC4F02-1D09-4B7C-BF2A-18C1A2A70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4DFD69-EA43-42BF-90AF-A7E09F035B33}"/>
              </a:ext>
            </a:extLst>
          </p:cNvPr>
          <p:cNvSpPr>
            <a:spLocks noGrp="1"/>
          </p:cNvSpPr>
          <p:nvPr>
            <p:ph type="title"/>
          </p:nvPr>
        </p:nvSpPr>
        <p:spPr>
          <a:xfrm>
            <a:off x="2210773" y="762485"/>
            <a:ext cx="8798056" cy="1895315"/>
          </a:xfrm>
        </p:spPr>
        <p:txBody>
          <a:bodyPr anchor="t">
            <a:normAutofit/>
          </a:bodyPr>
          <a:lstStyle/>
          <a:p>
            <a:r>
              <a:rPr lang="en-US" sz="4800">
                <a:solidFill>
                  <a:schemeClr val="tx1"/>
                </a:solidFill>
                <a:latin typeface="Modern Love Caps" panose="04070805081001020A01" pitchFamily="82" charset="0"/>
              </a:rPr>
              <a:t>Hasil Simulasi dan Analisis</a:t>
            </a:r>
          </a:p>
        </p:txBody>
      </p:sp>
      <p:pic>
        <p:nvPicPr>
          <p:cNvPr id="7" name="Content Placeholder 6" descr="Graphical user interface, application&#10;&#10;Description automatically generated">
            <a:extLst>
              <a:ext uri="{FF2B5EF4-FFF2-40B4-BE49-F238E27FC236}">
                <a16:creationId xmlns:a16="http://schemas.microsoft.com/office/drawing/2014/main" id="{4553BC3A-6F07-4D95-A344-9D91BDC8E4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566" y="2179871"/>
            <a:ext cx="11021570" cy="4138634"/>
          </a:xfrm>
        </p:spPr>
      </p:pic>
      <p:cxnSp>
        <p:nvCxnSpPr>
          <p:cNvPr id="20" name="Straight Connector 19">
            <a:extLst>
              <a:ext uri="{FF2B5EF4-FFF2-40B4-BE49-F238E27FC236}">
                <a16:creationId xmlns:a16="http://schemas.microsoft.com/office/drawing/2014/main" id="{675AD8F0-E74F-4E7D-ADD3-E7F806CAF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803BC2-F676-49D8-AA7E-58C8975771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C3634D"/>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9142679"/>
      </p:ext>
    </p:extLst>
  </p:cSld>
  <p:clrMapOvr>
    <a:masterClrMapping/>
  </p:clrMapOvr>
</p:sld>
</file>

<file path=ppt/theme/theme1.xml><?xml version="1.0" encoding="utf-8"?>
<a:theme xmlns:a="http://schemas.openxmlformats.org/drawingml/2006/main" name="OffsetVTI">
  <a:themeElements>
    <a:clrScheme name="AnalogousFromRegularSeedRightStep">
      <a:dk1>
        <a:srgbClr val="000000"/>
      </a:dk1>
      <a:lt1>
        <a:srgbClr val="FFFFFF"/>
      </a:lt1>
      <a:dk2>
        <a:srgbClr val="242E41"/>
      </a:dk2>
      <a:lt2>
        <a:srgbClr val="E2E7E8"/>
      </a:lt2>
      <a:accent1>
        <a:srgbClr val="C3634D"/>
      </a:accent1>
      <a:accent2>
        <a:srgbClr val="B1833B"/>
      </a:accent2>
      <a:accent3>
        <a:srgbClr val="A6A842"/>
      </a:accent3>
      <a:accent4>
        <a:srgbClr val="7DB13B"/>
      </a:accent4>
      <a:accent5>
        <a:srgbClr val="58B748"/>
      </a:accent5>
      <a:accent6>
        <a:srgbClr val="3BB15B"/>
      </a:accent6>
      <a:hlink>
        <a:srgbClr val="368EA2"/>
      </a:hlink>
      <a:folHlink>
        <a:srgbClr val="7F7F7F"/>
      </a:folHlink>
    </a:clrScheme>
    <a:fontScheme name="Dante">
      <a:majorFont>
        <a:latin typeface="Univers Light"/>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otalTime>30</TotalTime>
  <Words>893</Words>
  <Application>Microsoft Office PowerPoint</Application>
  <PresentationFormat>Widescreen</PresentationFormat>
  <Paragraphs>125</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Courier New</vt:lpstr>
      <vt:lpstr>Dante (Headings)2</vt:lpstr>
      <vt:lpstr>Helvetica Neue Medium</vt:lpstr>
      <vt:lpstr>Modern Love Caps</vt:lpstr>
      <vt:lpstr>Univers</vt:lpstr>
      <vt:lpstr>Univers Light</vt:lpstr>
      <vt:lpstr>Wingdings 2</vt:lpstr>
      <vt:lpstr>OffsetVTI</vt:lpstr>
      <vt:lpstr>Sistem Conveyor menggunakan Finite State Machine (FSM)</vt:lpstr>
      <vt:lpstr>Deskripsi</vt:lpstr>
      <vt:lpstr>Fungsi</vt:lpstr>
      <vt:lpstr>Speks dan Fitur</vt:lpstr>
      <vt:lpstr>Cara Penggunaan </vt:lpstr>
      <vt:lpstr>Cara Penggunaan</vt:lpstr>
      <vt:lpstr>Diagram Blok</vt:lpstr>
      <vt:lpstr>FSM</vt:lpstr>
      <vt:lpstr>Hasil Simulasi dan Analisis</vt:lpstr>
      <vt:lpstr>Hasil simulasi dan Analisis</vt:lpstr>
      <vt:lpstr>Hasil Simulasi dan analisis</vt:lpstr>
      <vt:lpstr>Kode Verilog</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Conveyor menggunakan Finite State Machine (FSM)</dc:title>
  <dc:creator>BAGINDA</dc:creator>
  <cp:lastModifiedBy>BAGINDA</cp:lastModifiedBy>
  <cp:revision>4</cp:revision>
  <dcterms:created xsi:type="dcterms:W3CDTF">2021-06-18T04:57:47Z</dcterms:created>
  <dcterms:modified xsi:type="dcterms:W3CDTF">2021-06-18T05:27:56Z</dcterms:modified>
</cp:coreProperties>
</file>