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  <p:sldMasterId id="2147483690" r:id="rId4"/>
  </p:sldMasterIdLst>
  <p:notesMasterIdLst>
    <p:notesMasterId r:id="rId22"/>
  </p:notesMasterIdLst>
  <p:sldIdLst>
    <p:sldId id="256" r:id="rId5"/>
    <p:sldId id="282" r:id="rId6"/>
    <p:sldId id="268" r:id="rId7"/>
    <p:sldId id="303" r:id="rId8"/>
    <p:sldId id="304" r:id="rId9"/>
    <p:sldId id="305" r:id="rId10"/>
    <p:sldId id="306" r:id="rId11"/>
    <p:sldId id="310" r:id="rId12"/>
    <p:sldId id="311" r:id="rId13"/>
    <p:sldId id="309" r:id="rId14"/>
    <p:sldId id="308" r:id="rId15"/>
    <p:sldId id="312" r:id="rId16"/>
    <p:sldId id="313" r:id="rId17"/>
    <p:sldId id="316" r:id="rId18"/>
    <p:sldId id="317" r:id="rId19"/>
    <p:sldId id="318" r:id="rId20"/>
    <p:sldId id="315" r:id="rId2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46A"/>
    <a:srgbClr val="E10000"/>
    <a:srgbClr val="E44548"/>
    <a:srgbClr val="FFFFFF"/>
    <a:srgbClr val="CC1A21"/>
    <a:srgbClr val="F7F7F7"/>
    <a:srgbClr val="1D3168"/>
    <a:srgbClr val="E30000"/>
    <a:srgbClr val="262E69"/>
    <a:srgbClr val="252D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94660"/>
  </p:normalViewPr>
  <p:slideViewPr>
    <p:cSldViewPr snapToGrid="0">
      <p:cViewPr varScale="1">
        <p:scale>
          <a:sx n="68" d="100"/>
          <a:sy n="68" d="100"/>
        </p:scale>
        <p:origin x="26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0E024-C9D5-4EA4-B4B7-FBAFE9371D3E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C6CE7-F933-4942-8E42-0F83257D7CC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1409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D0D01-94C0-4C81-9945-25EB085E556A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2678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D0D01-94C0-4C81-9945-25EB085E556A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2678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D0D01-94C0-4C81-9945-25EB085E556A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2678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D0D01-94C0-4C81-9945-25EB085E556A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2678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FEFA-C047-40C9-9465-BAEAE480DD14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C1BE-F1F5-4EC4-AB76-E097FAB564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093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FEFA-C047-40C9-9465-BAEAE480DD14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C1BE-F1F5-4EC4-AB76-E097FAB564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997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FEFA-C047-40C9-9465-BAEAE480DD14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C1BE-F1F5-4EC4-AB76-E097FAB564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0736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6774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3791744" y="502830"/>
            <a:ext cx="4608512" cy="4620329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72131" y="5106393"/>
            <a:ext cx="4608512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71933" y="5925277"/>
            <a:ext cx="4608512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54080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79008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185152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51424" y="2133096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89508" y="2129832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6311" y="2129832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102681" y="2133096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911424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3561843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6212261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8862681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82340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8535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3717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13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9129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695733" y="1873019"/>
            <a:ext cx="8496267" cy="40324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13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3680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FEFA-C047-40C9-9465-BAEAE480DD14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C1BE-F1F5-4EC4-AB76-E097FAB564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5146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4079776" cy="29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8112000" y="3930000"/>
            <a:ext cx="4080000" cy="29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9378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704523" y="0"/>
            <a:ext cx="2831637" cy="4293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360363" y="2564904"/>
            <a:ext cx="2831637" cy="4293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949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57145" y="1700808"/>
            <a:ext cx="3264727" cy="26987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452723" y="1700808"/>
            <a:ext cx="3264364" cy="26987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947939" y="1700808"/>
            <a:ext cx="3264364" cy="26987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640239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382" y="1700809"/>
            <a:ext cx="3898337" cy="335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862" y="1700809"/>
            <a:ext cx="3898337" cy="335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110208" y="1832542"/>
            <a:ext cx="3600000" cy="211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427952" y="1832542"/>
            <a:ext cx="3648000" cy="211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02812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3796148" y="1572993"/>
            <a:ext cx="4535419" cy="4535419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black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67" y="1438674"/>
            <a:ext cx="4497771" cy="544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755105" y="1622871"/>
            <a:ext cx="2593953" cy="4006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7734660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28952" y="1562579"/>
            <a:ext cx="2592000" cy="13914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28504" y="3816222"/>
            <a:ext cx="2592000" cy="1632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728504" y="2956276"/>
            <a:ext cx="2592000" cy="7079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28056" y="5447872"/>
            <a:ext cx="2592000" cy="707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444409" y="1562579"/>
            <a:ext cx="2592000" cy="13914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43961" y="3816222"/>
            <a:ext cx="2592000" cy="1632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443961" y="2956276"/>
            <a:ext cx="2592000" cy="7079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443513" y="5447872"/>
            <a:ext cx="2592000" cy="707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59867" y="1562579"/>
            <a:ext cx="2592000" cy="13914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159419" y="3816222"/>
            <a:ext cx="2592000" cy="1632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159419" y="2956276"/>
            <a:ext cx="2592000" cy="707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58971" y="5447872"/>
            <a:ext cx="2592000" cy="7079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875325" y="1562579"/>
            <a:ext cx="2592000" cy="13914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8874877" y="3816222"/>
            <a:ext cx="2592000" cy="1632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874877" y="2956276"/>
            <a:ext cx="2592000" cy="707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8874429" y="5447872"/>
            <a:ext cx="2592000" cy="7079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0780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071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3791744" y="502830"/>
            <a:ext cx="4608512" cy="4620329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72131" y="5106393"/>
            <a:ext cx="4608512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71933" y="5925277"/>
            <a:ext cx="4608512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467466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86784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862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FEFA-C047-40C9-9465-BAEAE480DD14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C1BE-F1F5-4EC4-AB76-E097FAB564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93702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51424" y="2133096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89508" y="2129832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6311" y="2129832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102681" y="2133096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911424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3561843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6212261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8862681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861931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90110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3717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13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33091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695733" y="1873019"/>
            <a:ext cx="8496267" cy="40324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13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358826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4079776" cy="29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8112000" y="3930000"/>
            <a:ext cx="4080000" cy="29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19181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704523" y="0"/>
            <a:ext cx="2831637" cy="4293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360363" y="2564904"/>
            <a:ext cx="2831637" cy="4293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298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57145" y="1700808"/>
            <a:ext cx="3264727" cy="26987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452723" y="1700808"/>
            <a:ext cx="3264364" cy="26987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947939" y="1700808"/>
            <a:ext cx="3264364" cy="26987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56887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382" y="1700809"/>
            <a:ext cx="3898337" cy="335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862" y="1700809"/>
            <a:ext cx="3898337" cy="335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110208" y="1832542"/>
            <a:ext cx="3600000" cy="211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427952" y="1832542"/>
            <a:ext cx="3648000" cy="211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612381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3796148" y="1572993"/>
            <a:ext cx="4535419" cy="4535419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black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67" y="1438674"/>
            <a:ext cx="4497771" cy="544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755105" y="1622871"/>
            <a:ext cx="2593953" cy="4006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671566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28952" y="1562579"/>
            <a:ext cx="2592000" cy="13914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28504" y="3816222"/>
            <a:ext cx="2592000" cy="1632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728504" y="2956276"/>
            <a:ext cx="2592000" cy="7079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28056" y="5447872"/>
            <a:ext cx="2592000" cy="707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444409" y="1562579"/>
            <a:ext cx="2592000" cy="13914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43961" y="3816222"/>
            <a:ext cx="2592000" cy="1632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443961" y="2956276"/>
            <a:ext cx="2592000" cy="7079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443513" y="5447872"/>
            <a:ext cx="2592000" cy="707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59867" y="1562579"/>
            <a:ext cx="2592000" cy="13914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159419" y="3816222"/>
            <a:ext cx="2592000" cy="1632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159419" y="2956276"/>
            <a:ext cx="2592000" cy="707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58971" y="5447872"/>
            <a:ext cx="2592000" cy="7079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875325" y="1562579"/>
            <a:ext cx="2592000" cy="13914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8874877" y="3816222"/>
            <a:ext cx="2592000" cy="1632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874877" y="2956276"/>
            <a:ext cx="2592000" cy="707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8874429" y="5447872"/>
            <a:ext cx="2592000" cy="7079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08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FEFA-C047-40C9-9465-BAEAE480DD14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C1BE-F1F5-4EC4-AB76-E097FAB564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92029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8884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13838"/>
            <a:ext cx="960106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1371" y="881923"/>
            <a:ext cx="9601067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258360" cy="1382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6453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59563" y="151938"/>
            <a:ext cx="1003243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59563" y="920023"/>
            <a:ext cx="10032437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604940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6960096" y="-9098"/>
            <a:ext cx="5231904" cy="6867097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728181" y="4869160"/>
            <a:ext cx="4463819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267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728181" y="5863579"/>
            <a:ext cx="4463819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13549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13838"/>
            <a:ext cx="960106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1371" y="881923"/>
            <a:ext cx="9601067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258360" cy="1382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18464" y="2499834"/>
            <a:ext cx="2352939" cy="22733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519236" y="2499834"/>
            <a:ext cx="2352939" cy="22733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303545" y="2499834"/>
            <a:ext cx="2352939" cy="22733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087855" y="2499834"/>
            <a:ext cx="2352939" cy="22733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719403" y="1796819"/>
            <a:ext cx="2352000" cy="7025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719402" y="1796819"/>
            <a:ext cx="1520647" cy="7025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3519236" y="1796819"/>
            <a:ext cx="2352000" cy="702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519235" y="1796819"/>
            <a:ext cx="1520647" cy="702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6303545" y="1796819"/>
            <a:ext cx="2352000" cy="7025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6303545" y="1796819"/>
            <a:ext cx="1520647" cy="7025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087855" y="1796819"/>
            <a:ext cx="2352000" cy="702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087854" y="1796819"/>
            <a:ext cx="1520647" cy="702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1080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463" y="1412777"/>
            <a:ext cx="5088565" cy="478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53483" y="1584253"/>
            <a:ext cx="4681480" cy="31011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66711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13838"/>
            <a:ext cx="960106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1371" y="881923"/>
            <a:ext cx="9601067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258360" cy="1382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3" y="2062939"/>
            <a:ext cx="3744416" cy="453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4181" y="2247136"/>
            <a:ext cx="2159479" cy="33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695733" y="4102100"/>
            <a:ext cx="3744416" cy="21112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920203" y="4102100"/>
            <a:ext cx="3744416" cy="21112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2266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13838"/>
            <a:ext cx="960106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1371" y="881923"/>
            <a:ext cx="9601067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258360" cy="1382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3408" y="3043304"/>
            <a:ext cx="6669408" cy="339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223799" y="3497694"/>
            <a:ext cx="3197615" cy="2363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7209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35360" y="281003"/>
            <a:ext cx="4079776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493079" y="281003"/>
            <a:ext cx="1874127" cy="20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493079" y="2393461"/>
            <a:ext cx="1874127" cy="20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35361" y="4505472"/>
            <a:ext cx="1874127" cy="20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2334757" y="4505472"/>
            <a:ext cx="4032448" cy="20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1874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5360" y="151938"/>
            <a:ext cx="11425269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20023"/>
            <a:ext cx="11425269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6480043" y="1508787"/>
            <a:ext cx="5711957" cy="3840427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0272" y="0"/>
            <a:ext cx="445149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49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FEFA-C047-40C9-9465-BAEAE480DD14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C1BE-F1F5-4EC4-AB76-E097FAB564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75995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19403" y="1931533"/>
            <a:ext cx="6240693" cy="4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59499" y="634087"/>
            <a:ext cx="4512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972173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519937" y="740701"/>
            <a:ext cx="2200396" cy="5397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119670" y="740701"/>
            <a:ext cx="2200396" cy="5397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19403" y="740701"/>
            <a:ext cx="2200396" cy="5397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7484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38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730602" y="3717032"/>
            <a:ext cx="5279989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0601" y="1722011"/>
            <a:ext cx="5280000" cy="1872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170209" y="4554395"/>
            <a:ext cx="5280000" cy="1872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70209" y="1722011"/>
            <a:ext cx="5280000" cy="1872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0601" y="4554395"/>
            <a:ext cx="5280000" cy="1872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170220" y="3742100"/>
            <a:ext cx="5279989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40152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31371" y="1316765"/>
            <a:ext cx="5568619" cy="297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192011" y="3429000"/>
            <a:ext cx="5568619" cy="297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4830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13838"/>
            <a:ext cx="960106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333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1371" y="881923"/>
            <a:ext cx="9601067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258360" cy="1382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31371" y="1753815"/>
            <a:ext cx="5568619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192011" y="3866049"/>
            <a:ext cx="5568619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056360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00316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72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FEFA-C047-40C9-9465-BAEAE480DD14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C1BE-F1F5-4EC4-AB76-E097FAB564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112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FEFA-C047-40C9-9465-BAEAE480DD14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C1BE-F1F5-4EC4-AB76-E097FAB564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093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FEFA-C047-40C9-9465-BAEAE480DD14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C1BE-F1F5-4EC4-AB76-E097FAB564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978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FEFA-C047-40C9-9465-BAEAE480DD14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CC1BE-F1F5-4EC4-AB76-E097FAB564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358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DFEFA-C047-40C9-9465-BAEAE480DD14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CC1BE-F1F5-4EC4-AB76-E097FAB564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875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86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26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391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D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 rot="2573601">
            <a:off x="2133324" y="3712560"/>
            <a:ext cx="7868331" cy="240618"/>
          </a:xfrm>
          <a:prstGeom prst="roundRect">
            <a:avLst>
              <a:gd name="adj" fmla="val 50000"/>
            </a:avLst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ounded Rectangle 24"/>
          <p:cNvSpPr/>
          <p:nvPr/>
        </p:nvSpPr>
        <p:spPr>
          <a:xfrm rot="2573601">
            <a:off x="1897498" y="2924422"/>
            <a:ext cx="7868331" cy="240618"/>
          </a:xfrm>
          <a:prstGeom prst="roundRect">
            <a:avLst>
              <a:gd name="adj" fmla="val 50000"/>
            </a:avLst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FGT</a:t>
            </a:r>
          </a:p>
        </p:txBody>
      </p:sp>
      <p:sp>
        <p:nvSpPr>
          <p:cNvPr id="12" name="Oval 11"/>
          <p:cNvSpPr/>
          <p:nvPr/>
        </p:nvSpPr>
        <p:spPr>
          <a:xfrm>
            <a:off x="2879749" y="374746"/>
            <a:ext cx="6169265" cy="6169265"/>
          </a:xfrm>
          <a:prstGeom prst="ellipse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Oval 12"/>
          <p:cNvSpPr/>
          <p:nvPr/>
        </p:nvSpPr>
        <p:spPr>
          <a:xfrm>
            <a:off x="3123691" y="623321"/>
            <a:ext cx="5672114" cy="5672114"/>
          </a:xfrm>
          <a:prstGeom prst="ellipse">
            <a:avLst/>
          </a:prstGeom>
          <a:noFill/>
          <a:ln w="25400" cap="flat">
            <a:solidFill>
              <a:srgbClr val="E10000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3194433" y="2497093"/>
            <a:ext cx="5643825" cy="180294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62E69"/>
                </a:solidFill>
                <a:effectLst/>
                <a:uLnTx/>
                <a:uFillTx/>
                <a:latin typeface="Arial"/>
                <a:ea typeface="맑은 고딕" pitchFamily="50" charset="-127"/>
                <a:cs typeface="Arial" pitchFamily="34" charset="0"/>
              </a:rPr>
              <a:t>Small Business </a:t>
            </a: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62E69"/>
                </a:solidFill>
                <a:effectLst/>
                <a:uLnTx/>
                <a:uFillTx/>
                <a:latin typeface="Arial"/>
                <a:ea typeface="맑은 고딕" pitchFamily="50" charset="-127"/>
                <a:cs typeface="Arial" pitchFamily="34" charset="0"/>
              </a:rPr>
              <a:t>Administrasion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62E69"/>
              </a:solidFill>
              <a:effectLst/>
              <a:uLnTx/>
              <a:uFillTx/>
              <a:latin typeface="Arial"/>
              <a:ea typeface="맑은 고딕" pitchFamily="50" charset="-127"/>
              <a:cs typeface="Arial" pitchFamily="34" charset="0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2800" dirty="0">
                <a:solidFill>
                  <a:srgbClr val="262E69"/>
                </a:solidFill>
                <a:latin typeface="Arial"/>
                <a:ea typeface="맑은 고딕" pitchFamily="50" charset="-127"/>
              </a:rPr>
              <a:t>Loan Approval Prediction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62E69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3710901" y="4602821"/>
            <a:ext cx="4497694" cy="63946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2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id-ID" altLang="ko-KR" sz="1800" dirty="0">
                <a:solidFill>
                  <a:srgbClr val="262E69"/>
                </a:solidFill>
                <a:latin typeface="Arial"/>
                <a:ea typeface="Arial Unicode MS"/>
              </a:rPr>
              <a:t>BAGJA SATIARAHARJA</a:t>
            </a:r>
            <a:endParaRPr lang="en-US" altLang="ko-KR" sz="1800" dirty="0">
              <a:solidFill>
                <a:srgbClr val="262E69"/>
              </a:solidFill>
              <a:latin typeface="Arial"/>
              <a:ea typeface="Arial Unicode MS"/>
            </a:endParaRPr>
          </a:p>
          <a:p>
            <a:pPr lvl="0">
              <a:defRPr/>
            </a:pPr>
            <a:endParaRPr lang="id-ID" altLang="ko-KR" sz="1800" dirty="0">
              <a:solidFill>
                <a:srgbClr val="262E69"/>
              </a:solidFill>
              <a:latin typeface="Arial"/>
              <a:ea typeface="Arial Unicode MS"/>
            </a:endParaRPr>
          </a:p>
          <a:p>
            <a:pPr>
              <a:defRPr/>
            </a:pPr>
            <a:r>
              <a:rPr lang="en-US" altLang="ko-KR" sz="1800" dirty="0" err="1">
                <a:solidFill>
                  <a:srgbClr val="262E69"/>
                </a:solidFill>
                <a:latin typeface="Arial"/>
                <a:ea typeface="맑은 고딕" pitchFamily="50" charset="-127"/>
              </a:rPr>
              <a:t>Purwadhika</a:t>
            </a:r>
            <a:r>
              <a:rPr lang="en-US" altLang="ko-KR" sz="1800" dirty="0">
                <a:solidFill>
                  <a:srgbClr val="262E69"/>
                </a:solidFill>
                <a:latin typeface="Arial"/>
                <a:ea typeface="맑은 고딕" pitchFamily="50" charset="-127"/>
              </a:rPr>
              <a:t> Startup and Coding School</a:t>
            </a:r>
          </a:p>
          <a:p>
            <a:pPr>
              <a:defRPr/>
            </a:pPr>
            <a:r>
              <a:rPr lang="en-US" altLang="ko-KR" sz="1800" dirty="0">
                <a:solidFill>
                  <a:srgbClr val="262E69"/>
                </a:solidFill>
                <a:latin typeface="Arial"/>
                <a:ea typeface="맑은 고딕" pitchFamily="50" charset="-127"/>
              </a:rPr>
              <a:t>Data Science Trainee</a:t>
            </a:r>
            <a:endParaRPr lang="en-US" altLang="ko-KR" sz="1800" dirty="0">
              <a:solidFill>
                <a:srgbClr val="262E69"/>
              </a:solidFill>
              <a:latin typeface="Arial"/>
              <a:ea typeface="Arial Unicode MS"/>
            </a:endParaRPr>
          </a:p>
        </p:txBody>
      </p:sp>
      <p:sp>
        <p:nvSpPr>
          <p:cNvPr id="31" name="Rectangle 30"/>
          <p:cNvSpPr/>
          <p:nvPr/>
        </p:nvSpPr>
        <p:spPr>
          <a:xfrm rot="2916533">
            <a:off x="9842714" y="-1196194"/>
            <a:ext cx="4436148" cy="31418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ectangle 31"/>
          <p:cNvSpPr/>
          <p:nvPr/>
        </p:nvSpPr>
        <p:spPr>
          <a:xfrm rot="2916533">
            <a:off x="-2054567" y="4801262"/>
            <a:ext cx="4436148" cy="314188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4" name="Straight Connector 33"/>
          <p:cNvCxnSpPr/>
          <p:nvPr/>
        </p:nvCxnSpPr>
        <p:spPr>
          <a:xfrm>
            <a:off x="-95484" y="3135970"/>
            <a:ext cx="3549795" cy="3919671"/>
          </a:xfrm>
          <a:prstGeom prst="line">
            <a:avLst/>
          </a:prstGeom>
          <a:ln w="63500" cap="flat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969303" y="-177208"/>
            <a:ext cx="3549795" cy="3919671"/>
          </a:xfrm>
          <a:prstGeom prst="line">
            <a:avLst/>
          </a:prstGeom>
          <a:ln w="63500" cap="flat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A219337-BA61-4620-8DC5-258D9295F6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412" y="981932"/>
            <a:ext cx="2621869" cy="149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31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75623"/>
                                      </p:to>
                                    </p:animClr>
                                    <p:animClr clrSpc="rgb" dir="cw">
                                      <p:cBhvr>
                                        <p:cTn id="7" dur="1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75623"/>
                                      </p:to>
                                    </p:animClr>
                                    <p:set>
                                      <p:cBhvr>
                                        <p:cTn id="8" dur="1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75623"/>
                                      </p:to>
                                    </p:animClr>
                                    <p:animClr clrSpc="rgb" dir="cw">
                                      <p:cBhvr>
                                        <p:cTn id="12" dur="1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75623"/>
                                      </p:to>
                                    </p:animClr>
                                    <p:set>
                                      <p:cBhvr>
                                        <p:cTn id="13" dur="1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181223" y="335252"/>
            <a:ext cx="6274192" cy="6274192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Oval 9"/>
          <p:cNvSpPr/>
          <p:nvPr/>
        </p:nvSpPr>
        <p:spPr>
          <a:xfrm>
            <a:off x="3360477" y="544419"/>
            <a:ext cx="5908431" cy="5908431"/>
          </a:xfrm>
          <a:prstGeom prst="ellipse">
            <a:avLst/>
          </a:prstGeom>
          <a:solidFill>
            <a:srgbClr val="262E69"/>
          </a:solidFill>
          <a:ln w="101600">
            <a:solidFill>
              <a:srgbClr val="262E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Oval 10"/>
          <p:cNvSpPr/>
          <p:nvPr/>
        </p:nvSpPr>
        <p:spPr>
          <a:xfrm>
            <a:off x="3613696" y="797638"/>
            <a:ext cx="5401992" cy="5401992"/>
          </a:xfrm>
          <a:prstGeom prst="ellipse">
            <a:avLst/>
          </a:prstGeom>
          <a:solidFill>
            <a:srgbClr val="FFFFFF"/>
          </a:solidFill>
          <a:ln w="1016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2516386" y="3688111"/>
            <a:ext cx="759431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rgbClr val="262E6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Flask Application</a:t>
            </a:r>
            <a:endParaRPr lang="id-ID" sz="4400" dirty="0">
              <a:ln w="0"/>
              <a:solidFill>
                <a:srgbClr val="262E6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868666" y="4529568"/>
            <a:ext cx="4864424" cy="0"/>
          </a:xfrm>
          <a:prstGeom prst="line">
            <a:avLst/>
          </a:prstGeom>
          <a:ln>
            <a:solidFill>
              <a:srgbClr val="262E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68666" y="3621848"/>
            <a:ext cx="4864424" cy="0"/>
          </a:xfrm>
          <a:prstGeom prst="line">
            <a:avLst/>
          </a:prstGeom>
          <a:ln>
            <a:solidFill>
              <a:srgbClr val="262E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 rot="2916533">
            <a:off x="-2054567" y="4801262"/>
            <a:ext cx="4436148" cy="3141882"/>
          </a:xfrm>
          <a:prstGeom prst="rect">
            <a:avLst/>
          </a:prstGeom>
          <a:solidFill>
            <a:srgbClr val="E3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3" name="Straight Connector 12"/>
          <p:cNvCxnSpPr/>
          <p:nvPr/>
        </p:nvCxnSpPr>
        <p:spPr>
          <a:xfrm>
            <a:off x="-95484" y="3135970"/>
            <a:ext cx="3549795" cy="3919671"/>
          </a:xfrm>
          <a:prstGeom prst="line">
            <a:avLst/>
          </a:prstGeom>
          <a:ln w="63500" cap="flat" cmpd="sng">
            <a:solidFill>
              <a:srgbClr val="E3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 rot="2916533">
            <a:off x="9842714" y="-1196194"/>
            <a:ext cx="4436148" cy="3141882"/>
          </a:xfrm>
          <a:prstGeom prst="rect">
            <a:avLst/>
          </a:prstGeom>
          <a:solidFill>
            <a:srgbClr val="E1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8969303" y="-177208"/>
            <a:ext cx="3549795" cy="3919671"/>
          </a:xfrm>
          <a:prstGeom prst="line">
            <a:avLst/>
          </a:prstGeom>
          <a:ln w="63500" cap="flat" cmpd="sng">
            <a:solidFill>
              <a:srgbClr val="E3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F93FBFE-F74C-4B56-B6E6-ACF8050D28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611" y="1681236"/>
            <a:ext cx="2621869" cy="149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79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15956" y="194958"/>
            <a:ext cx="12351657" cy="12554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43" name="Text Placeholder 1"/>
          <p:cNvSpPr txBox="1">
            <a:spLocks/>
          </p:cNvSpPr>
          <p:nvPr/>
        </p:nvSpPr>
        <p:spPr>
          <a:xfrm>
            <a:off x="646798" y="534669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b="1" dirty="0">
                <a:solidFill>
                  <a:srgbClr val="1D3168"/>
                </a:solidFill>
                <a:latin typeface="Arial"/>
                <a:ea typeface="Arial Unicode MS"/>
              </a:rPr>
              <a:t>Prediction Interface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1D3168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-168167" y="194958"/>
            <a:ext cx="632623" cy="1255486"/>
          </a:xfrm>
          <a:prstGeom prst="rect">
            <a:avLst/>
          </a:prstGeom>
          <a:solidFill>
            <a:srgbClr val="CC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37633-F3AE-41F1-AD97-2694F8AA39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290" y="328421"/>
            <a:ext cx="2632081" cy="988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86AB90-2F4E-480A-8D1E-0BC6FAB81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458" y="1912625"/>
            <a:ext cx="7845083" cy="441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12736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15956" y="194958"/>
            <a:ext cx="12351657" cy="12554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43" name="Text Placeholder 1"/>
          <p:cNvSpPr txBox="1">
            <a:spLocks/>
          </p:cNvSpPr>
          <p:nvPr/>
        </p:nvSpPr>
        <p:spPr>
          <a:xfrm>
            <a:off x="646798" y="534669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b="1" dirty="0">
                <a:solidFill>
                  <a:srgbClr val="1D3168"/>
                </a:solidFill>
                <a:latin typeface="Arial"/>
                <a:ea typeface="Arial Unicode MS"/>
              </a:rPr>
              <a:t>Result Interface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1D3168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-168167" y="194958"/>
            <a:ext cx="632623" cy="1255486"/>
          </a:xfrm>
          <a:prstGeom prst="rect">
            <a:avLst/>
          </a:prstGeom>
          <a:solidFill>
            <a:srgbClr val="CC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37633-F3AE-41F1-AD97-2694F8AA39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290" y="328421"/>
            <a:ext cx="2632081" cy="9885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A57D3A5-6462-4A98-9E74-90331C220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398" y="1928444"/>
            <a:ext cx="7816948" cy="439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30431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15956" y="194958"/>
            <a:ext cx="12351657" cy="12554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43" name="Text Placeholder 1"/>
          <p:cNvSpPr txBox="1">
            <a:spLocks/>
          </p:cNvSpPr>
          <p:nvPr/>
        </p:nvSpPr>
        <p:spPr>
          <a:xfrm>
            <a:off x="646798" y="534669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b="1" dirty="0">
                <a:solidFill>
                  <a:srgbClr val="1D3168"/>
                </a:solidFill>
                <a:latin typeface="Arial"/>
                <a:ea typeface="Arial Unicode MS"/>
              </a:rPr>
              <a:t>Data Visualization Interface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1D3168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-168167" y="194958"/>
            <a:ext cx="632623" cy="1255486"/>
          </a:xfrm>
          <a:prstGeom prst="rect">
            <a:avLst/>
          </a:prstGeom>
          <a:solidFill>
            <a:srgbClr val="CC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37633-F3AE-41F1-AD97-2694F8AA39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290" y="328421"/>
            <a:ext cx="2632081" cy="9885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ADCF0C8-B79A-4B58-96A2-06A72D32A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993" y="1656692"/>
            <a:ext cx="8429757" cy="473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66589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15956" y="194958"/>
            <a:ext cx="12351657" cy="12554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43" name="Text Placeholder 1"/>
          <p:cNvSpPr txBox="1">
            <a:spLocks/>
          </p:cNvSpPr>
          <p:nvPr/>
        </p:nvSpPr>
        <p:spPr>
          <a:xfrm>
            <a:off x="646798" y="534669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b="1" dirty="0">
                <a:solidFill>
                  <a:srgbClr val="1D3168"/>
                </a:solidFill>
                <a:latin typeface="Arial"/>
                <a:ea typeface="Arial Unicode MS"/>
              </a:rPr>
              <a:t>Data Visualization Interface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1D3168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-168167" y="194958"/>
            <a:ext cx="632623" cy="1255486"/>
          </a:xfrm>
          <a:prstGeom prst="rect">
            <a:avLst/>
          </a:prstGeom>
          <a:solidFill>
            <a:srgbClr val="CC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37633-F3AE-41F1-AD97-2694F8AA39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290" y="328421"/>
            <a:ext cx="2632081" cy="9885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D4172B-1B37-40FB-83CB-F6C51905C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369" y="1790155"/>
            <a:ext cx="8159262" cy="458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65338"/>
      </p:ext>
    </p:extLst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15956" y="194958"/>
            <a:ext cx="12351657" cy="12554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43" name="Text Placeholder 1"/>
          <p:cNvSpPr txBox="1">
            <a:spLocks/>
          </p:cNvSpPr>
          <p:nvPr/>
        </p:nvSpPr>
        <p:spPr>
          <a:xfrm>
            <a:off x="646798" y="534669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b="1" dirty="0">
                <a:solidFill>
                  <a:srgbClr val="1D3168"/>
                </a:solidFill>
                <a:latin typeface="Arial"/>
                <a:ea typeface="Arial Unicode MS"/>
              </a:rPr>
              <a:t>Data Visualization Interface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1D3168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-168167" y="194958"/>
            <a:ext cx="632623" cy="1255486"/>
          </a:xfrm>
          <a:prstGeom prst="rect">
            <a:avLst/>
          </a:prstGeom>
          <a:solidFill>
            <a:srgbClr val="CC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37633-F3AE-41F1-AD97-2694F8AA39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290" y="328421"/>
            <a:ext cx="2632081" cy="9885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E13D524-6FDE-4700-AFDB-0D0639AE6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424" y="1790155"/>
            <a:ext cx="8399151" cy="472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36051"/>
      </p:ext>
    </p:extLst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15956" y="194958"/>
            <a:ext cx="12351657" cy="12554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43" name="Text Placeholder 1"/>
          <p:cNvSpPr txBox="1">
            <a:spLocks/>
          </p:cNvSpPr>
          <p:nvPr/>
        </p:nvSpPr>
        <p:spPr>
          <a:xfrm>
            <a:off x="646798" y="534669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b="1" dirty="0">
                <a:solidFill>
                  <a:srgbClr val="1D3168"/>
                </a:solidFill>
                <a:latin typeface="Arial"/>
                <a:ea typeface="Arial Unicode MS"/>
              </a:rPr>
              <a:t>Data Visualization Interface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1D3168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-168167" y="194958"/>
            <a:ext cx="632623" cy="1255486"/>
          </a:xfrm>
          <a:prstGeom prst="rect">
            <a:avLst/>
          </a:prstGeom>
          <a:solidFill>
            <a:srgbClr val="CC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37633-F3AE-41F1-AD97-2694F8AA39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290" y="328421"/>
            <a:ext cx="2632081" cy="9885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2BEFE56-B6D1-4D5F-BF7A-B28A0E9FA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427" y="1656692"/>
            <a:ext cx="8689145" cy="488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8001"/>
      </p:ext>
    </p:extLst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nip Diagonal Corner Rectangle 22"/>
          <p:cNvSpPr/>
          <p:nvPr/>
        </p:nvSpPr>
        <p:spPr>
          <a:xfrm>
            <a:off x="10602989" y="-35912"/>
            <a:ext cx="2197289" cy="979058"/>
          </a:xfrm>
          <a:prstGeom prst="snip2DiagRect">
            <a:avLst/>
          </a:prstGeom>
          <a:solidFill>
            <a:srgbClr val="203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Snip Diagonal Corner Rectangle 21"/>
          <p:cNvSpPr/>
          <p:nvPr/>
        </p:nvSpPr>
        <p:spPr>
          <a:xfrm>
            <a:off x="-260445" y="5898899"/>
            <a:ext cx="2197289" cy="979058"/>
          </a:xfrm>
          <a:prstGeom prst="snip2Diag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ounded Rectangle 17"/>
          <p:cNvSpPr/>
          <p:nvPr/>
        </p:nvSpPr>
        <p:spPr>
          <a:xfrm rot="2573601">
            <a:off x="3819439" y="2938409"/>
            <a:ext cx="4867944" cy="203403"/>
          </a:xfrm>
          <a:prstGeom prst="roundRect">
            <a:avLst>
              <a:gd name="adj" fmla="val 50000"/>
            </a:avLst>
          </a:prstGeom>
          <a:solidFill>
            <a:srgbClr val="20346A">
              <a:alpha val="50000"/>
            </a:srgbClr>
          </a:solidFill>
          <a:ln>
            <a:solidFill>
              <a:srgbClr val="20346A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/>
        </p:nvSpPr>
        <p:spPr>
          <a:xfrm rot="2573601">
            <a:off x="3539646" y="2186310"/>
            <a:ext cx="4867944" cy="203403"/>
          </a:xfrm>
          <a:prstGeom prst="roundRect">
            <a:avLst>
              <a:gd name="adj" fmla="val 50000"/>
            </a:avLst>
          </a:prstGeom>
          <a:solidFill>
            <a:srgbClr val="20346A">
              <a:alpha val="50000"/>
            </a:srgbClr>
          </a:solidFill>
          <a:ln>
            <a:solidFill>
              <a:srgbClr val="20346A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4305685" y="817983"/>
            <a:ext cx="3580235" cy="3580235"/>
          </a:xfrm>
          <a:prstGeom prst="ellipse">
            <a:avLst/>
          </a:prstGeom>
          <a:solidFill>
            <a:srgbClr val="20346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id-ID" kern="0">
              <a:solidFill>
                <a:prstClr val="white"/>
              </a:solidFill>
              <a:latin typeface="Arial"/>
              <a:ea typeface="Arial Unicode MS"/>
            </a:endParaRPr>
          </a:p>
        </p:txBody>
      </p:sp>
      <p:sp>
        <p:nvSpPr>
          <p:cNvPr id="9" name="Oval 8"/>
          <p:cNvSpPr/>
          <p:nvPr/>
        </p:nvSpPr>
        <p:spPr>
          <a:xfrm>
            <a:off x="4715032" y="1227329"/>
            <a:ext cx="2761540" cy="2761540"/>
          </a:xfrm>
          <a:prstGeom prst="ellipse">
            <a:avLst/>
          </a:prstGeom>
          <a:solidFill>
            <a:srgbClr val="E1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id-ID" kern="0">
              <a:solidFill>
                <a:prstClr val="white"/>
              </a:solidFill>
              <a:latin typeface="Arial"/>
              <a:ea typeface="Arial Unicode M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111302" y="1608318"/>
            <a:ext cx="1969000" cy="1969000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id-ID" kern="0">
              <a:solidFill>
                <a:prstClr val="white"/>
              </a:solidFill>
              <a:latin typeface="Arial"/>
              <a:ea typeface="Arial Unicode M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57851" y="313899"/>
            <a:ext cx="4285397" cy="6196083"/>
          </a:xfrm>
          <a:prstGeom prst="rect">
            <a:avLst/>
          </a:prstGeom>
          <a:noFill/>
          <a:ln w="25400" cap="flat" cmpd="sng" algn="ctr">
            <a:solidFill>
              <a:srgbClr val="20346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4" name="Text Placeholder 1"/>
          <p:cNvSpPr txBox="1">
            <a:spLocks/>
          </p:cNvSpPr>
          <p:nvPr/>
        </p:nvSpPr>
        <p:spPr>
          <a:xfrm>
            <a:off x="0" y="5032398"/>
            <a:ext cx="12192000" cy="768084"/>
          </a:xfrm>
          <a:prstGeom prst="rect">
            <a:avLst/>
          </a:prstGeom>
        </p:spPr>
        <p:txBody>
          <a:bodyPr anchor="ctr"/>
          <a:lstStyle>
            <a:lvl1pPr marL="0" indent="0" algn="ctr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48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20346A"/>
                </a:solidFill>
                <a:latin typeface="Mistral" panose="03090702030407020403" pitchFamily="66" charset="0"/>
              </a:rPr>
              <a:t>Thank you</a:t>
            </a:r>
            <a:endParaRPr lang="ko-KR" altLang="en-US" dirty="0">
              <a:solidFill>
                <a:srgbClr val="20346A"/>
              </a:solidFill>
              <a:latin typeface="Mistral" panose="03090702030407020403" pitchFamily="66" charset="0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 </a:t>
            </a:r>
          </a:p>
        </p:txBody>
      </p:sp>
      <p:sp>
        <p:nvSpPr>
          <p:cNvPr id="21" name="Snip Diagonal Corner Rectangle 20"/>
          <p:cNvSpPr/>
          <p:nvPr/>
        </p:nvSpPr>
        <p:spPr>
          <a:xfrm>
            <a:off x="10711786" y="-124404"/>
            <a:ext cx="2197289" cy="979058"/>
          </a:xfrm>
          <a:prstGeom prst="snip2Diag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0" name="Group 29"/>
          <p:cNvGrpSpPr/>
          <p:nvPr/>
        </p:nvGrpSpPr>
        <p:grpSpPr>
          <a:xfrm rot="19688760">
            <a:off x="10752116" y="5428285"/>
            <a:ext cx="1240444" cy="1144265"/>
            <a:chOff x="357666" y="276974"/>
            <a:chExt cx="1240444" cy="1144265"/>
          </a:xfrm>
        </p:grpSpPr>
        <p:sp>
          <p:nvSpPr>
            <p:cNvPr id="24" name="Oval 23"/>
            <p:cNvSpPr/>
            <p:nvPr/>
          </p:nvSpPr>
          <p:spPr>
            <a:xfrm>
              <a:off x="357666" y="276974"/>
              <a:ext cx="818839" cy="818839"/>
            </a:xfrm>
            <a:prstGeom prst="ellipse">
              <a:avLst/>
            </a:prstGeom>
            <a:solidFill>
              <a:srgbClr val="20346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id-ID" kern="0">
                <a:solidFill>
                  <a:prstClr val="white"/>
                </a:solidFill>
                <a:latin typeface="Arial"/>
                <a:ea typeface="Arial Unicode MS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779271" y="439687"/>
              <a:ext cx="818839" cy="818839"/>
            </a:xfrm>
            <a:prstGeom prst="ellipse">
              <a:avLst/>
            </a:prstGeom>
            <a:solidFill>
              <a:srgbClr val="20346A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id-ID" kern="0">
                <a:solidFill>
                  <a:prstClr val="white"/>
                </a:solidFill>
                <a:latin typeface="Arial"/>
                <a:ea typeface="Arial Unicode M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88599" y="602400"/>
              <a:ext cx="818839" cy="818839"/>
            </a:xfrm>
            <a:prstGeom prst="ellipse">
              <a:avLst/>
            </a:prstGeom>
            <a:solidFill>
              <a:srgbClr val="20346A">
                <a:alpha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id-ID" kern="0">
                <a:solidFill>
                  <a:prstClr val="white"/>
                </a:solidFill>
                <a:latin typeface="Arial"/>
                <a:ea typeface="Arial Unicode MS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 rot="3771198">
            <a:off x="272911" y="189506"/>
            <a:ext cx="1327108" cy="1246586"/>
            <a:chOff x="272911" y="189506"/>
            <a:chExt cx="1327108" cy="1246586"/>
          </a:xfrm>
        </p:grpSpPr>
        <p:sp>
          <p:nvSpPr>
            <p:cNvPr id="31" name="Oval 30"/>
            <p:cNvSpPr/>
            <p:nvPr/>
          </p:nvSpPr>
          <p:spPr>
            <a:xfrm rot="3865618">
              <a:off x="272911" y="346547"/>
              <a:ext cx="1089545" cy="1089545"/>
            </a:xfrm>
            <a:prstGeom prst="ellipse">
              <a:avLst/>
            </a:prstGeom>
            <a:solidFill>
              <a:srgbClr val="20346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id-ID" kern="0">
                <a:solidFill>
                  <a:prstClr val="white"/>
                </a:solidFill>
                <a:latin typeface="Arial"/>
                <a:ea typeface="Arial Unicode M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 rot="3865618">
              <a:off x="510474" y="189506"/>
              <a:ext cx="1089545" cy="1089545"/>
            </a:xfrm>
            <a:prstGeom prst="ellipse">
              <a:avLst/>
            </a:prstGeom>
            <a:solidFill>
              <a:srgbClr val="20346A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id-ID" kern="0">
                <a:solidFill>
                  <a:prstClr val="white"/>
                </a:solidFill>
                <a:latin typeface="Arial"/>
                <a:ea typeface="Arial Unicode MS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48326E6D-48B8-4CFE-B1B8-5BD693B991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173" y="2091725"/>
            <a:ext cx="1655258" cy="94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02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7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75623"/>
                                      </p:to>
                                    </p:animClr>
                                    <p:set>
                                      <p:cBhvr>
                                        <p:cTn id="31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75623"/>
                                      </p:to>
                                    </p:animClr>
                                    <p:set>
                                      <p:cBhvr>
                                        <p:cTn id="34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7" grpId="0" animBg="1"/>
      <p:bldP spid="17" grpId="1" animBg="1"/>
      <p:bldP spid="11" grpId="0" animBg="1"/>
      <p:bldP spid="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181223" y="335252"/>
            <a:ext cx="6274192" cy="6274192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Oval 9"/>
          <p:cNvSpPr/>
          <p:nvPr/>
        </p:nvSpPr>
        <p:spPr>
          <a:xfrm>
            <a:off x="3360477" y="544419"/>
            <a:ext cx="5908431" cy="5908431"/>
          </a:xfrm>
          <a:prstGeom prst="ellipse">
            <a:avLst/>
          </a:prstGeom>
          <a:solidFill>
            <a:srgbClr val="262E69"/>
          </a:solidFill>
          <a:ln w="101600">
            <a:solidFill>
              <a:srgbClr val="262E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Oval 10"/>
          <p:cNvSpPr/>
          <p:nvPr/>
        </p:nvSpPr>
        <p:spPr>
          <a:xfrm>
            <a:off x="3613696" y="797638"/>
            <a:ext cx="5401992" cy="5401992"/>
          </a:xfrm>
          <a:prstGeom prst="ellipse">
            <a:avLst/>
          </a:prstGeom>
          <a:solidFill>
            <a:srgbClr val="FFFFFF"/>
          </a:solidFill>
          <a:ln w="1016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2516386" y="3688111"/>
            <a:ext cx="759431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rgbClr val="262E6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Project Mission</a:t>
            </a:r>
            <a:endParaRPr lang="id-ID" sz="4400" dirty="0">
              <a:ln w="0"/>
              <a:solidFill>
                <a:srgbClr val="262E6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868666" y="4529568"/>
            <a:ext cx="4864424" cy="0"/>
          </a:xfrm>
          <a:prstGeom prst="line">
            <a:avLst/>
          </a:prstGeom>
          <a:ln>
            <a:solidFill>
              <a:srgbClr val="262E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68666" y="3621848"/>
            <a:ext cx="4864424" cy="0"/>
          </a:xfrm>
          <a:prstGeom prst="line">
            <a:avLst/>
          </a:prstGeom>
          <a:ln>
            <a:solidFill>
              <a:srgbClr val="262E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 rot="2916533">
            <a:off x="-2054567" y="4801262"/>
            <a:ext cx="4436148" cy="3141882"/>
          </a:xfrm>
          <a:prstGeom prst="rect">
            <a:avLst/>
          </a:prstGeom>
          <a:solidFill>
            <a:srgbClr val="E3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3" name="Straight Connector 12"/>
          <p:cNvCxnSpPr/>
          <p:nvPr/>
        </p:nvCxnSpPr>
        <p:spPr>
          <a:xfrm>
            <a:off x="-95484" y="3135970"/>
            <a:ext cx="3549795" cy="3919671"/>
          </a:xfrm>
          <a:prstGeom prst="line">
            <a:avLst/>
          </a:prstGeom>
          <a:ln w="63500" cap="flat" cmpd="sng">
            <a:solidFill>
              <a:srgbClr val="E3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 rot="2916533">
            <a:off x="9842714" y="-1196194"/>
            <a:ext cx="4436148" cy="3141882"/>
          </a:xfrm>
          <a:prstGeom prst="rect">
            <a:avLst/>
          </a:prstGeom>
          <a:solidFill>
            <a:srgbClr val="E1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8969303" y="-177208"/>
            <a:ext cx="3549795" cy="3919671"/>
          </a:xfrm>
          <a:prstGeom prst="line">
            <a:avLst/>
          </a:prstGeom>
          <a:ln w="63500" cap="flat" cmpd="sng">
            <a:solidFill>
              <a:srgbClr val="E3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F93FBFE-F74C-4B56-B6E6-ACF8050D28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611" y="1681236"/>
            <a:ext cx="2621869" cy="149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82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15956" y="194958"/>
            <a:ext cx="12351657" cy="12554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43" name="Text Placeholder 1"/>
          <p:cNvSpPr txBox="1">
            <a:spLocks/>
          </p:cNvSpPr>
          <p:nvPr/>
        </p:nvSpPr>
        <p:spPr>
          <a:xfrm>
            <a:off x="646798" y="534669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D3168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Project Mission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1D3168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-168167" y="194958"/>
            <a:ext cx="632623" cy="1255486"/>
          </a:xfrm>
          <a:prstGeom prst="rect">
            <a:avLst/>
          </a:prstGeom>
          <a:solidFill>
            <a:srgbClr val="CC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3867" y="3443287"/>
            <a:ext cx="1112426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C1A2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project's main mission </a:t>
            </a:r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is to reduce the risk of charge off credit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loans for Small Business Administration institutions by making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machine learning-based applications to determine the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loan request based on historical data.</a:t>
            </a:r>
            <a:r>
              <a:rPr lang="id-ID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97454" y="2103339"/>
            <a:ext cx="800534" cy="1300104"/>
            <a:chOff x="148144" y="2101812"/>
            <a:chExt cx="800534" cy="1300104"/>
          </a:xfrm>
        </p:grpSpPr>
        <p:sp>
          <p:nvSpPr>
            <p:cNvPr id="53" name="Half Frame 52"/>
            <p:cNvSpPr/>
            <p:nvPr/>
          </p:nvSpPr>
          <p:spPr>
            <a:xfrm>
              <a:off x="165283" y="2159907"/>
              <a:ext cx="783395" cy="1242009"/>
            </a:xfrm>
            <a:prstGeom prst="halfFrame">
              <a:avLst/>
            </a:prstGeom>
            <a:solidFill>
              <a:srgbClr val="CC1A21"/>
            </a:solidFill>
            <a:ln>
              <a:solidFill>
                <a:srgbClr val="CC1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>
              <a:off x="148144" y="2101812"/>
              <a:ext cx="783395" cy="1242009"/>
            </a:xfrm>
            <a:prstGeom prst="halfFram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 rot="10800000">
            <a:off x="11088441" y="4625543"/>
            <a:ext cx="874722" cy="1292739"/>
            <a:chOff x="56817" y="2051082"/>
            <a:chExt cx="874722" cy="1292739"/>
          </a:xfrm>
        </p:grpSpPr>
        <p:sp>
          <p:nvSpPr>
            <p:cNvPr id="56" name="Half Frame 55"/>
            <p:cNvSpPr/>
            <p:nvPr/>
          </p:nvSpPr>
          <p:spPr>
            <a:xfrm>
              <a:off x="56817" y="2051082"/>
              <a:ext cx="783395" cy="1242009"/>
            </a:xfrm>
            <a:prstGeom prst="halfFrame">
              <a:avLst/>
            </a:prstGeom>
            <a:solidFill>
              <a:srgbClr val="CC1A21"/>
            </a:solidFill>
            <a:ln>
              <a:solidFill>
                <a:srgbClr val="CC1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57" name="Half Frame 56"/>
            <p:cNvSpPr/>
            <p:nvPr/>
          </p:nvSpPr>
          <p:spPr>
            <a:xfrm>
              <a:off x="148144" y="2101812"/>
              <a:ext cx="783395" cy="1242009"/>
            </a:xfrm>
            <a:prstGeom prst="halfFram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8637633-F3AE-41F1-AD97-2694F8AA39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290" y="328421"/>
            <a:ext cx="2632081" cy="98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0305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181223" y="335252"/>
            <a:ext cx="6274192" cy="6274192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Oval 9"/>
          <p:cNvSpPr/>
          <p:nvPr/>
        </p:nvSpPr>
        <p:spPr>
          <a:xfrm>
            <a:off x="3360477" y="544419"/>
            <a:ext cx="5908431" cy="5908431"/>
          </a:xfrm>
          <a:prstGeom prst="ellipse">
            <a:avLst/>
          </a:prstGeom>
          <a:solidFill>
            <a:srgbClr val="262E69"/>
          </a:solidFill>
          <a:ln w="101600">
            <a:solidFill>
              <a:srgbClr val="262E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Oval 10"/>
          <p:cNvSpPr/>
          <p:nvPr/>
        </p:nvSpPr>
        <p:spPr>
          <a:xfrm>
            <a:off x="3613696" y="797638"/>
            <a:ext cx="5401992" cy="5401992"/>
          </a:xfrm>
          <a:prstGeom prst="ellipse">
            <a:avLst/>
          </a:prstGeom>
          <a:solidFill>
            <a:srgbClr val="FFFFFF"/>
          </a:solidFill>
          <a:ln w="1016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2516386" y="3688111"/>
            <a:ext cx="759431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rgbClr val="262E6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Datasets</a:t>
            </a:r>
            <a:endParaRPr lang="id-ID" sz="4400" dirty="0">
              <a:ln w="0"/>
              <a:solidFill>
                <a:srgbClr val="262E6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868666" y="4529568"/>
            <a:ext cx="4864424" cy="0"/>
          </a:xfrm>
          <a:prstGeom prst="line">
            <a:avLst/>
          </a:prstGeom>
          <a:ln>
            <a:solidFill>
              <a:srgbClr val="262E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68666" y="3621848"/>
            <a:ext cx="4864424" cy="0"/>
          </a:xfrm>
          <a:prstGeom prst="line">
            <a:avLst/>
          </a:prstGeom>
          <a:ln>
            <a:solidFill>
              <a:srgbClr val="262E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 rot="2916533">
            <a:off x="-2054567" y="4801262"/>
            <a:ext cx="4436148" cy="3141882"/>
          </a:xfrm>
          <a:prstGeom prst="rect">
            <a:avLst/>
          </a:prstGeom>
          <a:solidFill>
            <a:srgbClr val="E3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3" name="Straight Connector 12"/>
          <p:cNvCxnSpPr/>
          <p:nvPr/>
        </p:nvCxnSpPr>
        <p:spPr>
          <a:xfrm>
            <a:off x="-95484" y="3135970"/>
            <a:ext cx="3549795" cy="3919671"/>
          </a:xfrm>
          <a:prstGeom prst="line">
            <a:avLst/>
          </a:prstGeom>
          <a:ln w="63500" cap="flat" cmpd="sng">
            <a:solidFill>
              <a:srgbClr val="E3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 rot="2916533">
            <a:off x="9842714" y="-1196194"/>
            <a:ext cx="4436148" cy="3141882"/>
          </a:xfrm>
          <a:prstGeom prst="rect">
            <a:avLst/>
          </a:prstGeom>
          <a:solidFill>
            <a:srgbClr val="E1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8969303" y="-177208"/>
            <a:ext cx="3549795" cy="3919671"/>
          </a:xfrm>
          <a:prstGeom prst="line">
            <a:avLst/>
          </a:prstGeom>
          <a:ln w="63500" cap="flat" cmpd="sng">
            <a:solidFill>
              <a:srgbClr val="E3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F93FBFE-F74C-4B56-B6E6-ACF8050D28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611" y="1681236"/>
            <a:ext cx="2621869" cy="149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84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15956" y="194958"/>
            <a:ext cx="12351657" cy="12554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43" name="Text Placeholder 1"/>
          <p:cNvSpPr txBox="1">
            <a:spLocks/>
          </p:cNvSpPr>
          <p:nvPr/>
        </p:nvSpPr>
        <p:spPr>
          <a:xfrm>
            <a:off x="646798" y="534669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D3168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Datasets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1D3168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-168167" y="194958"/>
            <a:ext cx="632623" cy="1255486"/>
          </a:xfrm>
          <a:prstGeom prst="rect">
            <a:avLst/>
          </a:prstGeom>
          <a:solidFill>
            <a:srgbClr val="CC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4189" y="1791753"/>
            <a:ext cx="800534" cy="1300104"/>
            <a:chOff x="148144" y="2101812"/>
            <a:chExt cx="800534" cy="1300104"/>
          </a:xfrm>
        </p:grpSpPr>
        <p:sp>
          <p:nvSpPr>
            <p:cNvPr id="53" name="Half Frame 52"/>
            <p:cNvSpPr/>
            <p:nvPr/>
          </p:nvSpPr>
          <p:spPr>
            <a:xfrm>
              <a:off x="165283" y="2159907"/>
              <a:ext cx="783395" cy="1242009"/>
            </a:xfrm>
            <a:prstGeom prst="halfFrame">
              <a:avLst/>
            </a:prstGeom>
            <a:solidFill>
              <a:srgbClr val="CC1A21"/>
            </a:solidFill>
            <a:ln>
              <a:solidFill>
                <a:srgbClr val="CC1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>
              <a:off x="148144" y="2101812"/>
              <a:ext cx="783395" cy="1242009"/>
            </a:xfrm>
            <a:prstGeom prst="halfFram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 rot="10800000">
            <a:off x="11100278" y="5236840"/>
            <a:ext cx="874722" cy="1292739"/>
            <a:chOff x="56817" y="2051082"/>
            <a:chExt cx="874722" cy="1292739"/>
          </a:xfrm>
        </p:grpSpPr>
        <p:sp>
          <p:nvSpPr>
            <p:cNvPr id="56" name="Half Frame 55"/>
            <p:cNvSpPr/>
            <p:nvPr/>
          </p:nvSpPr>
          <p:spPr>
            <a:xfrm>
              <a:off x="56817" y="2051082"/>
              <a:ext cx="783395" cy="1242009"/>
            </a:xfrm>
            <a:prstGeom prst="halfFrame">
              <a:avLst/>
            </a:prstGeom>
            <a:solidFill>
              <a:srgbClr val="CC1A21"/>
            </a:solidFill>
            <a:ln>
              <a:solidFill>
                <a:srgbClr val="CC1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57" name="Half Frame 56"/>
            <p:cNvSpPr/>
            <p:nvPr/>
          </p:nvSpPr>
          <p:spPr>
            <a:xfrm>
              <a:off x="148144" y="2101812"/>
              <a:ext cx="783395" cy="1242009"/>
            </a:xfrm>
            <a:prstGeom prst="halfFram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164198" y="2170243"/>
            <a:ext cx="11585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C1A2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dataset is </a:t>
            </a: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from the U.S. Small Business Administration (SBA)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37633-F3AE-41F1-AD97-2694F8AA39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290" y="328421"/>
            <a:ext cx="2632081" cy="98856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EC01543-6C57-4877-8992-8205F4DD3847}"/>
              </a:ext>
            </a:extLst>
          </p:cNvPr>
          <p:cNvGrpSpPr/>
          <p:nvPr/>
        </p:nvGrpSpPr>
        <p:grpSpPr>
          <a:xfrm>
            <a:off x="1753712" y="2942920"/>
            <a:ext cx="9050275" cy="3369172"/>
            <a:chOff x="777480" y="2695383"/>
            <a:chExt cx="11602855" cy="431942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B3A1906-7773-40BD-946F-32908F213BFC}"/>
                </a:ext>
              </a:extLst>
            </p:cNvPr>
            <p:cNvGrpSpPr/>
            <p:nvPr/>
          </p:nvGrpSpPr>
          <p:grpSpPr>
            <a:xfrm>
              <a:off x="777480" y="2695388"/>
              <a:ext cx="1255631" cy="1726428"/>
              <a:chOff x="2391994" y="1635646"/>
              <a:chExt cx="805454" cy="1584088"/>
            </a:xfrm>
            <a:solidFill>
              <a:schemeClr val="bg1"/>
            </a:solidFill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714043-3DBD-432A-A2F2-72C3A12B68E7}"/>
                  </a:ext>
                </a:extLst>
              </p:cNvPr>
              <p:cNvSpPr/>
              <p:nvPr/>
            </p:nvSpPr>
            <p:spPr>
              <a:xfrm>
                <a:off x="2391994" y="1635646"/>
                <a:ext cx="805454" cy="7920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B2F08FD9-A05F-4AEC-BC06-63A6EB285EC3}"/>
                  </a:ext>
                </a:extLst>
              </p:cNvPr>
              <p:cNvSpPr/>
              <p:nvPr/>
            </p:nvSpPr>
            <p:spPr>
              <a:xfrm rot="10800000">
                <a:off x="2391994" y="2427734"/>
                <a:ext cx="805454" cy="792000"/>
              </a:xfrm>
              <a:prstGeom prst="triangle">
                <a:avLst>
                  <a:gd name="adj" fmla="val 0"/>
                </a:avLst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D6F71DD-06A4-4ECD-B5F6-862CFA67F937}"/>
                </a:ext>
              </a:extLst>
            </p:cNvPr>
            <p:cNvSpPr txBox="1"/>
            <p:nvPr/>
          </p:nvSpPr>
          <p:spPr>
            <a:xfrm>
              <a:off x="2137747" y="3140167"/>
              <a:ext cx="4363046" cy="907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latinLnBrk="1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Kaggle</a:t>
              </a:r>
            </a:p>
            <a:p>
              <a:pPr marL="171450" indent="-171450" latinLnBrk="1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“Should This Loan be Approved or Denied?” by </a:t>
              </a:r>
              <a:r>
                <a:rPr lang="en-US" sz="1200" dirty="0" err="1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Mirbek</a:t>
              </a:r>
              <a:r>
                <a:rPr lang="en-US" sz="12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Toktogaraev</a:t>
              </a:r>
              <a:endParaRPr lang="en-US" altLang="ko-KR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BD7EF4-DE60-4652-A8BC-D35F13C9F4F3}"/>
                </a:ext>
              </a:extLst>
            </p:cNvPr>
            <p:cNvSpPr txBox="1"/>
            <p:nvPr/>
          </p:nvSpPr>
          <p:spPr>
            <a:xfrm>
              <a:off x="2137747" y="2769507"/>
              <a:ext cx="3871528" cy="40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2000" b="1" dirty="0">
                  <a:solidFill>
                    <a:srgbClr val="CC1A21"/>
                  </a:solidFill>
                  <a:latin typeface="Arial"/>
                  <a:ea typeface="Arial Unicode MS"/>
                  <a:cs typeface="Arial" pitchFamily="34" charset="0"/>
                </a:rPr>
                <a:t>The Source</a:t>
              </a:r>
              <a:endParaRPr lang="ko-KR" altLang="en-US" sz="2000" b="1" dirty="0">
                <a:solidFill>
                  <a:srgbClr val="CC1A21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AA3707-E9C0-4058-9CA1-08D5079500E7}"/>
                </a:ext>
              </a:extLst>
            </p:cNvPr>
            <p:cNvSpPr txBox="1"/>
            <p:nvPr/>
          </p:nvSpPr>
          <p:spPr>
            <a:xfrm>
              <a:off x="890079" y="2757506"/>
              <a:ext cx="10304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3600" b="1" dirty="0">
                  <a:solidFill>
                    <a:srgbClr val="CC1A21"/>
                  </a:solidFill>
                  <a:latin typeface="Arial"/>
                  <a:ea typeface="Arial Unicode MS"/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rgbClr val="CC1A21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9640736-C4E9-44B8-90EA-DA6B877E98A2}"/>
                </a:ext>
              </a:extLst>
            </p:cNvPr>
            <p:cNvGrpSpPr/>
            <p:nvPr/>
          </p:nvGrpSpPr>
          <p:grpSpPr>
            <a:xfrm>
              <a:off x="6820690" y="2695383"/>
              <a:ext cx="1255631" cy="1726428"/>
              <a:chOff x="2391994" y="1635646"/>
              <a:chExt cx="805454" cy="1584088"/>
            </a:xfrm>
            <a:solidFill>
              <a:schemeClr val="bg1"/>
            </a:solidFill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D852E63-0E9C-42EB-9FB7-A58792327093}"/>
                  </a:ext>
                </a:extLst>
              </p:cNvPr>
              <p:cNvSpPr/>
              <p:nvPr/>
            </p:nvSpPr>
            <p:spPr>
              <a:xfrm>
                <a:off x="2391994" y="1635646"/>
                <a:ext cx="805454" cy="7920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31BF3DFF-0AAE-44B4-BF39-AE39FC465FC3}"/>
                  </a:ext>
                </a:extLst>
              </p:cNvPr>
              <p:cNvSpPr/>
              <p:nvPr/>
            </p:nvSpPr>
            <p:spPr>
              <a:xfrm rot="10800000">
                <a:off x="2391994" y="2427734"/>
                <a:ext cx="805454" cy="792000"/>
              </a:xfrm>
              <a:prstGeom prst="triangle">
                <a:avLst>
                  <a:gd name="adj" fmla="val 0"/>
                </a:avLst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388D3B2-8661-4491-804C-CB810F0DA5C1}"/>
                </a:ext>
              </a:extLst>
            </p:cNvPr>
            <p:cNvSpPr txBox="1"/>
            <p:nvPr/>
          </p:nvSpPr>
          <p:spPr>
            <a:xfrm>
              <a:off x="8180958" y="3140165"/>
              <a:ext cx="3871528" cy="434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latinLnBrk="1">
                <a:buFont typeface="Arial" panose="020B0604020202020204" pitchFamily="34" charset="0"/>
                <a:buChar char="•"/>
              </a:pPr>
              <a:r>
                <a:rPr lang="id-ID" altLang="ko-KR" sz="16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899164</a:t>
              </a:r>
              <a:r>
                <a:rPr lang="en-US" altLang="ko-KR" sz="16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rows of Data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68C0800-CB1B-4F40-A216-DBDEF99067DA}"/>
                </a:ext>
              </a:extLst>
            </p:cNvPr>
            <p:cNvSpPr txBox="1"/>
            <p:nvPr/>
          </p:nvSpPr>
          <p:spPr>
            <a:xfrm>
              <a:off x="8180957" y="2769503"/>
              <a:ext cx="38715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2000" b="1" dirty="0">
                  <a:solidFill>
                    <a:srgbClr val="CC1A21"/>
                  </a:solidFill>
                  <a:latin typeface="Arial"/>
                  <a:ea typeface="Arial Unicode MS"/>
                  <a:cs typeface="Arial" pitchFamily="34" charset="0"/>
                </a:rPr>
                <a:t>The Rows</a:t>
              </a:r>
              <a:endParaRPr lang="ko-KR" altLang="en-US" sz="2000" b="1" dirty="0">
                <a:solidFill>
                  <a:srgbClr val="CC1A21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B91B327-D290-44C7-9A3F-D9AC19E79029}"/>
                </a:ext>
              </a:extLst>
            </p:cNvPr>
            <p:cNvSpPr txBox="1"/>
            <p:nvPr/>
          </p:nvSpPr>
          <p:spPr>
            <a:xfrm>
              <a:off x="6933289" y="2757501"/>
              <a:ext cx="10304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3600" b="1" dirty="0">
                  <a:solidFill>
                    <a:srgbClr val="CC1A21"/>
                  </a:solidFill>
                  <a:latin typeface="Arial"/>
                  <a:ea typeface="Arial Unicode MS"/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rgbClr val="CC1A21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BEBC12E-38FE-40FF-9628-ADBCB56D5A3E}"/>
                </a:ext>
              </a:extLst>
            </p:cNvPr>
            <p:cNvGrpSpPr/>
            <p:nvPr/>
          </p:nvGrpSpPr>
          <p:grpSpPr>
            <a:xfrm>
              <a:off x="787865" y="5288383"/>
              <a:ext cx="1255631" cy="1726428"/>
              <a:chOff x="2391994" y="1635646"/>
              <a:chExt cx="805454" cy="1584088"/>
            </a:xfrm>
            <a:solidFill>
              <a:schemeClr val="bg1"/>
            </a:solidFill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2CC9635-42BA-41CF-AC77-B8511E1BD72D}"/>
                  </a:ext>
                </a:extLst>
              </p:cNvPr>
              <p:cNvSpPr/>
              <p:nvPr/>
            </p:nvSpPr>
            <p:spPr>
              <a:xfrm>
                <a:off x="2391994" y="1635646"/>
                <a:ext cx="805454" cy="7920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F783F91F-FAE2-4FFE-A115-DB72A0972320}"/>
                  </a:ext>
                </a:extLst>
              </p:cNvPr>
              <p:cNvSpPr/>
              <p:nvPr/>
            </p:nvSpPr>
            <p:spPr>
              <a:xfrm rot="10800000">
                <a:off x="2391994" y="2427734"/>
                <a:ext cx="805454" cy="792000"/>
              </a:xfrm>
              <a:prstGeom prst="triangle">
                <a:avLst>
                  <a:gd name="adj" fmla="val 0"/>
                </a:avLst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B671DB7-C284-452B-B8FA-0C0D3B3246B8}"/>
                </a:ext>
              </a:extLst>
            </p:cNvPr>
            <p:cNvSpPr txBox="1"/>
            <p:nvPr/>
          </p:nvSpPr>
          <p:spPr>
            <a:xfrm>
              <a:off x="2148132" y="5733165"/>
              <a:ext cx="3871528" cy="434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latinLnBrk="1">
                <a:buFont typeface="Arial" panose="020B0604020202020204" pitchFamily="34" charset="0"/>
                <a:buChar char="•"/>
              </a:pPr>
              <a:r>
                <a:rPr lang="id-ID" altLang="ko-KR" sz="16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27</a:t>
              </a:r>
              <a:r>
                <a:rPr lang="en-US" altLang="ko-KR" sz="16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Features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C182AAC-E116-4B8B-879C-C9EE50B70570}"/>
                </a:ext>
              </a:extLst>
            </p:cNvPr>
            <p:cNvSpPr txBox="1"/>
            <p:nvPr/>
          </p:nvSpPr>
          <p:spPr>
            <a:xfrm>
              <a:off x="2148132" y="5362503"/>
              <a:ext cx="3871528" cy="512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2000" b="1" dirty="0">
                  <a:solidFill>
                    <a:srgbClr val="CC1A21"/>
                  </a:solidFill>
                  <a:latin typeface="Arial"/>
                  <a:ea typeface="Arial Unicode MS"/>
                  <a:cs typeface="Arial" pitchFamily="34" charset="0"/>
                </a:rPr>
                <a:t>The Feature</a:t>
              </a:r>
              <a:endParaRPr lang="ko-KR" altLang="en-US" sz="2000" b="1" dirty="0">
                <a:solidFill>
                  <a:srgbClr val="CC1A21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DE5E6FD-E144-4A15-8F48-D27C599F16D6}"/>
                </a:ext>
              </a:extLst>
            </p:cNvPr>
            <p:cNvSpPr txBox="1"/>
            <p:nvPr/>
          </p:nvSpPr>
          <p:spPr>
            <a:xfrm>
              <a:off x="900464" y="5350500"/>
              <a:ext cx="10304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3600" b="1" dirty="0">
                  <a:solidFill>
                    <a:srgbClr val="CC1A21"/>
                  </a:solidFill>
                  <a:latin typeface="Arial"/>
                  <a:ea typeface="Arial Unicode MS"/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rgbClr val="CC1A21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F180FDA-7C24-4884-B26A-44DC9B1906FB}"/>
                </a:ext>
              </a:extLst>
            </p:cNvPr>
            <p:cNvGrpSpPr/>
            <p:nvPr/>
          </p:nvGrpSpPr>
          <p:grpSpPr>
            <a:xfrm>
              <a:off x="6820690" y="5202771"/>
              <a:ext cx="1255631" cy="1726428"/>
              <a:chOff x="2391994" y="1635646"/>
              <a:chExt cx="805454" cy="1584088"/>
            </a:xfrm>
            <a:solidFill>
              <a:schemeClr val="bg1"/>
            </a:solidFill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6B672BE-F822-4808-B2BE-6A85AE33F09F}"/>
                  </a:ext>
                </a:extLst>
              </p:cNvPr>
              <p:cNvSpPr/>
              <p:nvPr/>
            </p:nvSpPr>
            <p:spPr>
              <a:xfrm>
                <a:off x="2391994" y="1635646"/>
                <a:ext cx="805454" cy="792000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CF5A769A-DC19-40EA-9B97-46DB9051580E}"/>
                  </a:ext>
                </a:extLst>
              </p:cNvPr>
              <p:cNvSpPr/>
              <p:nvPr/>
            </p:nvSpPr>
            <p:spPr>
              <a:xfrm rot="10800000">
                <a:off x="2391994" y="2427734"/>
                <a:ext cx="805454" cy="792000"/>
              </a:xfrm>
              <a:prstGeom prst="triangle">
                <a:avLst>
                  <a:gd name="adj" fmla="val 0"/>
                </a:avLst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9C0B4C9-8B26-4E76-A687-DC885A671795}"/>
                </a:ext>
              </a:extLst>
            </p:cNvPr>
            <p:cNvSpPr txBox="1"/>
            <p:nvPr/>
          </p:nvSpPr>
          <p:spPr>
            <a:xfrm>
              <a:off x="8180956" y="5647553"/>
              <a:ext cx="4199379" cy="749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latinLnBrk="1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459297 rows</a:t>
              </a:r>
              <a:endParaRPr lang="id-ID" altLang="ko-KR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marL="171450" indent="-171450" latinLnBrk="1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26 Features (include dummies)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8DD04C7-5E85-4936-A04E-3548481BE838}"/>
                </a:ext>
              </a:extLst>
            </p:cNvPr>
            <p:cNvSpPr txBox="1"/>
            <p:nvPr/>
          </p:nvSpPr>
          <p:spPr>
            <a:xfrm>
              <a:off x="8191300" y="5264888"/>
              <a:ext cx="3871528" cy="512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2000" b="1" dirty="0">
                  <a:solidFill>
                    <a:srgbClr val="CC1A21"/>
                  </a:solidFill>
                  <a:latin typeface="Arial"/>
                  <a:ea typeface="Arial Unicode MS"/>
                  <a:cs typeface="Arial" pitchFamily="34" charset="0"/>
                </a:rPr>
                <a:t>Final Cleaned Dataset</a:t>
              </a:r>
              <a:endParaRPr lang="ko-KR" altLang="en-US" sz="2000" b="1" dirty="0">
                <a:solidFill>
                  <a:srgbClr val="CC1A21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04E4ADF-F034-44C6-BF86-E572A7318B48}"/>
                </a:ext>
              </a:extLst>
            </p:cNvPr>
            <p:cNvSpPr txBox="1"/>
            <p:nvPr/>
          </p:nvSpPr>
          <p:spPr>
            <a:xfrm>
              <a:off x="6933289" y="5264888"/>
              <a:ext cx="10304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3600" b="1" dirty="0">
                  <a:solidFill>
                    <a:srgbClr val="CC1A21"/>
                  </a:solidFill>
                  <a:latin typeface="Arial"/>
                  <a:ea typeface="Arial Unicode MS"/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rgbClr val="CC1A21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90716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181223" y="335252"/>
            <a:ext cx="6274192" cy="6274192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Oval 9"/>
          <p:cNvSpPr/>
          <p:nvPr/>
        </p:nvSpPr>
        <p:spPr>
          <a:xfrm>
            <a:off x="3360477" y="544419"/>
            <a:ext cx="5908431" cy="5908431"/>
          </a:xfrm>
          <a:prstGeom prst="ellipse">
            <a:avLst/>
          </a:prstGeom>
          <a:solidFill>
            <a:srgbClr val="262E69"/>
          </a:solidFill>
          <a:ln w="101600">
            <a:solidFill>
              <a:srgbClr val="262E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Oval 10"/>
          <p:cNvSpPr/>
          <p:nvPr/>
        </p:nvSpPr>
        <p:spPr>
          <a:xfrm>
            <a:off x="3613696" y="797638"/>
            <a:ext cx="5401992" cy="5401992"/>
          </a:xfrm>
          <a:prstGeom prst="ellipse">
            <a:avLst/>
          </a:prstGeom>
          <a:solidFill>
            <a:srgbClr val="FFFFFF"/>
          </a:solidFill>
          <a:ln w="1016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2516386" y="3742463"/>
            <a:ext cx="759431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262E6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Machine Learning</a:t>
            </a:r>
          </a:p>
          <a:p>
            <a:pPr algn="ctr"/>
            <a:r>
              <a:rPr lang="en-US" sz="3600" dirty="0">
                <a:ln w="0"/>
                <a:solidFill>
                  <a:srgbClr val="262E6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Algorithm</a:t>
            </a:r>
            <a:endParaRPr lang="id-ID" sz="3600" dirty="0">
              <a:ln w="0"/>
              <a:solidFill>
                <a:srgbClr val="262E6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868666" y="4943903"/>
            <a:ext cx="4864424" cy="0"/>
          </a:xfrm>
          <a:prstGeom prst="line">
            <a:avLst/>
          </a:prstGeom>
          <a:ln>
            <a:solidFill>
              <a:srgbClr val="262E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68666" y="3676200"/>
            <a:ext cx="4864424" cy="0"/>
          </a:xfrm>
          <a:prstGeom prst="line">
            <a:avLst/>
          </a:prstGeom>
          <a:ln>
            <a:solidFill>
              <a:srgbClr val="262E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 rot="2916533">
            <a:off x="-2054567" y="4801262"/>
            <a:ext cx="4436148" cy="3141882"/>
          </a:xfrm>
          <a:prstGeom prst="rect">
            <a:avLst/>
          </a:prstGeom>
          <a:solidFill>
            <a:srgbClr val="E3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3" name="Straight Connector 12"/>
          <p:cNvCxnSpPr/>
          <p:nvPr/>
        </p:nvCxnSpPr>
        <p:spPr>
          <a:xfrm>
            <a:off x="-95484" y="3135970"/>
            <a:ext cx="3549795" cy="3919671"/>
          </a:xfrm>
          <a:prstGeom prst="line">
            <a:avLst/>
          </a:prstGeom>
          <a:ln w="63500" cap="flat" cmpd="sng">
            <a:solidFill>
              <a:srgbClr val="E3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 rot="2916533">
            <a:off x="9842714" y="-1196194"/>
            <a:ext cx="4436148" cy="3141882"/>
          </a:xfrm>
          <a:prstGeom prst="rect">
            <a:avLst/>
          </a:prstGeom>
          <a:solidFill>
            <a:srgbClr val="E1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8969303" y="-177208"/>
            <a:ext cx="3549795" cy="3919671"/>
          </a:xfrm>
          <a:prstGeom prst="line">
            <a:avLst/>
          </a:prstGeom>
          <a:ln w="63500" cap="flat" cmpd="sng">
            <a:solidFill>
              <a:srgbClr val="E3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F93FBFE-F74C-4B56-B6E6-ACF8050D28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611" y="1681236"/>
            <a:ext cx="2621869" cy="149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41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15956" y="194958"/>
            <a:ext cx="12351657" cy="12554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43" name="Text Placeholder 1"/>
          <p:cNvSpPr txBox="1">
            <a:spLocks/>
          </p:cNvSpPr>
          <p:nvPr/>
        </p:nvSpPr>
        <p:spPr>
          <a:xfrm>
            <a:off x="646798" y="534669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n w="0"/>
                <a:solidFill>
                  <a:srgbClr val="262E6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Machine Learning Algorithm</a:t>
            </a:r>
            <a:endParaRPr lang="id-ID" dirty="0">
              <a:ln w="0"/>
              <a:solidFill>
                <a:srgbClr val="262E6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-168167" y="194958"/>
            <a:ext cx="632623" cy="1255486"/>
          </a:xfrm>
          <a:prstGeom prst="rect">
            <a:avLst/>
          </a:prstGeom>
          <a:solidFill>
            <a:srgbClr val="CC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37633-F3AE-41F1-AD97-2694F8AA39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290" y="328421"/>
            <a:ext cx="2632081" cy="988560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C2AD8473-9ED1-46FE-82E4-BF59637678BB}"/>
              </a:ext>
            </a:extLst>
          </p:cNvPr>
          <p:cNvGrpSpPr/>
          <p:nvPr/>
        </p:nvGrpSpPr>
        <p:grpSpPr>
          <a:xfrm rot="7084136">
            <a:off x="6745927" y="2965027"/>
            <a:ext cx="1528394" cy="2059838"/>
            <a:chOff x="4041649" y="1707654"/>
            <a:chExt cx="1060704" cy="1429526"/>
          </a:xfrm>
        </p:grpSpPr>
        <p:sp>
          <p:nvSpPr>
            <p:cNvPr id="84" name="Isosceles Triangle 2">
              <a:extLst>
                <a:ext uri="{FF2B5EF4-FFF2-40B4-BE49-F238E27FC236}">
                  <a16:creationId xmlns:a16="http://schemas.microsoft.com/office/drawing/2014/main" id="{CBBBF202-EFF5-48FD-8F08-9E0E5047A416}"/>
                </a:ext>
              </a:extLst>
            </p:cNvPr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85" name="Hexagon 84">
              <a:extLst>
                <a:ext uri="{FF2B5EF4-FFF2-40B4-BE49-F238E27FC236}">
                  <a16:creationId xmlns:a16="http://schemas.microsoft.com/office/drawing/2014/main" id="{54FB1ACA-9C8A-4A36-8CC6-0FCE41BEF9D1}"/>
                </a:ext>
              </a:extLst>
            </p:cNvPr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rgbClr val="20346A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8939AB35-4EDD-407A-8159-F414B5C3C239}"/>
              </a:ext>
            </a:extLst>
          </p:cNvPr>
          <p:cNvSpPr txBox="1"/>
          <p:nvPr/>
        </p:nvSpPr>
        <p:spPr>
          <a:xfrm>
            <a:off x="7675879" y="4220614"/>
            <a:ext cx="677234" cy="57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latinLnBrk="1"/>
            <a:r>
              <a:rPr lang="en-US" altLang="ko-KR" sz="2000" b="1" dirty="0">
                <a:solidFill>
                  <a:schemeClr val="bg1"/>
                </a:solidFill>
                <a:latin typeface="Arial"/>
                <a:ea typeface="Arial Unicode MS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73B7D01-3A41-4D9E-855A-B7C4270736C6}"/>
              </a:ext>
            </a:extLst>
          </p:cNvPr>
          <p:cNvGrpSpPr/>
          <p:nvPr/>
        </p:nvGrpSpPr>
        <p:grpSpPr>
          <a:xfrm>
            <a:off x="4451623" y="2036898"/>
            <a:ext cx="1528394" cy="2059838"/>
            <a:chOff x="4451623" y="2036898"/>
            <a:chExt cx="1528394" cy="2059838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7C7D1844-30FB-44B3-B5AB-6F33F7F9DC25}"/>
                </a:ext>
              </a:extLst>
            </p:cNvPr>
            <p:cNvGrpSpPr/>
            <p:nvPr/>
          </p:nvGrpSpPr>
          <p:grpSpPr>
            <a:xfrm>
              <a:off x="4451623" y="2036898"/>
              <a:ext cx="1528394" cy="2059838"/>
              <a:chOff x="4041649" y="1707654"/>
              <a:chExt cx="1060704" cy="1429526"/>
            </a:xfrm>
          </p:grpSpPr>
          <p:sp>
            <p:nvSpPr>
              <p:cNvPr id="91" name="Isosceles Triangle 2">
                <a:extLst>
                  <a:ext uri="{FF2B5EF4-FFF2-40B4-BE49-F238E27FC236}">
                    <a16:creationId xmlns:a16="http://schemas.microsoft.com/office/drawing/2014/main" id="{08FDE79F-3832-4E55-A705-E4C0935766EA}"/>
                  </a:ext>
                </a:extLst>
              </p:cNvPr>
              <p:cNvSpPr/>
              <p:nvPr/>
            </p:nvSpPr>
            <p:spPr>
              <a:xfrm rot="10800000">
                <a:off x="4041649" y="1707654"/>
                <a:ext cx="1060704" cy="1429526"/>
              </a:xfrm>
              <a:custGeom>
                <a:avLst/>
                <a:gdLst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832104 w 1060704"/>
                  <a:gd name="connsiteY7" fmla="*/ 669776 h 1584176"/>
                  <a:gd name="connsiteX8" fmla="*/ 1060704 w 1060704"/>
                  <a:gd name="connsiteY8" fmla="*/ 1126976 h 1584176"/>
                  <a:gd name="connsiteX9" fmla="*/ 832104 w 1060704"/>
                  <a:gd name="connsiteY9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0747 h 1584176"/>
                  <a:gd name="connsiteX7" fmla="*/ 831087 w 1060704"/>
                  <a:gd name="connsiteY7" fmla="*/ 669776 h 1584176"/>
                  <a:gd name="connsiteX8" fmla="*/ 832104 w 1060704"/>
                  <a:gd name="connsiteY8" fmla="*/ 669776 h 1584176"/>
                  <a:gd name="connsiteX9" fmla="*/ 1060704 w 1060704"/>
                  <a:gd name="connsiteY9" fmla="*/ 1126976 h 1584176"/>
                  <a:gd name="connsiteX10" fmla="*/ 832104 w 1060704"/>
                  <a:gd name="connsiteY10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9776 h 1584176"/>
                  <a:gd name="connsiteX8" fmla="*/ 832104 w 1060704"/>
                  <a:gd name="connsiteY8" fmla="*/ 669776 h 1584176"/>
                  <a:gd name="connsiteX9" fmla="*/ 1060704 w 1060704"/>
                  <a:gd name="connsiteY9" fmla="*/ 1126976 h 1584176"/>
                  <a:gd name="connsiteX10" fmla="*/ 832104 w 1060704"/>
                  <a:gd name="connsiteY10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832104 w 1060704"/>
                  <a:gd name="connsiteY7" fmla="*/ 669776 h 1584176"/>
                  <a:gd name="connsiteX8" fmla="*/ 1060704 w 1060704"/>
                  <a:gd name="connsiteY8" fmla="*/ 1126976 h 1584176"/>
                  <a:gd name="connsiteX9" fmla="*/ 832104 w 1060704"/>
                  <a:gd name="connsiteY9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1060704 w 1060704"/>
                  <a:gd name="connsiteY7" fmla="*/ 1126976 h 1584176"/>
                  <a:gd name="connsiteX8" fmla="*/ 832104 w 1060704"/>
                  <a:gd name="connsiteY8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1060704 w 1060704"/>
                  <a:gd name="connsiteY6" fmla="*/ 1126976 h 1584176"/>
                  <a:gd name="connsiteX7" fmla="*/ 832104 w 1060704"/>
                  <a:gd name="connsiteY7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531051 w 1060704"/>
                  <a:gd name="connsiteY4" fmla="*/ 0 h 1584176"/>
                  <a:gd name="connsiteX5" fmla="*/ 1060704 w 1060704"/>
                  <a:gd name="connsiteY5" fmla="*/ 1126976 h 1584176"/>
                  <a:gd name="connsiteX6" fmla="*/ 832104 w 1060704"/>
                  <a:gd name="connsiteY6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531051 w 1060704"/>
                  <a:gd name="connsiteY3" fmla="*/ 0 h 1584176"/>
                  <a:gd name="connsiteX4" fmla="*/ 1060704 w 1060704"/>
                  <a:gd name="connsiteY4" fmla="*/ 1126976 h 1584176"/>
                  <a:gd name="connsiteX5" fmla="*/ 832104 w 1060704"/>
                  <a:gd name="connsiteY5" fmla="*/ 1584176 h 1584176"/>
                  <a:gd name="connsiteX0" fmla="*/ 832104 w 1060704"/>
                  <a:gd name="connsiteY0" fmla="*/ 1553220 h 1553220"/>
                  <a:gd name="connsiteX1" fmla="*/ 228600 w 1060704"/>
                  <a:gd name="connsiteY1" fmla="*/ 1553220 h 1553220"/>
                  <a:gd name="connsiteX2" fmla="*/ 0 w 1060704"/>
                  <a:gd name="connsiteY2" fmla="*/ 1096020 h 1553220"/>
                  <a:gd name="connsiteX3" fmla="*/ 523907 w 1060704"/>
                  <a:gd name="connsiteY3" fmla="*/ 0 h 1553220"/>
                  <a:gd name="connsiteX4" fmla="*/ 1060704 w 1060704"/>
                  <a:gd name="connsiteY4" fmla="*/ 1096020 h 1553220"/>
                  <a:gd name="connsiteX5" fmla="*/ 832104 w 1060704"/>
                  <a:gd name="connsiteY5" fmla="*/ 1553220 h 1553220"/>
                  <a:gd name="connsiteX0" fmla="*/ 832104 w 1060704"/>
                  <a:gd name="connsiteY0" fmla="*/ 1522263 h 1522263"/>
                  <a:gd name="connsiteX1" fmla="*/ 228600 w 1060704"/>
                  <a:gd name="connsiteY1" fmla="*/ 1522263 h 1522263"/>
                  <a:gd name="connsiteX2" fmla="*/ 0 w 1060704"/>
                  <a:gd name="connsiteY2" fmla="*/ 1065063 h 1522263"/>
                  <a:gd name="connsiteX3" fmla="*/ 519144 w 1060704"/>
                  <a:gd name="connsiteY3" fmla="*/ 0 h 1522263"/>
                  <a:gd name="connsiteX4" fmla="*/ 1060704 w 1060704"/>
                  <a:gd name="connsiteY4" fmla="*/ 1065063 h 1522263"/>
                  <a:gd name="connsiteX5" fmla="*/ 832104 w 1060704"/>
                  <a:gd name="connsiteY5" fmla="*/ 1522263 h 1522263"/>
                  <a:gd name="connsiteX0" fmla="*/ 832104 w 1060704"/>
                  <a:gd name="connsiteY0" fmla="*/ 1522263 h 1522263"/>
                  <a:gd name="connsiteX1" fmla="*/ 228600 w 1060704"/>
                  <a:gd name="connsiteY1" fmla="*/ 1522263 h 1522263"/>
                  <a:gd name="connsiteX2" fmla="*/ 0 w 1060704"/>
                  <a:gd name="connsiteY2" fmla="*/ 1065063 h 1522263"/>
                  <a:gd name="connsiteX3" fmla="*/ 533432 w 1060704"/>
                  <a:gd name="connsiteY3" fmla="*/ 0 h 1522263"/>
                  <a:gd name="connsiteX4" fmla="*/ 1060704 w 1060704"/>
                  <a:gd name="connsiteY4" fmla="*/ 1065063 h 1522263"/>
                  <a:gd name="connsiteX5" fmla="*/ 832104 w 1060704"/>
                  <a:gd name="connsiteY5" fmla="*/ 1522263 h 1522263"/>
                  <a:gd name="connsiteX0" fmla="*/ 832104 w 1060704"/>
                  <a:gd name="connsiteY0" fmla="*/ 1524644 h 1524644"/>
                  <a:gd name="connsiteX1" fmla="*/ 228600 w 1060704"/>
                  <a:gd name="connsiteY1" fmla="*/ 1524644 h 1524644"/>
                  <a:gd name="connsiteX2" fmla="*/ 0 w 1060704"/>
                  <a:gd name="connsiteY2" fmla="*/ 1067444 h 1524644"/>
                  <a:gd name="connsiteX3" fmla="*/ 526288 w 1060704"/>
                  <a:gd name="connsiteY3" fmla="*/ 0 h 1524644"/>
                  <a:gd name="connsiteX4" fmla="*/ 1060704 w 1060704"/>
                  <a:gd name="connsiteY4" fmla="*/ 1067444 h 1524644"/>
                  <a:gd name="connsiteX5" fmla="*/ 832104 w 1060704"/>
                  <a:gd name="connsiteY5" fmla="*/ 1524644 h 1524644"/>
                  <a:gd name="connsiteX0" fmla="*/ 832104 w 1060704"/>
                  <a:gd name="connsiteY0" fmla="*/ 1517309 h 1517309"/>
                  <a:gd name="connsiteX1" fmla="*/ 228600 w 1060704"/>
                  <a:gd name="connsiteY1" fmla="*/ 1517309 h 1517309"/>
                  <a:gd name="connsiteX2" fmla="*/ 0 w 1060704"/>
                  <a:gd name="connsiteY2" fmla="*/ 1060109 h 1517309"/>
                  <a:gd name="connsiteX3" fmla="*/ 528733 w 1060704"/>
                  <a:gd name="connsiteY3" fmla="*/ 0 h 1517309"/>
                  <a:gd name="connsiteX4" fmla="*/ 1060704 w 1060704"/>
                  <a:gd name="connsiteY4" fmla="*/ 1060109 h 1517309"/>
                  <a:gd name="connsiteX5" fmla="*/ 832104 w 1060704"/>
                  <a:gd name="connsiteY5" fmla="*/ 1517309 h 1517309"/>
                  <a:gd name="connsiteX0" fmla="*/ 832104 w 1060704"/>
                  <a:gd name="connsiteY0" fmla="*/ 1422211 h 1422211"/>
                  <a:gd name="connsiteX1" fmla="*/ 228600 w 1060704"/>
                  <a:gd name="connsiteY1" fmla="*/ 1422211 h 1422211"/>
                  <a:gd name="connsiteX2" fmla="*/ 0 w 1060704"/>
                  <a:gd name="connsiteY2" fmla="*/ 965011 h 1422211"/>
                  <a:gd name="connsiteX3" fmla="*/ 543363 w 1060704"/>
                  <a:gd name="connsiteY3" fmla="*/ 0 h 1422211"/>
                  <a:gd name="connsiteX4" fmla="*/ 1060704 w 1060704"/>
                  <a:gd name="connsiteY4" fmla="*/ 965011 h 1422211"/>
                  <a:gd name="connsiteX5" fmla="*/ 832104 w 1060704"/>
                  <a:gd name="connsiteY5" fmla="*/ 1422211 h 1422211"/>
                  <a:gd name="connsiteX0" fmla="*/ 832104 w 1060704"/>
                  <a:gd name="connsiteY0" fmla="*/ 1429526 h 1429526"/>
                  <a:gd name="connsiteX1" fmla="*/ 228600 w 1060704"/>
                  <a:gd name="connsiteY1" fmla="*/ 1429526 h 1429526"/>
                  <a:gd name="connsiteX2" fmla="*/ 0 w 1060704"/>
                  <a:gd name="connsiteY2" fmla="*/ 972326 h 1429526"/>
                  <a:gd name="connsiteX3" fmla="*/ 543363 w 1060704"/>
                  <a:gd name="connsiteY3" fmla="*/ 0 h 1429526"/>
                  <a:gd name="connsiteX4" fmla="*/ 1060704 w 1060704"/>
                  <a:gd name="connsiteY4" fmla="*/ 972326 h 1429526"/>
                  <a:gd name="connsiteX5" fmla="*/ 832104 w 1060704"/>
                  <a:gd name="connsiteY5" fmla="*/ 1429526 h 1429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0704" h="1429526">
                    <a:moveTo>
                      <a:pt x="832104" y="1429526"/>
                    </a:moveTo>
                    <a:lnTo>
                      <a:pt x="228600" y="1429526"/>
                    </a:lnTo>
                    <a:lnTo>
                      <a:pt x="0" y="972326"/>
                    </a:lnTo>
                    <a:lnTo>
                      <a:pt x="543363" y="0"/>
                    </a:lnTo>
                    <a:lnTo>
                      <a:pt x="1060704" y="972326"/>
                    </a:lnTo>
                    <a:lnTo>
                      <a:pt x="832104" y="1429526"/>
                    </a:lnTo>
                    <a:close/>
                  </a:path>
                </a:pathLst>
              </a:custGeom>
              <a:solidFill>
                <a:schemeClr val="bg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2" name="Hexagon 91">
                <a:extLst>
                  <a:ext uri="{FF2B5EF4-FFF2-40B4-BE49-F238E27FC236}">
                    <a16:creationId xmlns:a16="http://schemas.microsoft.com/office/drawing/2014/main" id="{D7CEBA93-82CA-4414-97E6-1A0F2270BC86}"/>
                  </a:ext>
                </a:extLst>
              </p:cNvPr>
              <p:cNvSpPr/>
              <p:nvPr/>
            </p:nvSpPr>
            <p:spPr>
              <a:xfrm>
                <a:off x="4115403" y="1760695"/>
                <a:ext cx="913197" cy="794504"/>
              </a:xfrm>
              <a:prstGeom prst="hexagon">
                <a:avLst/>
              </a:prstGeom>
              <a:solidFill>
                <a:srgbClr val="20346A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20867A-48ED-414D-A632-A96B3E5429F7}"/>
                </a:ext>
              </a:extLst>
            </p:cNvPr>
            <p:cNvSpPr txBox="1"/>
            <p:nvPr/>
          </p:nvSpPr>
          <p:spPr>
            <a:xfrm>
              <a:off x="5065078" y="2712949"/>
              <a:ext cx="677234" cy="576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latinLnBrk="1"/>
              <a:r>
                <a:rPr lang="en-US" altLang="ko-KR" sz="2000" b="1" dirty="0">
                  <a:solidFill>
                    <a:schemeClr val="bg1"/>
                  </a:solidFill>
                  <a:latin typeface="Arial"/>
                  <a:ea typeface="Arial Unicode MS"/>
                  <a:cs typeface="Arial" pitchFamily="34" charset="0"/>
                </a:rPr>
                <a:t>01</a:t>
              </a:r>
              <a:endParaRPr lang="ko-KR" altLang="en-US" sz="2000" b="1" dirty="0">
                <a:solidFill>
                  <a:schemeClr val="bg1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200B985-5E49-4ABE-A31A-83A9B6154473}"/>
                </a:ext>
              </a:extLst>
            </p:cNvPr>
            <p:cNvSpPr txBox="1"/>
            <p:nvPr/>
          </p:nvSpPr>
          <p:spPr>
            <a:xfrm>
              <a:off x="4514775" y="2348717"/>
              <a:ext cx="140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1200" b="1" dirty="0" err="1">
                  <a:solidFill>
                    <a:schemeClr val="bg1"/>
                  </a:solidFill>
                  <a:latin typeface="Arial"/>
                  <a:ea typeface="Arial Unicode MS"/>
                  <a:cs typeface="Arial" pitchFamily="34" charset="0"/>
                </a:rPr>
                <a:t>Logreg</a:t>
              </a:r>
              <a:endParaRPr lang="ko-KR" altLang="en-US" sz="1200" b="1" dirty="0">
                <a:solidFill>
                  <a:schemeClr val="bg1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41DD2C2-96BC-4713-9C4C-C3FF96B55837}"/>
              </a:ext>
            </a:extLst>
          </p:cNvPr>
          <p:cNvGrpSpPr/>
          <p:nvPr/>
        </p:nvGrpSpPr>
        <p:grpSpPr>
          <a:xfrm>
            <a:off x="5568385" y="2155765"/>
            <a:ext cx="2075464" cy="1528394"/>
            <a:chOff x="5568385" y="2155765"/>
            <a:chExt cx="2075464" cy="1528394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54C4BC3-7791-4E2F-8F3B-57B7A05B74CE}"/>
                </a:ext>
              </a:extLst>
            </p:cNvPr>
            <p:cNvGrpSpPr/>
            <p:nvPr/>
          </p:nvGrpSpPr>
          <p:grpSpPr>
            <a:xfrm rot="3600000">
              <a:off x="5834107" y="1890043"/>
              <a:ext cx="1528394" cy="2059838"/>
              <a:chOff x="4041649" y="1707654"/>
              <a:chExt cx="1060704" cy="1429526"/>
            </a:xfrm>
          </p:grpSpPr>
          <p:sp>
            <p:nvSpPr>
              <p:cNvPr id="97" name="Isosceles Triangle 2">
                <a:extLst>
                  <a:ext uri="{FF2B5EF4-FFF2-40B4-BE49-F238E27FC236}">
                    <a16:creationId xmlns:a16="http://schemas.microsoft.com/office/drawing/2014/main" id="{40645AA7-D051-4E49-9A1B-ABD016FA92D1}"/>
                  </a:ext>
                </a:extLst>
              </p:cNvPr>
              <p:cNvSpPr/>
              <p:nvPr/>
            </p:nvSpPr>
            <p:spPr>
              <a:xfrm rot="10800000">
                <a:off x="4041649" y="1707654"/>
                <a:ext cx="1060704" cy="1429526"/>
              </a:xfrm>
              <a:custGeom>
                <a:avLst/>
                <a:gdLst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832104 w 1060704"/>
                  <a:gd name="connsiteY7" fmla="*/ 669776 h 1584176"/>
                  <a:gd name="connsiteX8" fmla="*/ 1060704 w 1060704"/>
                  <a:gd name="connsiteY8" fmla="*/ 1126976 h 1584176"/>
                  <a:gd name="connsiteX9" fmla="*/ 832104 w 1060704"/>
                  <a:gd name="connsiteY9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0747 h 1584176"/>
                  <a:gd name="connsiteX7" fmla="*/ 831087 w 1060704"/>
                  <a:gd name="connsiteY7" fmla="*/ 669776 h 1584176"/>
                  <a:gd name="connsiteX8" fmla="*/ 832104 w 1060704"/>
                  <a:gd name="connsiteY8" fmla="*/ 669776 h 1584176"/>
                  <a:gd name="connsiteX9" fmla="*/ 1060704 w 1060704"/>
                  <a:gd name="connsiteY9" fmla="*/ 1126976 h 1584176"/>
                  <a:gd name="connsiteX10" fmla="*/ 832104 w 1060704"/>
                  <a:gd name="connsiteY10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9776 h 1584176"/>
                  <a:gd name="connsiteX8" fmla="*/ 832104 w 1060704"/>
                  <a:gd name="connsiteY8" fmla="*/ 669776 h 1584176"/>
                  <a:gd name="connsiteX9" fmla="*/ 1060704 w 1060704"/>
                  <a:gd name="connsiteY9" fmla="*/ 1126976 h 1584176"/>
                  <a:gd name="connsiteX10" fmla="*/ 832104 w 1060704"/>
                  <a:gd name="connsiteY10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832104 w 1060704"/>
                  <a:gd name="connsiteY7" fmla="*/ 669776 h 1584176"/>
                  <a:gd name="connsiteX8" fmla="*/ 1060704 w 1060704"/>
                  <a:gd name="connsiteY8" fmla="*/ 1126976 h 1584176"/>
                  <a:gd name="connsiteX9" fmla="*/ 832104 w 1060704"/>
                  <a:gd name="connsiteY9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1060704 w 1060704"/>
                  <a:gd name="connsiteY7" fmla="*/ 1126976 h 1584176"/>
                  <a:gd name="connsiteX8" fmla="*/ 832104 w 1060704"/>
                  <a:gd name="connsiteY8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1060704 w 1060704"/>
                  <a:gd name="connsiteY6" fmla="*/ 1126976 h 1584176"/>
                  <a:gd name="connsiteX7" fmla="*/ 832104 w 1060704"/>
                  <a:gd name="connsiteY7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531051 w 1060704"/>
                  <a:gd name="connsiteY4" fmla="*/ 0 h 1584176"/>
                  <a:gd name="connsiteX5" fmla="*/ 1060704 w 1060704"/>
                  <a:gd name="connsiteY5" fmla="*/ 1126976 h 1584176"/>
                  <a:gd name="connsiteX6" fmla="*/ 832104 w 1060704"/>
                  <a:gd name="connsiteY6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531051 w 1060704"/>
                  <a:gd name="connsiteY3" fmla="*/ 0 h 1584176"/>
                  <a:gd name="connsiteX4" fmla="*/ 1060704 w 1060704"/>
                  <a:gd name="connsiteY4" fmla="*/ 1126976 h 1584176"/>
                  <a:gd name="connsiteX5" fmla="*/ 832104 w 1060704"/>
                  <a:gd name="connsiteY5" fmla="*/ 1584176 h 1584176"/>
                  <a:gd name="connsiteX0" fmla="*/ 832104 w 1060704"/>
                  <a:gd name="connsiteY0" fmla="*/ 1553220 h 1553220"/>
                  <a:gd name="connsiteX1" fmla="*/ 228600 w 1060704"/>
                  <a:gd name="connsiteY1" fmla="*/ 1553220 h 1553220"/>
                  <a:gd name="connsiteX2" fmla="*/ 0 w 1060704"/>
                  <a:gd name="connsiteY2" fmla="*/ 1096020 h 1553220"/>
                  <a:gd name="connsiteX3" fmla="*/ 523907 w 1060704"/>
                  <a:gd name="connsiteY3" fmla="*/ 0 h 1553220"/>
                  <a:gd name="connsiteX4" fmla="*/ 1060704 w 1060704"/>
                  <a:gd name="connsiteY4" fmla="*/ 1096020 h 1553220"/>
                  <a:gd name="connsiteX5" fmla="*/ 832104 w 1060704"/>
                  <a:gd name="connsiteY5" fmla="*/ 1553220 h 1553220"/>
                  <a:gd name="connsiteX0" fmla="*/ 832104 w 1060704"/>
                  <a:gd name="connsiteY0" fmla="*/ 1522263 h 1522263"/>
                  <a:gd name="connsiteX1" fmla="*/ 228600 w 1060704"/>
                  <a:gd name="connsiteY1" fmla="*/ 1522263 h 1522263"/>
                  <a:gd name="connsiteX2" fmla="*/ 0 w 1060704"/>
                  <a:gd name="connsiteY2" fmla="*/ 1065063 h 1522263"/>
                  <a:gd name="connsiteX3" fmla="*/ 519144 w 1060704"/>
                  <a:gd name="connsiteY3" fmla="*/ 0 h 1522263"/>
                  <a:gd name="connsiteX4" fmla="*/ 1060704 w 1060704"/>
                  <a:gd name="connsiteY4" fmla="*/ 1065063 h 1522263"/>
                  <a:gd name="connsiteX5" fmla="*/ 832104 w 1060704"/>
                  <a:gd name="connsiteY5" fmla="*/ 1522263 h 1522263"/>
                  <a:gd name="connsiteX0" fmla="*/ 832104 w 1060704"/>
                  <a:gd name="connsiteY0" fmla="*/ 1522263 h 1522263"/>
                  <a:gd name="connsiteX1" fmla="*/ 228600 w 1060704"/>
                  <a:gd name="connsiteY1" fmla="*/ 1522263 h 1522263"/>
                  <a:gd name="connsiteX2" fmla="*/ 0 w 1060704"/>
                  <a:gd name="connsiteY2" fmla="*/ 1065063 h 1522263"/>
                  <a:gd name="connsiteX3" fmla="*/ 533432 w 1060704"/>
                  <a:gd name="connsiteY3" fmla="*/ 0 h 1522263"/>
                  <a:gd name="connsiteX4" fmla="*/ 1060704 w 1060704"/>
                  <a:gd name="connsiteY4" fmla="*/ 1065063 h 1522263"/>
                  <a:gd name="connsiteX5" fmla="*/ 832104 w 1060704"/>
                  <a:gd name="connsiteY5" fmla="*/ 1522263 h 1522263"/>
                  <a:gd name="connsiteX0" fmla="*/ 832104 w 1060704"/>
                  <a:gd name="connsiteY0" fmla="*/ 1524644 h 1524644"/>
                  <a:gd name="connsiteX1" fmla="*/ 228600 w 1060704"/>
                  <a:gd name="connsiteY1" fmla="*/ 1524644 h 1524644"/>
                  <a:gd name="connsiteX2" fmla="*/ 0 w 1060704"/>
                  <a:gd name="connsiteY2" fmla="*/ 1067444 h 1524644"/>
                  <a:gd name="connsiteX3" fmla="*/ 526288 w 1060704"/>
                  <a:gd name="connsiteY3" fmla="*/ 0 h 1524644"/>
                  <a:gd name="connsiteX4" fmla="*/ 1060704 w 1060704"/>
                  <a:gd name="connsiteY4" fmla="*/ 1067444 h 1524644"/>
                  <a:gd name="connsiteX5" fmla="*/ 832104 w 1060704"/>
                  <a:gd name="connsiteY5" fmla="*/ 1524644 h 1524644"/>
                  <a:gd name="connsiteX0" fmla="*/ 832104 w 1060704"/>
                  <a:gd name="connsiteY0" fmla="*/ 1517309 h 1517309"/>
                  <a:gd name="connsiteX1" fmla="*/ 228600 w 1060704"/>
                  <a:gd name="connsiteY1" fmla="*/ 1517309 h 1517309"/>
                  <a:gd name="connsiteX2" fmla="*/ 0 w 1060704"/>
                  <a:gd name="connsiteY2" fmla="*/ 1060109 h 1517309"/>
                  <a:gd name="connsiteX3" fmla="*/ 528733 w 1060704"/>
                  <a:gd name="connsiteY3" fmla="*/ 0 h 1517309"/>
                  <a:gd name="connsiteX4" fmla="*/ 1060704 w 1060704"/>
                  <a:gd name="connsiteY4" fmla="*/ 1060109 h 1517309"/>
                  <a:gd name="connsiteX5" fmla="*/ 832104 w 1060704"/>
                  <a:gd name="connsiteY5" fmla="*/ 1517309 h 1517309"/>
                  <a:gd name="connsiteX0" fmla="*/ 832104 w 1060704"/>
                  <a:gd name="connsiteY0" fmla="*/ 1422211 h 1422211"/>
                  <a:gd name="connsiteX1" fmla="*/ 228600 w 1060704"/>
                  <a:gd name="connsiteY1" fmla="*/ 1422211 h 1422211"/>
                  <a:gd name="connsiteX2" fmla="*/ 0 w 1060704"/>
                  <a:gd name="connsiteY2" fmla="*/ 965011 h 1422211"/>
                  <a:gd name="connsiteX3" fmla="*/ 543363 w 1060704"/>
                  <a:gd name="connsiteY3" fmla="*/ 0 h 1422211"/>
                  <a:gd name="connsiteX4" fmla="*/ 1060704 w 1060704"/>
                  <a:gd name="connsiteY4" fmla="*/ 965011 h 1422211"/>
                  <a:gd name="connsiteX5" fmla="*/ 832104 w 1060704"/>
                  <a:gd name="connsiteY5" fmla="*/ 1422211 h 1422211"/>
                  <a:gd name="connsiteX0" fmla="*/ 832104 w 1060704"/>
                  <a:gd name="connsiteY0" fmla="*/ 1429526 h 1429526"/>
                  <a:gd name="connsiteX1" fmla="*/ 228600 w 1060704"/>
                  <a:gd name="connsiteY1" fmla="*/ 1429526 h 1429526"/>
                  <a:gd name="connsiteX2" fmla="*/ 0 w 1060704"/>
                  <a:gd name="connsiteY2" fmla="*/ 972326 h 1429526"/>
                  <a:gd name="connsiteX3" fmla="*/ 543363 w 1060704"/>
                  <a:gd name="connsiteY3" fmla="*/ 0 h 1429526"/>
                  <a:gd name="connsiteX4" fmla="*/ 1060704 w 1060704"/>
                  <a:gd name="connsiteY4" fmla="*/ 972326 h 1429526"/>
                  <a:gd name="connsiteX5" fmla="*/ 832104 w 1060704"/>
                  <a:gd name="connsiteY5" fmla="*/ 1429526 h 1429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0704" h="1429526">
                    <a:moveTo>
                      <a:pt x="832104" y="1429526"/>
                    </a:moveTo>
                    <a:lnTo>
                      <a:pt x="228600" y="1429526"/>
                    </a:lnTo>
                    <a:lnTo>
                      <a:pt x="0" y="972326"/>
                    </a:lnTo>
                    <a:lnTo>
                      <a:pt x="543363" y="0"/>
                    </a:lnTo>
                    <a:lnTo>
                      <a:pt x="1060704" y="972326"/>
                    </a:lnTo>
                    <a:lnTo>
                      <a:pt x="832104" y="1429526"/>
                    </a:lnTo>
                    <a:close/>
                  </a:path>
                </a:pathLst>
              </a:custGeom>
              <a:solidFill>
                <a:schemeClr val="bg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98" name="Hexagon 97">
                <a:extLst>
                  <a:ext uri="{FF2B5EF4-FFF2-40B4-BE49-F238E27FC236}">
                    <a16:creationId xmlns:a16="http://schemas.microsoft.com/office/drawing/2014/main" id="{7E3323C0-BD26-4896-92FA-D0F15CDD068A}"/>
                  </a:ext>
                </a:extLst>
              </p:cNvPr>
              <p:cNvSpPr/>
              <p:nvPr/>
            </p:nvSpPr>
            <p:spPr>
              <a:xfrm>
                <a:off x="4115403" y="1760695"/>
                <a:ext cx="913197" cy="794504"/>
              </a:xfrm>
              <a:prstGeom prst="hexagon">
                <a:avLst/>
              </a:prstGeom>
              <a:solidFill>
                <a:srgbClr val="20346A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2F6F6C2-F67B-40A5-9660-377EF66D97FB}"/>
                </a:ext>
              </a:extLst>
            </p:cNvPr>
            <p:cNvSpPr txBox="1"/>
            <p:nvPr/>
          </p:nvSpPr>
          <p:spPr>
            <a:xfrm>
              <a:off x="6727677" y="2747851"/>
              <a:ext cx="677234" cy="576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latinLnBrk="1"/>
              <a:r>
                <a:rPr lang="en-US" altLang="ko-KR" sz="2000" b="1" dirty="0">
                  <a:solidFill>
                    <a:schemeClr val="bg1"/>
                  </a:solidFill>
                  <a:latin typeface="Arial"/>
                  <a:ea typeface="Arial Unicode MS"/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DEF2952-1268-4B19-8492-8E3534D4103E}"/>
                </a:ext>
              </a:extLst>
            </p:cNvPr>
            <p:cNvSpPr txBox="1"/>
            <p:nvPr/>
          </p:nvSpPr>
          <p:spPr>
            <a:xfrm>
              <a:off x="6241761" y="2348717"/>
              <a:ext cx="140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1200" b="1" dirty="0">
                  <a:solidFill>
                    <a:schemeClr val="bg1"/>
                  </a:solidFill>
                  <a:latin typeface="Arial"/>
                  <a:ea typeface="Arial Unicode MS"/>
                  <a:cs typeface="Arial" pitchFamily="34" charset="0"/>
                </a:rPr>
                <a:t>DTC</a:t>
              </a:r>
              <a:endParaRPr lang="ko-KR" altLang="en-US" sz="1200" b="1" dirty="0">
                <a:solidFill>
                  <a:schemeClr val="bg1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8866F454-9D97-4262-8D3B-8A897EBBBA68}"/>
              </a:ext>
            </a:extLst>
          </p:cNvPr>
          <p:cNvSpPr txBox="1"/>
          <p:nvPr/>
        </p:nvSpPr>
        <p:spPr>
          <a:xfrm>
            <a:off x="7145075" y="3736914"/>
            <a:ext cx="140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1200" b="1" dirty="0">
                <a:solidFill>
                  <a:schemeClr val="bg1"/>
                </a:solidFill>
                <a:latin typeface="Arial"/>
                <a:ea typeface="Arial Unicode MS"/>
                <a:cs typeface="Arial" pitchFamily="34" charset="0"/>
              </a:rPr>
              <a:t>RFC</a:t>
            </a:r>
            <a:endParaRPr lang="ko-KR" altLang="en-US" sz="1200" b="1" dirty="0">
              <a:solidFill>
                <a:schemeClr val="bg1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792279D-9BB8-46DE-A8C4-277A7251B354}"/>
              </a:ext>
            </a:extLst>
          </p:cNvPr>
          <p:cNvSpPr txBox="1"/>
          <p:nvPr/>
        </p:nvSpPr>
        <p:spPr>
          <a:xfrm>
            <a:off x="1844752" y="2100234"/>
            <a:ext cx="2776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/>
            <a:r>
              <a:rPr lang="en-US" altLang="ko-KR" sz="1400" b="1" dirty="0">
                <a:solidFill>
                  <a:schemeClr val="bg1"/>
                </a:solidFill>
                <a:latin typeface="Arial"/>
                <a:ea typeface="Arial Unicode MS"/>
                <a:cs typeface="Arial" pitchFamily="34" charset="0"/>
              </a:rPr>
              <a:t>Logistic Regression</a:t>
            </a:r>
            <a:endParaRPr lang="ko-KR" altLang="en-US" sz="1400" b="1" dirty="0">
              <a:solidFill>
                <a:schemeClr val="bg1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FB544D8-DEE7-4F4B-BBF9-4EC27920F261}"/>
              </a:ext>
            </a:extLst>
          </p:cNvPr>
          <p:cNvGrpSpPr/>
          <p:nvPr/>
        </p:nvGrpSpPr>
        <p:grpSpPr>
          <a:xfrm>
            <a:off x="326490" y="3538842"/>
            <a:ext cx="5316010" cy="1528394"/>
            <a:chOff x="326490" y="3538842"/>
            <a:chExt cx="5316010" cy="1528394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D12EC5F1-171E-4B5A-8716-49B0A9035E1E}"/>
                </a:ext>
              </a:extLst>
            </p:cNvPr>
            <p:cNvGrpSpPr/>
            <p:nvPr/>
          </p:nvGrpSpPr>
          <p:grpSpPr>
            <a:xfrm rot="18000000">
              <a:off x="3848384" y="3273120"/>
              <a:ext cx="1528394" cy="2059838"/>
              <a:chOff x="4041649" y="1707654"/>
              <a:chExt cx="1060704" cy="1429526"/>
            </a:xfrm>
          </p:grpSpPr>
          <p:sp>
            <p:nvSpPr>
              <p:cNvPr id="110" name="Isosceles Triangle 2">
                <a:extLst>
                  <a:ext uri="{FF2B5EF4-FFF2-40B4-BE49-F238E27FC236}">
                    <a16:creationId xmlns:a16="http://schemas.microsoft.com/office/drawing/2014/main" id="{C2B9E8FD-C09F-4D67-8C4D-D68697C77CB5}"/>
                  </a:ext>
                </a:extLst>
              </p:cNvPr>
              <p:cNvSpPr/>
              <p:nvPr/>
            </p:nvSpPr>
            <p:spPr>
              <a:xfrm rot="10800000">
                <a:off x="4041649" y="1707654"/>
                <a:ext cx="1060704" cy="1429526"/>
              </a:xfrm>
              <a:custGeom>
                <a:avLst/>
                <a:gdLst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832104 w 1060704"/>
                  <a:gd name="connsiteY7" fmla="*/ 669776 h 1584176"/>
                  <a:gd name="connsiteX8" fmla="*/ 1060704 w 1060704"/>
                  <a:gd name="connsiteY8" fmla="*/ 1126976 h 1584176"/>
                  <a:gd name="connsiteX9" fmla="*/ 832104 w 1060704"/>
                  <a:gd name="connsiteY9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0747 h 1584176"/>
                  <a:gd name="connsiteX7" fmla="*/ 831087 w 1060704"/>
                  <a:gd name="connsiteY7" fmla="*/ 669776 h 1584176"/>
                  <a:gd name="connsiteX8" fmla="*/ 832104 w 1060704"/>
                  <a:gd name="connsiteY8" fmla="*/ 669776 h 1584176"/>
                  <a:gd name="connsiteX9" fmla="*/ 1060704 w 1060704"/>
                  <a:gd name="connsiteY9" fmla="*/ 1126976 h 1584176"/>
                  <a:gd name="connsiteX10" fmla="*/ 832104 w 1060704"/>
                  <a:gd name="connsiteY10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9776 h 1584176"/>
                  <a:gd name="connsiteX8" fmla="*/ 832104 w 1060704"/>
                  <a:gd name="connsiteY8" fmla="*/ 669776 h 1584176"/>
                  <a:gd name="connsiteX9" fmla="*/ 1060704 w 1060704"/>
                  <a:gd name="connsiteY9" fmla="*/ 1126976 h 1584176"/>
                  <a:gd name="connsiteX10" fmla="*/ 832104 w 1060704"/>
                  <a:gd name="connsiteY10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832104 w 1060704"/>
                  <a:gd name="connsiteY7" fmla="*/ 669776 h 1584176"/>
                  <a:gd name="connsiteX8" fmla="*/ 1060704 w 1060704"/>
                  <a:gd name="connsiteY8" fmla="*/ 1126976 h 1584176"/>
                  <a:gd name="connsiteX9" fmla="*/ 832104 w 1060704"/>
                  <a:gd name="connsiteY9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1060704 w 1060704"/>
                  <a:gd name="connsiteY7" fmla="*/ 1126976 h 1584176"/>
                  <a:gd name="connsiteX8" fmla="*/ 832104 w 1060704"/>
                  <a:gd name="connsiteY8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1060704 w 1060704"/>
                  <a:gd name="connsiteY6" fmla="*/ 1126976 h 1584176"/>
                  <a:gd name="connsiteX7" fmla="*/ 832104 w 1060704"/>
                  <a:gd name="connsiteY7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531051 w 1060704"/>
                  <a:gd name="connsiteY4" fmla="*/ 0 h 1584176"/>
                  <a:gd name="connsiteX5" fmla="*/ 1060704 w 1060704"/>
                  <a:gd name="connsiteY5" fmla="*/ 1126976 h 1584176"/>
                  <a:gd name="connsiteX6" fmla="*/ 832104 w 1060704"/>
                  <a:gd name="connsiteY6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531051 w 1060704"/>
                  <a:gd name="connsiteY3" fmla="*/ 0 h 1584176"/>
                  <a:gd name="connsiteX4" fmla="*/ 1060704 w 1060704"/>
                  <a:gd name="connsiteY4" fmla="*/ 1126976 h 1584176"/>
                  <a:gd name="connsiteX5" fmla="*/ 832104 w 1060704"/>
                  <a:gd name="connsiteY5" fmla="*/ 1584176 h 1584176"/>
                  <a:gd name="connsiteX0" fmla="*/ 832104 w 1060704"/>
                  <a:gd name="connsiteY0" fmla="*/ 1553220 h 1553220"/>
                  <a:gd name="connsiteX1" fmla="*/ 228600 w 1060704"/>
                  <a:gd name="connsiteY1" fmla="*/ 1553220 h 1553220"/>
                  <a:gd name="connsiteX2" fmla="*/ 0 w 1060704"/>
                  <a:gd name="connsiteY2" fmla="*/ 1096020 h 1553220"/>
                  <a:gd name="connsiteX3" fmla="*/ 523907 w 1060704"/>
                  <a:gd name="connsiteY3" fmla="*/ 0 h 1553220"/>
                  <a:gd name="connsiteX4" fmla="*/ 1060704 w 1060704"/>
                  <a:gd name="connsiteY4" fmla="*/ 1096020 h 1553220"/>
                  <a:gd name="connsiteX5" fmla="*/ 832104 w 1060704"/>
                  <a:gd name="connsiteY5" fmla="*/ 1553220 h 1553220"/>
                  <a:gd name="connsiteX0" fmla="*/ 832104 w 1060704"/>
                  <a:gd name="connsiteY0" fmla="*/ 1522263 h 1522263"/>
                  <a:gd name="connsiteX1" fmla="*/ 228600 w 1060704"/>
                  <a:gd name="connsiteY1" fmla="*/ 1522263 h 1522263"/>
                  <a:gd name="connsiteX2" fmla="*/ 0 w 1060704"/>
                  <a:gd name="connsiteY2" fmla="*/ 1065063 h 1522263"/>
                  <a:gd name="connsiteX3" fmla="*/ 519144 w 1060704"/>
                  <a:gd name="connsiteY3" fmla="*/ 0 h 1522263"/>
                  <a:gd name="connsiteX4" fmla="*/ 1060704 w 1060704"/>
                  <a:gd name="connsiteY4" fmla="*/ 1065063 h 1522263"/>
                  <a:gd name="connsiteX5" fmla="*/ 832104 w 1060704"/>
                  <a:gd name="connsiteY5" fmla="*/ 1522263 h 1522263"/>
                  <a:gd name="connsiteX0" fmla="*/ 832104 w 1060704"/>
                  <a:gd name="connsiteY0" fmla="*/ 1522263 h 1522263"/>
                  <a:gd name="connsiteX1" fmla="*/ 228600 w 1060704"/>
                  <a:gd name="connsiteY1" fmla="*/ 1522263 h 1522263"/>
                  <a:gd name="connsiteX2" fmla="*/ 0 w 1060704"/>
                  <a:gd name="connsiteY2" fmla="*/ 1065063 h 1522263"/>
                  <a:gd name="connsiteX3" fmla="*/ 533432 w 1060704"/>
                  <a:gd name="connsiteY3" fmla="*/ 0 h 1522263"/>
                  <a:gd name="connsiteX4" fmla="*/ 1060704 w 1060704"/>
                  <a:gd name="connsiteY4" fmla="*/ 1065063 h 1522263"/>
                  <a:gd name="connsiteX5" fmla="*/ 832104 w 1060704"/>
                  <a:gd name="connsiteY5" fmla="*/ 1522263 h 1522263"/>
                  <a:gd name="connsiteX0" fmla="*/ 832104 w 1060704"/>
                  <a:gd name="connsiteY0" fmla="*/ 1524644 h 1524644"/>
                  <a:gd name="connsiteX1" fmla="*/ 228600 w 1060704"/>
                  <a:gd name="connsiteY1" fmla="*/ 1524644 h 1524644"/>
                  <a:gd name="connsiteX2" fmla="*/ 0 w 1060704"/>
                  <a:gd name="connsiteY2" fmla="*/ 1067444 h 1524644"/>
                  <a:gd name="connsiteX3" fmla="*/ 526288 w 1060704"/>
                  <a:gd name="connsiteY3" fmla="*/ 0 h 1524644"/>
                  <a:gd name="connsiteX4" fmla="*/ 1060704 w 1060704"/>
                  <a:gd name="connsiteY4" fmla="*/ 1067444 h 1524644"/>
                  <a:gd name="connsiteX5" fmla="*/ 832104 w 1060704"/>
                  <a:gd name="connsiteY5" fmla="*/ 1524644 h 1524644"/>
                  <a:gd name="connsiteX0" fmla="*/ 832104 w 1060704"/>
                  <a:gd name="connsiteY0" fmla="*/ 1517309 h 1517309"/>
                  <a:gd name="connsiteX1" fmla="*/ 228600 w 1060704"/>
                  <a:gd name="connsiteY1" fmla="*/ 1517309 h 1517309"/>
                  <a:gd name="connsiteX2" fmla="*/ 0 w 1060704"/>
                  <a:gd name="connsiteY2" fmla="*/ 1060109 h 1517309"/>
                  <a:gd name="connsiteX3" fmla="*/ 528733 w 1060704"/>
                  <a:gd name="connsiteY3" fmla="*/ 0 h 1517309"/>
                  <a:gd name="connsiteX4" fmla="*/ 1060704 w 1060704"/>
                  <a:gd name="connsiteY4" fmla="*/ 1060109 h 1517309"/>
                  <a:gd name="connsiteX5" fmla="*/ 832104 w 1060704"/>
                  <a:gd name="connsiteY5" fmla="*/ 1517309 h 1517309"/>
                  <a:gd name="connsiteX0" fmla="*/ 832104 w 1060704"/>
                  <a:gd name="connsiteY0" fmla="*/ 1422211 h 1422211"/>
                  <a:gd name="connsiteX1" fmla="*/ 228600 w 1060704"/>
                  <a:gd name="connsiteY1" fmla="*/ 1422211 h 1422211"/>
                  <a:gd name="connsiteX2" fmla="*/ 0 w 1060704"/>
                  <a:gd name="connsiteY2" fmla="*/ 965011 h 1422211"/>
                  <a:gd name="connsiteX3" fmla="*/ 543363 w 1060704"/>
                  <a:gd name="connsiteY3" fmla="*/ 0 h 1422211"/>
                  <a:gd name="connsiteX4" fmla="*/ 1060704 w 1060704"/>
                  <a:gd name="connsiteY4" fmla="*/ 965011 h 1422211"/>
                  <a:gd name="connsiteX5" fmla="*/ 832104 w 1060704"/>
                  <a:gd name="connsiteY5" fmla="*/ 1422211 h 1422211"/>
                  <a:gd name="connsiteX0" fmla="*/ 832104 w 1060704"/>
                  <a:gd name="connsiteY0" fmla="*/ 1429526 h 1429526"/>
                  <a:gd name="connsiteX1" fmla="*/ 228600 w 1060704"/>
                  <a:gd name="connsiteY1" fmla="*/ 1429526 h 1429526"/>
                  <a:gd name="connsiteX2" fmla="*/ 0 w 1060704"/>
                  <a:gd name="connsiteY2" fmla="*/ 972326 h 1429526"/>
                  <a:gd name="connsiteX3" fmla="*/ 543363 w 1060704"/>
                  <a:gd name="connsiteY3" fmla="*/ 0 h 1429526"/>
                  <a:gd name="connsiteX4" fmla="*/ 1060704 w 1060704"/>
                  <a:gd name="connsiteY4" fmla="*/ 972326 h 1429526"/>
                  <a:gd name="connsiteX5" fmla="*/ 832104 w 1060704"/>
                  <a:gd name="connsiteY5" fmla="*/ 1429526 h 1429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0704" h="1429526">
                    <a:moveTo>
                      <a:pt x="832104" y="1429526"/>
                    </a:moveTo>
                    <a:lnTo>
                      <a:pt x="228600" y="1429526"/>
                    </a:lnTo>
                    <a:lnTo>
                      <a:pt x="0" y="972326"/>
                    </a:lnTo>
                    <a:lnTo>
                      <a:pt x="543363" y="0"/>
                    </a:lnTo>
                    <a:lnTo>
                      <a:pt x="1060704" y="972326"/>
                    </a:lnTo>
                    <a:lnTo>
                      <a:pt x="832104" y="1429526"/>
                    </a:lnTo>
                    <a:close/>
                  </a:path>
                </a:pathLst>
              </a:custGeom>
              <a:solidFill>
                <a:schemeClr val="bg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111" name="Hexagon 110">
                <a:extLst>
                  <a:ext uri="{FF2B5EF4-FFF2-40B4-BE49-F238E27FC236}">
                    <a16:creationId xmlns:a16="http://schemas.microsoft.com/office/drawing/2014/main" id="{F172AF3A-4FEC-453C-8996-2EC8296BD467}"/>
                  </a:ext>
                </a:extLst>
              </p:cNvPr>
              <p:cNvSpPr/>
              <p:nvPr/>
            </p:nvSpPr>
            <p:spPr>
              <a:xfrm>
                <a:off x="4115403" y="1760695"/>
                <a:ext cx="913197" cy="794504"/>
              </a:xfrm>
              <a:prstGeom prst="hexagon">
                <a:avLst/>
              </a:prstGeom>
              <a:solidFill>
                <a:srgbClr val="20346A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A73EAE1-6DDB-4E6D-92CC-ABD4277EA624}"/>
                </a:ext>
              </a:extLst>
            </p:cNvPr>
            <p:cNvSpPr txBox="1"/>
            <p:nvPr/>
          </p:nvSpPr>
          <p:spPr>
            <a:xfrm>
              <a:off x="4265424" y="4174258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latinLnBrk="1"/>
              <a:r>
                <a:rPr lang="en-US" altLang="ko-KR" sz="2000" b="1" dirty="0">
                  <a:solidFill>
                    <a:schemeClr val="bg1"/>
                  </a:solidFill>
                  <a:latin typeface="Arial"/>
                  <a:ea typeface="Arial Unicode MS"/>
                  <a:cs typeface="Arial" pitchFamily="34" charset="0"/>
                </a:rPr>
                <a:t>06</a:t>
              </a:r>
              <a:endParaRPr lang="ko-KR" altLang="en-US" sz="2000" b="1" dirty="0">
                <a:solidFill>
                  <a:schemeClr val="bg1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0881863-FAC2-42F5-836A-3537003111E8}"/>
                </a:ext>
              </a:extLst>
            </p:cNvPr>
            <p:cNvSpPr txBox="1"/>
            <p:nvPr/>
          </p:nvSpPr>
          <p:spPr>
            <a:xfrm>
              <a:off x="3577730" y="3662927"/>
              <a:ext cx="140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1200" b="1" dirty="0">
                  <a:solidFill>
                    <a:schemeClr val="bg1"/>
                  </a:solidFill>
                  <a:latin typeface="Arial"/>
                  <a:ea typeface="Arial Unicode MS"/>
                  <a:cs typeface="Arial" pitchFamily="34" charset="0"/>
                </a:rPr>
                <a:t>KNN</a:t>
              </a:r>
              <a:endParaRPr lang="ko-KR" altLang="en-US" sz="1200" b="1" dirty="0">
                <a:solidFill>
                  <a:schemeClr val="bg1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EA5C099-63E4-4D35-8971-59DCBB558CC1}"/>
                </a:ext>
              </a:extLst>
            </p:cNvPr>
            <p:cNvGrpSpPr/>
            <p:nvPr/>
          </p:nvGrpSpPr>
          <p:grpSpPr>
            <a:xfrm>
              <a:off x="326490" y="3632089"/>
              <a:ext cx="3296604" cy="735365"/>
              <a:chOff x="803640" y="3432633"/>
              <a:chExt cx="2445675" cy="510343"/>
            </a:xfrm>
          </p:grpSpPr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22AC727-64A3-4969-950A-44F1C3CE449A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363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latinLnBrk="1"/>
                <a:r>
                  <a:rPr lang="id-ID" altLang="ko-KR" sz="1400" dirty="0">
                    <a:solidFill>
                      <a:srgbClr val="20346A"/>
                    </a:solidFill>
                    <a:latin typeface="Arial"/>
                    <a:ea typeface="Arial Unicode MS"/>
                    <a:cs typeface="Arial" pitchFamily="34" charset="0"/>
                  </a:rPr>
                  <a:t>Control and monitoring part quality and regular delivery.</a:t>
                </a:r>
                <a:endParaRPr lang="ko-KR" altLang="en-US" sz="1400" dirty="0">
                  <a:solidFill>
                    <a:srgbClr val="20346A"/>
                  </a:solidFill>
                  <a:latin typeface="Arial"/>
                  <a:ea typeface="Arial Unicode MS"/>
                  <a:cs typeface="Arial" pitchFamily="34" charset="0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99B8F2B-19F4-42B2-8CD5-B91F7992E5EE}"/>
                  </a:ext>
                </a:extLst>
              </p:cNvPr>
              <p:cNvSpPr txBox="1"/>
              <p:nvPr/>
            </p:nvSpPr>
            <p:spPr>
              <a:xfrm>
                <a:off x="1189658" y="3432633"/>
                <a:ext cx="2059657" cy="213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latinLnBrk="1"/>
                <a:r>
                  <a:rPr lang="en-US" altLang="ko-KR" sz="1400" b="1" dirty="0">
                    <a:solidFill>
                      <a:schemeClr val="bg1"/>
                    </a:solidFill>
                    <a:latin typeface="Arial"/>
                    <a:ea typeface="Arial Unicode MS"/>
                    <a:cs typeface="Arial" pitchFamily="34" charset="0"/>
                  </a:rPr>
                  <a:t>K-Nearest Neighbors</a:t>
                </a:r>
                <a:endParaRPr lang="ko-KR" altLang="en-US" sz="1400" b="1" dirty="0">
                  <a:solidFill>
                    <a:schemeClr val="bg1"/>
                  </a:solidFill>
                  <a:latin typeface="Arial"/>
                  <a:ea typeface="Arial Unicode MS"/>
                  <a:cs typeface="Arial" pitchFamily="34" charset="0"/>
                </a:endParaRPr>
              </a:p>
            </p:txBody>
          </p: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7ACF8A8-3A92-4FAA-AEC4-6678C513C472}"/>
              </a:ext>
            </a:extLst>
          </p:cNvPr>
          <p:cNvGrpSpPr/>
          <p:nvPr/>
        </p:nvGrpSpPr>
        <p:grpSpPr>
          <a:xfrm>
            <a:off x="1131364" y="4678627"/>
            <a:ext cx="5447579" cy="1528394"/>
            <a:chOff x="1131364" y="4678627"/>
            <a:chExt cx="5447579" cy="152839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6C6E9785-8334-4291-854B-3592BEEE50EA}"/>
                </a:ext>
              </a:extLst>
            </p:cNvPr>
            <p:cNvGrpSpPr/>
            <p:nvPr/>
          </p:nvGrpSpPr>
          <p:grpSpPr>
            <a:xfrm rot="14480428">
              <a:off x="4784827" y="4412905"/>
              <a:ext cx="1528394" cy="2059838"/>
              <a:chOff x="4041649" y="1707654"/>
              <a:chExt cx="1060704" cy="1429526"/>
            </a:xfrm>
          </p:grpSpPr>
          <p:sp>
            <p:nvSpPr>
              <p:cNvPr id="119" name="Isosceles Triangle 2">
                <a:extLst>
                  <a:ext uri="{FF2B5EF4-FFF2-40B4-BE49-F238E27FC236}">
                    <a16:creationId xmlns:a16="http://schemas.microsoft.com/office/drawing/2014/main" id="{F424F328-8908-4CDB-9A54-7B4854268BC6}"/>
                  </a:ext>
                </a:extLst>
              </p:cNvPr>
              <p:cNvSpPr/>
              <p:nvPr/>
            </p:nvSpPr>
            <p:spPr>
              <a:xfrm rot="10800000">
                <a:off x="4041649" y="1707654"/>
                <a:ext cx="1060704" cy="1429526"/>
              </a:xfrm>
              <a:custGeom>
                <a:avLst/>
                <a:gdLst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832104 w 1060704"/>
                  <a:gd name="connsiteY7" fmla="*/ 669776 h 1584176"/>
                  <a:gd name="connsiteX8" fmla="*/ 1060704 w 1060704"/>
                  <a:gd name="connsiteY8" fmla="*/ 1126976 h 1584176"/>
                  <a:gd name="connsiteX9" fmla="*/ 832104 w 1060704"/>
                  <a:gd name="connsiteY9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0747 h 1584176"/>
                  <a:gd name="connsiteX7" fmla="*/ 831087 w 1060704"/>
                  <a:gd name="connsiteY7" fmla="*/ 669776 h 1584176"/>
                  <a:gd name="connsiteX8" fmla="*/ 832104 w 1060704"/>
                  <a:gd name="connsiteY8" fmla="*/ 669776 h 1584176"/>
                  <a:gd name="connsiteX9" fmla="*/ 1060704 w 1060704"/>
                  <a:gd name="connsiteY9" fmla="*/ 1126976 h 1584176"/>
                  <a:gd name="connsiteX10" fmla="*/ 832104 w 1060704"/>
                  <a:gd name="connsiteY10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9776 h 1584176"/>
                  <a:gd name="connsiteX8" fmla="*/ 832104 w 1060704"/>
                  <a:gd name="connsiteY8" fmla="*/ 669776 h 1584176"/>
                  <a:gd name="connsiteX9" fmla="*/ 1060704 w 1060704"/>
                  <a:gd name="connsiteY9" fmla="*/ 1126976 h 1584176"/>
                  <a:gd name="connsiteX10" fmla="*/ 832104 w 1060704"/>
                  <a:gd name="connsiteY10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832104 w 1060704"/>
                  <a:gd name="connsiteY7" fmla="*/ 669776 h 1584176"/>
                  <a:gd name="connsiteX8" fmla="*/ 1060704 w 1060704"/>
                  <a:gd name="connsiteY8" fmla="*/ 1126976 h 1584176"/>
                  <a:gd name="connsiteX9" fmla="*/ 832104 w 1060704"/>
                  <a:gd name="connsiteY9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1060704 w 1060704"/>
                  <a:gd name="connsiteY7" fmla="*/ 1126976 h 1584176"/>
                  <a:gd name="connsiteX8" fmla="*/ 832104 w 1060704"/>
                  <a:gd name="connsiteY8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1060704 w 1060704"/>
                  <a:gd name="connsiteY6" fmla="*/ 1126976 h 1584176"/>
                  <a:gd name="connsiteX7" fmla="*/ 832104 w 1060704"/>
                  <a:gd name="connsiteY7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531051 w 1060704"/>
                  <a:gd name="connsiteY4" fmla="*/ 0 h 1584176"/>
                  <a:gd name="connsiteX5" fmla="*/ 1060704 w 1060704"/>
                  <a:gd name="connsiteY5" fmla="*/ 1126976 h 1584176"/>
                  <a:gd name="connsiteX6" fmla="*/ 832104 w 1060704"/>
                  <a:gd name="connsiteY6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531051 w 1060704"/>
                  <a:gd name="connsiteY3" fmla="*/ 0 h 1584176"/>
                  <a:gd name="connsiteX4" fmla="*/ 1060704 w 1060704"/>
                  <a:gd name="connsiteY4" fmla="*/ 1126976 h 1584176"/>
                  <a:gd name="connsiteX5" fmla="*/ 832104 w 1060704"/>
                  <a:gd name="connsiteY5" fmla="*/ 1584176 h 1584176"/>
                  <a:gd name="connsiteX0" fmla="*/ 832104 w 1060704"/>
                  <a:gd name="connsiteY0" fmla="*/ 1553220 h 1553220"/>
                  <a:gd name="connsiteX1" fmla="*/ 228600 w 1060704"/>
                  <a:gd name="connsiteY1" fmla="*/ 1553220 h 1553220"/>
                  <a:gd name="connsiteX2" fmla="*/ 0 w 1060704"/>
                  <a:gd name="connsiteY2" fmla="*/ 1096020 h 1553220"/>
                  <a:gd name="connsiteX3" fmla="*/ 523907 w 1060704"/>
                  <a:gd name="connsiteY3" fmla="*/ 0 h 1553220"/>
                  <a:gd name="connsiteX4" fmla="*/ 1060704 w 1060704"/>
                  <a:gd name="connsiteY4" fmla="*/ 1096020 h 1553220"/>
                  <a:gd name="connsiteX5" fmla="*/ 832104 w 1060704"/>
                  <a:gd name="connsiteY5" fmla="*/ 1553220 h 1553220"/>
                  <a:gd name="connsiteX0" fmla="*/ 832104 w 1060704"/>
                  <a:gd name="connsiteY0" fmla="*/ 1522263 h 1522263"/>
                  <a:gd name="connsiteX1" fmla="*/ 228600 w 1060704"/>
                  <a:gd name="connsiteY1" fmla="*/ 1522263 h 1522263"/>
                  <a:gd name="connsiteX2" fmla="*/ 0 w 1060704"/>
                  <a:gd name="connsiteY2" fmla="*/ 1065063 h 1522263"/>
                  <a:gd name="connsiteX3" fmla="*/ 519144 w 1060704"/>
                  <a:gd name="connsiteY3" fmla="*/ 0 h 1522263"/>
                  <a:gd name="connsiteX4" fmla="*/ 1060704 w 1060704"/>
                  <a:gd name="connsiteY4" fmla="*/ 1065063 h 1522263"/>
                  <a:gd name="connsiteX5" fmla="*/ 832104 w 1060704"/>
                  <a:gd name="connsiteY5" fmla="*/ 1522263 h 1522263"/>
                  <a:gd name="connsiteX0" fmla="*/ 832104 w 1060704"/>
                  <a:gd name="connsiteY0" fmla="*/ 1522263 h 1522263"/>
                  <a:gd name="connsiteX1" fmla="*/ 228600 w 1060704"/>
                  <a:gd name="connsiteY1" fmla="*/ 1522263 h 1522263"/>
                  <a:gd name="connsiteX2" fmla="*/ 0 w 1060704"/>
                  <a:gd name="connsiteY2" fmla="*/ 1065063 h 1522263"/>
                  <a:gd name="connsiteX3" fmla="*/ 533432 w 1060704"/>
                  <a:gd name="connsiteY3" fmla="*/ 0 h 1522263"/>
                  <a:gd name="connsiteX4" fmla="*/ 1060704 w 1060704"/>
                  <a:gd name="connsiteY4" fmla="*/ 1065063 h 1522263"/>
                  <a:gd name="connsiteX5" fmla="*/ 832104 w 1060704"/>
                  <a:gd name="connsiteY5" fmla="*/ 1522263 h 1522263"/>
                  <a:gd name="connsiteX0" fmla="*/ 832104 w 1060704"/>
                  <a:gd name="connsiteY0" fmla="*/ 1524644 h 1524644"/>
                  <a:gd name="connsiteX1" fmla="*/ 228600 w 1060704"/>
                  <a:gd name="connsiteY1" fmla="*/ 1524644 h 1524644"/>
                  <a:gd name="connsiteX2" fmla="*/ 0 w 1060704"/>
                  <a:gd name="connsiteY2" fmla="*/ 1067444 h 1524644"/>
                  <a:gd name="connsiteX3" fmla="*/ 526288 w 1060704"/>
                  <a:gd name="connsiteY3" fmla="*/ 0 h 1524644"/>
                  <a:gd name="connsiteX4" fmla="*/ 1060704 w 1060704"/>
                  <a:gd name="connsiteY4" fmla="*/ 1067444 h 1524644"/>
                  <a:gd name="connsiteX5" fmla="*/ 832104 w 1060704"/>
                  <a:gd name="connsiteY5" fmla="*/ 1524644 h 1524644"/>
                  <a:gd name="connsiteX0" fmla="*/ 832104 w 1060704"/>
                  <a:gd name="connsiteY0" fmla="*/ 1517309 h 1517309"/>
                  <a:gd name="connsiteX1" fmla="*/ 228600 w 1060704"/>
                  <a:gd name="connsiteY1" fmla="*/ 1517309 h 1517309"/>
                  <a:gd name="connsiteX2" fmla="*/ 0 w 1060704"/>
                  <a:gd name="connsiteY2" fmla="*/ 1060109 h 1517309"/>
                  <a:gd name="connsiteX3" fmla="*/ 528733 w 1060704"/>
                  <a:gd name="connsiteY3" fmla="*/ 0 h 1517309"/>
                  <a:gd name="connsiteX4" fmla="*/ 1060704 w 1060704"/>
                  <a:gd name="connsiteY4" fmla="*/ 1060109 h 1517309"/>
                  <a:gd name="connsiteX5" fmla="*/ 832104 w 1060704"/>
                  <a:gd name="connsiteY5" fmla="*/ 1517309 h 1517309"/>
                  <a:gd name="connsiteX0" fmla="*/ 832104 w 1060704"/>
                  <a:gd name="connsiteY0" fmla="*/ 1422211 h 1422211"/>
                  <a:gd name="connsiteX1" fmla="*/ 228600 w 1060704"/>
                  <a:gd name="connsiteY1" fmla="*/ 1422211 h 1422211"/>
                  <a:gd name="connsiteX2" fmla="*/ 0 w 1060704"/>
                  <a:gd name="connsiteY2" fmla="*/ 965011 h 1422211"/>
                  <a:gd name="connsiteX3" fmla="*/ 543363 w 1060704"/>
                  <a:gd name="connsiteY3" fmla="*/ 0 h 1422211"/>
                  <a:gd name="connsiteX4" fmla="*/ 1060704 w 1060704"/>
                  <a:gd name="connsiteY4" fmla="*/ 965011 h 1422211"/>
                  <a:gd name="connsiteX5" fmla="*/ 832104 w 1060704"/>
                  <a:gd name="connsiteY5" fmla="*/ 1422211 h 1422211"/>
                  <a:gd name="connsiteX0" fmla="*/ 832104 w 1060704"/>
                  <a:gd name="connsiteY0" fmla="*/ 1429526 h 1429526"/>
                  <a:gd name="connsiteX1" fmla="*/ 228600 w 1060704"/>
                  <a:gd name="connsiteY1" fmla="*/ 1429526 h 1429526"/>
                  <a:gd name="connsiteX2" fmla="*/ 0 w 1060704"/>
                  <a:gd name="connsiteY2" fmla="*/ 972326 h 1429526"/>
                  <a:gd name="connsiteX3" fmla="*/ 543363 w 1060704"/>
                  <a:gd name="connsiteY3" fmla="*/ 0 h 1429526"/>
                  <a:gd name="connsiteX4" fmla="*/ 1060704 w 1060704"/>
                  <a:gd name="connsiteY4" fmla="*/ 972326 h 1429526"/>
                  <a:gd name="connsiteX5" fmla="*/ 832104 w 1060704"/>
                  <a:gd name="connsiteY5" fmla="*/ 1429526 h 1429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0704" h="1429526">
                    <a:moveTo>
                      <a:pt x="832104" y="1429526"/>
                    </a:moveTo>
                    <a:lnTo>
                      <a:pt x="228600" y="1429526"/>
                    </a:lnTo>
                    <a:lnTo>
                      <a:pt x="0" y="972326"/>
                    </a:lnTo>
                    <a:lnTo>
                      <a:pt x="543363" y="0"/>
                    </a:lnTo>
                    <a:lnTo>
                      <a:pt x="1060704" y="972326"/>
                    </a:lnTo>
                    <a:lnTo>
                      <a:pt x="832104" y="1429526"/>
                    </a:lnTo>
                    <a:close/>
                  </a:path>
                </a:pathLst>
              </a:custGeom>
              <a:solidFill>
                <a:schemeClr val="bg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120" name="Hexagon 119">
                <a:extLst>
                  <a:ext uri="{FF2B5EF4-FFF2-40B4-BE49-F238E27FC236}">
                    <a16:creationId xmlns:a16="http://schemas.microsoft.com/office/drawing/2014/main" id="{14C64A6C-D9A0-4B7F-9444-B95A6D4FE273}"/>
                  </a:ext>
                </a:extLst>
              </p:cNvPr>
              <p:cNvSpPr/>
              <p:nvPr/>
            </p:nvSpPr>
            <p:spPr>
              <a:xfrm>
                <a:off x="4115403" y="1760695"/>
                <a:ext cx="913197" cy="794504"/>
              </a:xfrm>
              <a:prstGeom prst="hexagon">
                <a:avLst/>
              </a:prstGeom>
              <a:solidFill>
                <a:srgbClr val="20346A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3934F90-24A6-430F-A6B0-4C49DB5720D2}"/>
                </a:ext>
              </a:extLst>
            </p:cNvPr>
            <p:cNvSpPr txBox="1"/>
            <p:nvPr/>
          </p:nvSpPr>
          <p:spPr>
            <a:xfrm>
              <a:off x="5230975" y="569364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latinLnBrk="1"/>
              <a:r>
                <a:rPr lang="en-US" altLang="ko-KR" sz="2000" b="1" dirty="0">
                  <a:solidFill>
                    <a:schemeClr val="bg1"/>
                  </a:solidFill>
                  <a:latin typeface="Arial"/>
                  <a:ea typeface="Arial Unicode MS"/>
                  <a:cs typeface="Arial" pitchFamily="34" charset="0"/>
                </a:rPr>
                <a:t>05</a:t>
              </a:r>
              <a:endParaRPr lang="ko-KR" altLang="en-US" sz="2000" b="1" dirty="0">
                <a:solidFill>
                  <a:schemeClr val="bg1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6B52470-3735-4966-ACD5-4C22D1A71443}"/>
                </a:ext>
              </a:extLst>
            </p:cNvPr>
            <p:cNvSpPr txBox="1"/>
            <p:nvPr/>
          </p:nvSpPr>
          <p:spPr>
            <a:xfrm>
              <a:off x="4514775" y="5243256"/>
              <a:ext cx="140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1200" b="1" dirty="0">
                  <a:solidFill>
                    <a:schemeClr val="bg1"/>
                  </a:solidFill>
                  <a:latin typeface="Arial"/>
                  <a:ea typeface="Arial Unicode MS"/>
                  <a:cs typeface="Arial" pitchFamily="34" charset="0"/>
                </a:rPr>
                <a:t>GBC</a:t>
              </a:r>
              <a:endParaRPr lang="ko-KR" altLang="en-US" sz="1200" b="1" dirty="0">
                <a:solidFill>
                  <a:schemeClr val="bg1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5E576E7E-DDD3-46AA-908B-0C83E29B3EBA}"/>
                </a:ext>
              </a:extLst>
            </p:cNvPr>
            <p:cNvGrpSpPr/>
            <p:nvPr/>
          </p:nvGrpSpPr>
          <p:grpSpPr>
            <a:xfrm>
              <a:off x="1131364" y="5312039"/>
              <a:ext cx="3258768" cy="738664"/>
              <a:chOff x="803640" y="3579862"/>
              <a:chExt cx="2417605" cy="512632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BBA9708-03FD-4DB6-AE50-54BCA9DE02B1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512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latinLnBrk="1"/>
                <a:r>
                  <a:rPr lang="id-ID" altLang="ko-KR" sz="1400" dirty="0">
                    <a:solidFill>
                      <a:srgbClr val="20346A"/>
                    </a:solidFill>
                    <a:latin typeface="Arial"/>
                    <a:ea typeface="Arial Unicode MS"/>
                    <a:cs typeface="Arial" pitchFamily="34" charset="0"/>
                  </a:rPr>
                  <a:t>Developt and control vendor to meet KMI’s new model preparation.</a:t>
                </a:r>
                <a:endParaRPr lang="ko-KR" altLang="en-US" sz="1400" dirty="0">
                  <a:solidFill>
                    <a:srgbClr val="20346A"/>
                  </a:solidFill>
                  <a:latin typeface="Arial"/>
                  <a:ea typeface="Arial Unicode MS"/>
                  <a:cs typeface="Arial" pitchFamily="34" charset="0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E4629F5-8C05-47C8-A35B-DC517B42B2BF}"/>
                  </a:ext>
                </a:extLst>
              </p:cNvPr>
              <p:cNvSpPr txBox="1"/>
              <p:nvPr/>
            </p:nvSpPr>
            <p:spPr>
              <a:xfrm>
                <a:off x="1161588" y="3858923"/>
                <a:ext cx="2059657" cy="213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latinLnBrk="1"/>
                <a:r>
                  <a:rPr lang="en-US" altLang="ko-KR" sz="1400" b="1" dirty="0">
                    <a:solidFill>
                      <a:schemeClr val="bg1"/>
                    </a:solidFill>
                    <a:latin typeface="Arial"/>
                    <a:ea typeface="Arial Unicode MS"/>
                    <a:cs typeface="Arial" pitchFamily="34" charset="0"/>
                  </a:rPr>
                  <a:t>Gradient Boost </a:t>
                </a:r>
                <a:r>
                  <a:rPr lang="en-US" altLang="ko-KR" sz="1400" b="1" dirty="0" err="1">
                    <a:solidFill>
                      <a:schemeClr val="bg1"/>
                    </a:solidFill>
                    <a:latin typeface="Arial"/>
                    <a:ea typeface="Arial Unicode MS"/>
                    <a:cs typeface="Arial" pitchFamily="34" charset="0"/>
                  </a:rPr>
                  <a:t>Classifer</a:t>
                </a:r>
                <a:endParaRPr lang="ko-KR" altLang="en-US" sz="1400" b="1" dirty="0">
                  <a:solidFill>
                    <a:schemeClr val="bg1"/>
                  </a:solidFill>
                  <a:latin typeface="Arial"/>
                  <a:ea typeface="Arial Unicode MS"/>
                  <a:cs typeface="Arial" pitchFamily="34" charset="0"/>
                </a:endParaRPr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C25E12E-D697-4DAE-9A31-DD544453FC8F}"/>
              </a:ext>
            </a:extLst>
          </p:cNvPr>
          <p:cNvGrpSpPr/>
          <p:nvPr/>
        </p:nvGrpSpPr>
        <p:grpSpPr>
          <a:xfrm>
            <a:off x="7510124" y="2170042"/>
            <a:ext cx="3295096" cy="850841"/>
            <a:chOff x="418741" y="3352491"/>
            <a:chExt cx="2444556" cy="590483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FD05E11-6E58-4BF5-AB46-2812CAA26970}"/>
                </a:ext>
              </a:extLst>
            </p:cNvPr>
            <p:cNvSpPr txBox="1"/>
            <p:nvPr/>
          </p:nvSpPr>
          <p:spPr>
            <a:xfrm>
              <a:off x="803640" y="3579860"/>
              <a:ext cx="2059657" cy="363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id-ID" altLang="ko-KR" sz="1400" dirty="0">
                  <a:solidFill>
                    <a:srgbClr val="20346A"/>
                  </a:solidFill>
                  <a:latin typeface="Arial"/>
                  <a:ea typeface="Arial Unicode MS"/>
                  <a:cs typeface="Arial" pitchFamily="34" charset="0"/>
                </a:rPr>
                <a:t>Send part drawing and request quotation to vendor</a:t>
              </a:r>
              <a:endParaRPr lang="ko-KR" altLang="en-US" sz="1400" dirty="0">
                <a:solidFill>
                  <a:srgbClr val="20346A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3EB3037-08D0-402A-8C0D-832D728C0A1C}"/>
                </a:ext>
              </a:extLst>
            </p:cNvPr>
            <p:cNvSpPr txBox="1"/>
            <p:nvPr/>
          </p:nvSpPr>
          <p:spPr>
            <a:xfrm>
              <a:off x="418741" y="3352491"/>
              <a:ext cx="2059657" cy="213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1400" b="1" dirty="0">
                  <a:solidFill>
                    <a:schemeClr val="bg1"/>
                  </a:solidFill>
                  <a:latin typeface="Arial"/>
                  <a:ea typeface="Arial Unicode MS"/>
                  <a:cs typeface="Arial" pitchFamily="34" charset="0"/>
                </a:rPr>
                <a:t>Decision Tree Classifier</a:t>
              </a:r>
              <a:endParaRPr lang="ko-KR" altLang="en-US" sz="1400" b="1" dirty="0">
                <a:solidFill>
                  <a:schemeClr val="bg1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960941E-E3B3-4017-98D4-09CFEB5653A2}"/>
              </a:ext>
            </a:extLst>
          </p:cNvPr>
          <p:cNvGrpSpPr/>
          <p:nvPr/>
        </p:nvGrpSpPr>
        <p:grpSpPr>
          <a:xfrm>
            <a:off x="8533333" y="3600966"/>
            <a:ext cx="3702367" cy="766493"/>
            <a:chOff x="494158" y="3411028"/>
            <a:chExt cx="2369139" cy="531945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E98EEB0-2A98-4D75-905F-B9A3436B217D}"/>
                </a:ext>
              </a:extLst>
            </p:cNvPr>
            <p:cNvSpPr txBox="1"/>
            <p:nvPr/>
          </p:nvSpPr>
          <p:spPr>
            <a:xfrm>
              <a:off x="803640" y="3579859"/>
              <a:ext cx="2059657" cy="363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id-ID" altLang="ko-KR" sz="1400" dirty="0">
                  <a:solidFill>
                    <a:srgbClr val="20346A"/>
                  </a:solidFill>
                  <a:latin typeface="Arial"/>
                  <a:ea typeface="Arial Unicode MS"/>
                  <a:cs typeface="Arial" pitchFamily="34" charset="0"/>
                </a:rPr>
                <a:t>Vendor selection and doing a negotiation to preferably vendor</a:t>
              </a:r>
              <a:endParaRPr lang="ko-KR" altLang="en-US" sz="1400" dirty="0">
                <a:solidFill>
                  <a:srgbClr val="20346A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4954649-50C0-49A2-83DD-6CAB66A82F62}"/>
                </a:ext>
              </a:extLst>
            </p:cNvPr>
            <p:cNvSpPr txBox="1"/>
            <p:nvPr/>
          </p:nvSpPr>
          <p:spPr>
            <a:xfrm>
              <a:off x="494158" y="3411028"/>
              <a:ext cx="2059657" cy="213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1400" b="1" dirty="0">
                  <a:solidFill>
                    <a:schemeClr val="bg1"/>
                  </a:solidFill>
                  <a:latin typeface="Arial"/>
                  <a:ea typeface="Arial Unicode MS"/>
                  <a:cs typeface="Arial" pitchFamily="34" charset="0"/>
                </a:rPr>
                <a:t>Random Forest Classifier</a:t>
              </a:r>
              <a:endParaRPr lang="ko-KR" altLang="en-US" sz="1400" b="1" dirty="0">
                <a:solidFill>
                  <a:schemeClr val="bg1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2858EBA-BCC0-4AFC-844B-C2EC06D38F14}"/>
              </a:ext>
            </a:extLst>
          </p:cNvPr>
          <p:cNvGrpSpPr/>
          <p:nvPr/>
        </p:nvGrpSpPr>
        <p:grpSpPr>
          <a:xfrm>
            <a:off x="6181453" y="4210334"/>
            <a:ext cx="4885495" cy="2059838"/>
            <a:chOff x="6181453" y="4210334"/>
            <a:chExt cx="4885495" cy="2059838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7A8A903-8AA0-47B9-8EB2-DBFD8C623881}"/>
                </a:ext>
              </a:extLst>
            </p:cNvPr>
            <p:cNvGrpSpPr/>
            <p:nvPr/>
          </p:nvGrpSpPr>
          <p:grpSpPr>
            <a:xfrm rot="10800000">
              <a:off x="6181453" y="4210334"/>
              <a:ext cx="1528394" cy="2059838"/>
              <a:chOff x="4041649" y="1707654"/>
              <a:chExt cx="1060704" cy="1429526"/>
            </a:xfrm>
          </p:grpSpPr>
          <p:sp>
            <p:nvSpPr>
              <p:cNvPr id="134" name="Isosceles Triangle 2">
                <a:extLst>
                  <a:ext uri="{FF2B5EF4-FFF2-40B4-BE49-F238E27FC236}">
                    <a16:creationId xmlns:a16="http://schemas.microsoft.com/office/drawing/2014/main" id="{AA5EA47C-0EDA-48FD-9A78-C41411659FD8}"/>
                  </a:ext>
                </a:extLst>
              </p:cNvPr>
              <p:cNvSpPr/>
              <p:nvPr/>
            </p:nvSpPr>
            <p:spPr>
              <a:xfrm rot="10800000">
                <a:off x="4041649" y="1707654"/>
                <a:ext cx="1060704" cy="1429526"/>
              </a:xfrm>
              <a:custGeom>
                <a:avLst/>
                <a:gdLst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832104 w 1060704"/>
                  <a:gd name="connsiteY7" fmla="*/ 669776 h 1584176"/>
                  <a:gd name="connsiteX8" fmla="*/ 1060704 w 1060704"/>
                  <a:gd name="connsiteY8" fmla="*/ 1126976 h 1584176"/>
                  <a:gd name="connsiteX9" fmla="*/ 832104 w 1060704"/>
                  <a:gd name="connsiteY9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0747 h 1584176"/>
                  <a:gd name="connsiteX7" fmla="*/ 831087 w 1060704"/>
                  <a:gd name="connsiteY7" fmla="*/ 669776 h 1584176"/>
                  <a:gd name="connsiteX8" fmla="*/ 832104 w 1060704"/>
                  <a:gd name="connsiteY8" fmla="*/ 669776 h 1584176"/>
                  <a:gd name="connsiteX9" fmla="*/ 1060704 w 1060704"/>
                  <a:gd name="connsiteY9" fmla="*/ 1126976 h 1584176"/>
                  <a:gd name="connsiteX10" fmla="*/ 832104 w 1060704"/>
                  <a:gd name="connsiteY10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0747 h 1584176"/>
                  <a:gd name="connsiteX8" fmla="*/ 831087 w 1060704"/>
                  <a:gd name="connsiteY8" fmla="*/ 669776 h 1584176"/>
                  <a:gd name="connsiteX9" fmla="*/ 832104 w 1060704"/>
                  <a:gd name="connsiteY9" fmla="*/ 669776 h 1584176"/>
                  <a:gd name="connsiteX10" fmla="*/ 1060704 w 1060704"/>
                  <a:gd name="connsiteY10" fmla="*/ 1126976 h 1584176"/>
                  <a:gd name="connsiteX11" fmla="*/ 832104 w 1060704"/>
                  <a:gd name="connsiteY11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53603 h 1584176"/>
                  <a:gd name="connsiteX7" fmla="*/ 831087 w 1060704"/>
                  <a:gd name="connsiteY7" fmla="*/ 669776 h 1584176"/>
                  <a:gd name="connsiteX8" fmla="*/ 832104 w 1060704"/>
                  <a:gd name="connsiteY8" fmla="*/ 669776 h 1584176"/>
                  <a:gd name="connsiteX9" fmla="*/ 1060704 w 1060704"/>
                  <a:gd name="connsiteY9" fmla="*/ 1126976 h 1584176"/>
                  <a:gd name="connsiteX10" fmla="*/ 832104 w 1060704"/>
                  <a:gd name="connsiteY10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832104 w 1060704"/>
                  <a:gd name="connsiteY7" fmla="*/ 669776 h 1584176"/>
                  <a:gd name="connsiteX8" fmla="*/ 1060704 w 1060704"/>
                  <a:gd name="connsiteY8" fmla="*/ 1126976 h 1584176"/>
                  <a:gd name="connsiteX9" fmla="*/ 832104 w 1060704"/>
                  <a:gd name="connsiteY9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831087 w 1060704"/>
                  <a:gd name="connsiteY6" fmla="*/ 669776 h 1584176"/>
                  <a:gd name="connsiteX7" fmla="*/ 1060704 w 1060704"/>
                  <a:gd name="connsiteY7" fmla="*/ 1126976 h 1584176"/>
                  <a:gd name="connsiteX8" fmla="*/ 832104 w 1060704"/>
                  <a:gd name="connsiteY8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226249 w 1060704"/>
                  <a:gd name="connsiteY4" fmla="*/ 669776 h 1584176"/>
                  <a:gd name="connsiteX5" fmla="*/ 531051 w 1060704"/>
                  <a:gd name="connsiteY5" fmla="*/ 0 h 1584176"/>
                  <a:gd name="connsiteX6" fmla="*/ 1060704 w 1060704"/>
                  <a:gd name="connsiteY6" fmla="*/ 1126976 h 1584176"/>
                  <a:gd name="connsiteX7" fmla="*/ 832104 w 1060704"/>
                  <a:gd name="connsiteY7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228600 w 1060704"/>
                  <a:gd name="connsiteY3" fmla="*/ 669776 h 1584176"/>
                  <a:gd name="connsiteX4" fmla="*/ 531051 w 1060704"/>
                  <a:gd name="connsiteY4" fmla="*/ 0 h 1584176"/>
                  <a:gd name="connsiteX5" fmla="*/ 1060704 w 1060704"/>
                  <a:gd name="connsiteY5" fmla="*/ 1126976 h 1584176"/>
                  <a:gd name="connsiteX6" fmla="*/ 832104 w 1060704"/>
                  <a:gd name="connsiteY6" fmla="*/ 1584176 h 1584176"/>
                  <a:gd name="connsiteX0" fmla="*/ 832104 w 1060704"/>
                  <a:gd name="connsiteY0" fmla="*/ 1584176 h 1584176"/>
                  <a:gd name="connsiteX1" fmla="*/ 228600 w 1060704"/>
                  <a:gd name="connsiteY1" fmla="*/ 1584176 h 1584176"/>
                  <a:gd name="connsiteX2" fmla="*/ 0 w 1060704"/>
                  <a:gd name="connsiteY2" fmla="*/ 1126976 h 1584176"/>
                  <a:gd name="connsiteX3" fmla="*/ 531051 w 1060704"/>
                  <a:gd name="connsiteY3" fmla="*/ 0 h 1584176"/>
                  <a:gd name="connsiteX4" fmla="*/ 1060704 w 1060704"/>
                  <a:gd name="connsiteY4" fmla="*/ 1126976 h 1584176"/>
                  <a:gd name="connsiteX5" fmla="*/ 832104 w 1060704"/>
                  <a:gd name="connsiteY5" fmla="*/ 1584176 h 1584176"/>
                  <a:gd name="connsiteX0" fmla="*/ 832104 w 1060704"/>
                  <a:gd name="connsiteY0" fmla="*/ 1553220 h 1553220"/>
                  <a:gd name="connsiteX1" fmla="*/ 228600 w 1060704"/>
                  <a:gd name="connsiteY1" fmla="*/ 1553220 h 1553220"/>
                  <a:gd name="connsiteX2" fmla="*/ 0 w 1060704"/>
                  <a:gd name="connsiteY2" fmla="*/ 1096020 h 1553220"/>
                  <a:gd name="connsiteX3" fmla="*/ 523907 w 1060704"/>
                  <a:gd name="connsiteY3" fmla="*/ 0 h 1553220"/>
                  <a:gd name="connsiteX4" fmla="*/ 1060704 w 1060704"/>
                  <a:gd name="connsiteY4" fmla="*/ 1096020 h 1553220"/>
                  <a:gd name="connsiteX5" fmla="*/ 832104 w 1060704"/>
                  <a:gd name="connsiteY5" fmla="*/ 1553220 h 1553220"/>
                  <a:gd name="connsiteX0" fmla="*/ 832104 w 1060704"/>
                  <a:gd name="connsiteY0" fmla="*/ 1522263 h 1522263"/>
                  <a:gd name="connsiteX1" fmla="*/ 228600 w 1060704"/>
                  <a:gd name="connsiteY1" fmla="*/ 1522263 h 1522263"/>
                  <a:gd name="connsiteX2" fmla="*/ 0 w 1060704"/>
                  <a:gd name="connsiteY2" fmla="*/ 1065063 h 1522263"/>
                  <a:gd name="connsiteX3" fmla="*/ 519144 w 1060704"/>
                  <a:gd name="connsiteY3" fmla="*/ 0 h 1522263"/>
                  <a:gd name="connsiteX4" fmla="*/ 1060704 w 1060704"/>
                  <a:gd name="connsiteY4" fmla="*/ 1065063 h 1522263"/>
                  <a:gd name="connsiteX5" fmla="*/ 832104 w 1060704"/>
                  <a:gd name="connsiteY5" fmla="*/ 1522263 h 1522263"/>
                  <a:gd name="connsiteX0" fmla="*/ 832104 w 1060704"/>
                  <a:gd name="connsiteY0" fmla="*/ 1522263 h 1522263"/>
                  <a:gd name="connsiteX1" fmla="*/ 228600 w 1060704"/>
                  <a:gd name="connsiteY1" fmla="*/ 1522263 h 1522263"/>
                  <a:gd name="connsiteX2" fmla="*/ 0 w 1060704"/>
                  <a:gd name="connsiteY2" fmla="*/ 1065063 h 1522263"/>
                  <a:gd name="connsiteX3" fmla="*/ 533432 w 1060704"/>
                  <a:gd name="connsiteY3" fmla="*/ 0 h 1522263"/>
                  <a:gd name="connsiteX4" fmla="*/ 1060704 w 1060704"/>
                  <a:gd name="connsiteY4" fmla="*/ 1065063 h 1522263"/>
                  <a:gd name="connsiteX5" fmla="*/ 832104 w 1060704"/>
                  <a:gd name="connsiteY5" fmla="*/ 1522263 h 1522263"/>
                  <a:gd name="connsiteX0" fmla="*/ 832104 w 1060704"/>
                  <a:gd name="connsiteY0" fmla="*/ 1524644 h 1524644"/>
                  <a:gd name="connsiteX1" fmla="*/ 228600 w 1060704"/>
                  <a:gd name="connsiteY1" fmla="*/ 1524644 h 1524644"/>
                  <a:gd name="connsiteX2" fmla="*/ 0 w 1060704"/>
                  <a:gd name="connsiteY2" fmla="*/ 1067444 h 1524644"/>
                  <a:gd name="connsiteX3" fmla="*/ 526288 w 1060704"/>
                  <a:gd name="connsiteY3" fmla="*/ 0 h 1524644"/>
                  <a:gd name="connsiteX4" fmla="*/ 1060704 w 1060704"/>
                  <a:gd name="connsiteY4" fmla="*/ 1067444 h 1524644"/>
                  <a:gd name="connsiteX5" fmla="*/ 832104 w 1060704"/>
                  <a:gd name="connsiteY5" fmla="*/ 1524644 h 1524644"/>
                  <a:gd name="connsiteX0" fmla="*/ 832104 w 1060704"/>
                  <a:gd name="connsiteY0" fmla="*/ 1517309 h 1517309"/>
                  <a:gd name="connsiteX1" fmla="*/ 228600 w 1060704"/>
                  <a:gd name="connsiteY1" fmla="*/ 1517309 h 1517309"/>
                  <a:gd name="connsiteX2" fmla="*/ 0 w 1060704"/>
                  <a:gd name="connsiteY2" fmla="*/ 1060109 h 1517309"/>
                  <a:gd name="connsiteX3" fmla="*/ 528733 w 1060704"/>
                  <a:gd name="connsiteY3" fmla="*/ 0 h 1517309"/>
                  <a:gd name="connsiteX4" fmla="*/ 1060704 w 1060704"/>
                  <a:gd name="connsiteY4" fmla="*/ 1060109 h 1517309"/>
                  <a:gd name="connsiteX5" fmla="*/ 832104 w 1060704"/>
                  <a:gd name="connsiteY5" fmla="*/ 1517309 h 1517309"/>
                  <a:gd name="connsiteX0" fmla="*/ 832104 w 1060704"/>
                  <a:gd name="connsiteY0" fmla="*/ 1422211 h 1422211"/>
                  <a:gd name="connsiteX1" fmla="*/ 228600 w 1060704"/>
                  <a:gd name="connsiteY1" fmla="*/ 1422211 h 1422211"/>
                  <a:gd name="connsiteX2" fmla="*/ 0 w 1060704"/>
                  <a:gd name="connsiteY2" fmla="*/ 965011 h 1422211"/>
                  <a:gd name="connsiteX3" fmla="*/ 543363 w 1060704"/>
                  <a:gd name="connsiteY3" fmla="*/ 0 h 1422211"/>
                  <a:gd name="connsiteX4" fmla="*/ 1060704 w 1060704"/>
                  <a:gd name="connsiteY4" fmla="*/ 965011 h 1422211"/>
                  <a:gd name="connsiteX5" fmla="*/ 832104 w 1060704"/>
                  <a:gd name="connsiteY5" fmla="*/ 1422211 h 1422211"/>
                  <a:gd name="connsiteX0" fmla="*/ 832104 w 1060704"/>
                  <a:gd name="connsiteY0" fmla="*/ 1429526 h 1429526"/>
                  <a:gd name="connsiteX1" fmla="*/ 228600 w 1060704"/>
                  <a:gd name="connsiteY1" fmla="*/ 1429526 h 1429526"/>
                  <a:gd name="connsiteX2" fmla="*/ 0 w 1060704"/>
                  <a:gd name="connsiteY2" fmla="*/ 972326 h 1429526"/>
                  <a:gd name="connsiteX3" fmla="*/ 543363 w 1060704"/>
                  <a:gd name="connsiteY3" fmla="*/ 0 h 1429526"/>
                  <a:gd name="connsiteX4" fmla="*/ 1060704 w 1060704"/>
                  <a:gd name="connsiteY4" fmla="*/ 972326 h 1429526"/>
                  <a:gd name="connsiteX5" fmla="*/ 832104 w 1060704"/>
                  <a:gd name="connsiteY5" fmla="*/ 1429526 h 1429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0704" h="1429526">
                    <a:moveTo>
                      <a:pt x="832104" y="1429526"/>
                    </a:moveTo>
                    <a:lnTo>
                      <a:pt x="228600" y="1429526"/>
                    </a:lnTo>
                    <a:lnTo>
                      <a:pt x="0" y="972326"/>
                    </a:lnTo>
                    <a:lnTo>
                      <a:pt x="543363" y="0"/>
                    </a:lnTo>
                    <a:lnTo>
                      <a:pt x="1060704" y="972326"/>
                    </a:lnTo>
                    <a:lnTo>
                      <a:pt x="832104" y="1429526"/>
                    </a:lnTo>
                    <a:close/>
                  </a:path>
                </a:pathLst>
              </a:custGeom>
              <a:solidFill>
                <a:schemeClr val="bg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  <p:sp>
            <p:nvSpPr>
              <p:cNvPr id="135" name="Hexagon 134">
                <a:extLst>
                  <a:ext uri="{FF2B5EF4-FFF2-40B4-BE49-F238E27FC236}">
                    <a16:creationId xmlns:a16="http://schemas.microsoft.com/office/drawing/2014/main" id="{54907F80-132A-455D-B3C6-B2F0A28D22A5}"/>
                  </a:ext>
                </a:extLst>
              </p:cNvPr>
              <p:cNvSpPr/>
              <p:nvPr/>
            </p:nvSpPr>
            <p:spPr>
              <a:xfrm>
                <a:off x="4115403" y="1760695"/>
                <a:ext cx="913197" cy="794504"/>
              </a:xfrm>
              <a:prstGeom prst="hexagon">
                <a:avLst/>
              </a:prstGeom>
              <a:solidFill>
                <a:srgbClr val="20346A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endParaRPr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827CDCF-FE14-4280-A035-A427E3CB38D2}"/>
                </a:ext>
              </a:extLst>
            </p:cNvPr>
            <p:cNvSpPr txBox="1"/>
            <p:nvPr/>
          </p:nvSpPr>
          <p:spPr>
            <a:xfrm>
              <a:off x="6999785" y="5626735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latinLnBrk="1"/>
              <a:r>
                <a:rPr lang="en-US" altLang="ko-KR" sz="2000" b="1" dirty="0">
                  <a:solidFill>
                    <a:schemeClr val="bg1"/>
                  </a:solidFill>
                  <a:latin typeface="Arial"/>
                  <a:ea typeface="Arial Unicode MS"/>
                  <a:cs typeface="Arial" pitchFamily="34" charset="0"/>
                </a:rPr>
                <a:t>04</a:t>
              </a:r>
              <a:endParaRPr lang="ko-KR" altLang="en-US" sz="2000" b="1" dirty="0">
                <a:solidFill>
                  <a:schemeClr val="bg1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F4CC626-8990-4E04-93BF-28FA492F4662}"/>
                </a:ext>
              </a:extLst>
            </p:cNvPr>
            <p:cNvSpPr txBox="1"/>
            <p:nvPr/>
          </p:nvSpPr>
          <p:spPr>
            <a:xfrm>
              <a:off x="6201485" y="5243256"/>
              <a:ext cx="140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1200" b="1" dirty="0">
                  <a:solidFill>
                    <a:schemeClr val="bg1"/>
                  </a:solidFill>
                  <a:latin typeface="Arial"/>
                  <a:ea typeface="Arial Unicode MS"/>
                  <a:cs typeface="Arial" pitchFamily="34" charset="0"/>
                </a:rPr>
                <a:t>ABC</a:t>
              </a:r>
              <a:endParaRPr lang="ko-KR" altLang="en-US" sz="1200" b="1" dirty="0">
                <a:solidFill>
                  <a:schemeClr val="bg1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61CCC967-CDA7-4B0A-A7FD-3A541E728C7B}"/>
                </a:ext>
              </a:extLst>
            </p:cNvPr>
            <p:cNvGrpSpPr/>
            <p:nvPr/>
          </p:nvGrpSpPr>
          <p:grpSpPr>
            <a:xfrm>
              <a:off x="7709845" y="5312035"/>
              <a:ext cx="3357103" cy="719087"/>
              <a:chOff x="372739" y="3579862"/>
              <a:chExt cx="2490558" cy="499046"/>
            </a:xfrm>
          </p:grpSpPr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3F63BA5-B68B-4E32-9303-3DE0E56209C1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363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id-ID" altLang="ko-KR" sz="1400" dirty="0">
                    <a:solidFill>
                      <a:srgbClr val="20346A"/>
                    </a:solidFill>
                    <a:latin typeface="Arial"/>
                    <a:ea typeface="Arial Unicode MS"/>
                    <a:cs typeface="Arial" pitchFamily="34" charset="0"/>
                  </a:rPr>
                  <a:t>Send the letter of intent to chosen vendor as a agreement.</a:t>
                </a:r>
                <a:endParaRPr lang="ko-KR" altLang="en-US" sz="1400" dirty="0">
                  <a:solidFill>
                    <a:srgbClr val="20346A"/>
                  </a:solidFill>
                  <a:latin typeface="Arial"/>
                  <a:ea typeface="Arial Unicode MS"/>
                  <a:cs typeface="Arial" pitchFamily="34" charset="0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A87B44F-C234-4704-8EC5-CD747303EC05}"/>
                  </a:ext>
                </a:extLst>
              </p:cNvPr>
              <p:cNvSpPr txBox="1"/>
              <p:nvPr/>
            </p:nvSpPr>
            <p:spPr>
              <a:xfrm>
                <a:off x="372739" y="3865311"/>
                <a:ext cx="2059657" cy="213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en-US" altLang="ko-KR" sz="1400" b="1" dirty="0">
                    <a:solidFill>
                      <a:schemeClr val="bg1"/>
                    </a:solidFill>
                    <a:latin typeface="Arial"/>
                    <a:ea typeface="Arial Unicode MS"/>
                    <a:cs typeface="Arial" pitchFamily="34" charset="0"/>
                  </a:rPr>
                  <a:t>Ada Boost Classifier</a:t>
                </a:r>
                <a:endParaRPr lang="ko-KR" altLang="en-US" sz="1400" b="1" dirty="0">
                  <a:solidFill>
                    <a:schemeClr val="bg1"/>
                  </a:solidFill>
                  <a:latin typeface="Arial"/>
                  <a:ea typeface="Arial Unicode MS"/>
                  <a:cs typeface="Arial" pitchFamily="34" charset="0"/>
                </a:endParaRPr>
              </a:p>
            </p:txBody>
          </p:sp>
        </p:grp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06721219-8600-4993-BD54-1E18E0300502}"/>
              </a:ext>
            </a:extLst>
          </p:cNvPr>
          <p:cNvSpPr/>
          <p:nvPr/>
        </p:nvSpPr>
        <p:spPr>
          <a:xfrm>
            <a:off x="5584116" y="3627222"/>
            <a:ext cx="995798" cy="9957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0367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9" grpId="0"/>
      <p:bldP spid="102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15956" y="194958"/>
            <a:ext cx="12351657" cy="12554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43" name="Text Placeholder 1"/>
          <p:cNvSpPr txBox="1">
            <a:spLocks/>
          </p:cNvSpPr>
          <p:nvPr/>
        </p:nvSpPr>
        <p:spPr>
          <a:xfrm>
            <a:off x="646798" y="534669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solidFill>
                  <a:srgbClr val="262E6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Evaluation Method</a:t>
            </a:r>
            <a:endParaRPr lang="id-ID" dirty="0">
              <a:ln w="0"/>
              <a:solidFill>
                <a:srgbClr val="262E6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-168167" y="194958"/>
            <a:ext cx="632623" cy="1255486"/>
          </a:xfrm>
          <a:prstGeom prst="rect">
            <a:avLst/>
          </a:prstGeom>
          <a:solidFill>
            <a:srgbClr val="CC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37633-F3AE-41F1-AD97-2694F8AA39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290" y="328421"/>
            <a:ext cx="2632081" cy="98856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31A0C117-7B8A-49DA-B34C-E1DBEF2CE54B}"/>
              </a:ext>
            </a:extLst>
          </p:cNvPr>
          <p:cNvGrpSpPr/>
          <p:nvPr/>
        </p:nvGrpSpPr>
        <p:grpSpPr>
          <a:xfrm>
            <a:off x="374567" y="2649144"/>
            <a:ext cx="11442865" cy="1010195"/>
            <a:chOff x="2079428" y="1209498"/>
            <a:chExt cx="6524572" cy="576000"/>
          </a:xfrm>
        </p:grpSpPr>
        <p:sp>
          <p:nvSpPr>
            <p:cNvPr id="59" name="Pentagon 14">
              <a:extLst>
                <a:ext uri="{FF2B5EF4-FFF2-40B4-BE49-F238E27FC236}">
                  <a16:creationId xmlns:a16="http://schemas.microsoft.com/office/drawing/2014/main" id="{A6C97A75-F9C3-4104-A1E3-B7902CE5D5DE}"/>
                </a:ext>
              </a:extLst>
            </p:cNvPr>
            <p:cNvSpPr/>
            <p:nvPr/>
          </p:nvSpPr>
          <p:spPr>
            <a:xfrm>
              <a:off x="2079428" y="1209498"/>
              <a:ext cx="1116184" cy="576000"/>
            </a:xfrm>
            <a:prstGeom prst="homePlate">
              <a:avLst>
                <a:gd name="adj" fmla="val 54918"/>
              </a:avLst>
            </a:prstGeom>
            <a:solidFill>
              <a:srgbClr val="F7F7F7"/>
            </a:solidFill>
            <a:ln w="25400" cap="flat" cmpd="sng" algn="ctr">
              <a:solidFill>
                <a:srgbClr val="CC1A2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60" name="Rectangle 2">
              <a:extLst>
                <a:ext uri="{FF2B5EF4-FFF2-40B4-BE49-F238E27FC236}">
                  <a16:creationId xmlns:a16="http://schemas.microsoft.com/office/drawing/2014/main" id="{C2F7EFD0-736B-4727-B1F5-EA8E1737FBF9}"/>
                </a:ext>
              </a:extLst>
            </p:cNvPr>
            <p:cNvSpPr/>
            <p:nvPr/>
          </p:nvSpPr>
          <p:spPr>
            <a:xfrm>
              <a:off x="2974842" y="1209498"/>
              <a:ext cx="5629158" cy="576000"/>
            </a:xfrm>
            <a:custGeom>
              <a:avLst/>
              <a:gdLst/>
              <a:ahLst/>
              <a:cxnLst/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396000" y="396000"/>
                  </a:lnTo>
                  <a:close/>
                </a:path>
              </a:pathLst>
            </a:custGeom>
            <a:solidFill>
              <a:srgbClr val="F7F7F7"/>
            </a:solidFill>
            <a:ln w="38100" cap="flat" cmpd="sng" algn="ctr">
              <a:solidFill>
                <a:srgbClr val="CC1A2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F626869-D7F3-44B9-89E8-D5E4CFEB07AF}"/>
                </a:ext>
              </a:extLst>
            </p:cNvPr>
            <p:cNvSpPr txBox="1"/>
            <p:nvPr/>
          </p:nvSpPr>
          <p:spPr>
            <a:xfrm>
              <a:off x="2161101" y="1267025"/>
              <a:ext cx="604639" cy="473824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latinLnBrk="1"/>
              <a:r>
                <a:rPr lang="en-US" altLang="ko-KR" sz="5400" b="1" dirty="0">
                  <a:solidFill>
                    <a:srgbClr val="20346A"/>
                  </a:solidFill>
                  <a:latin typeface="Arial"/>
                  <a:ea typeface="Arial Unicode MS"/>
                  <a:cs typeface="Arial" pitchFamily="34" charset="0"/>
                </a:rPr>
                <a:t>01</a:t>
              </a:r>
            </a:p>
          </p:txBody>
        </p:sp>
        <p:sp>
          <p:nvSpPr>
            <p:cNvPr id="62" name="TextBox 10">
              <a:extLst>
                <a:ext uri="{FF2B5EF4-FFF2-40B4-BE49-F238E27FC236}">
                  <a16:creationId xmlns:a16="http://schemas.microsoft.com/office/drawing/2014/main" id="{B2597901-A4F2-4386-BB3C-695E9E74A4F0}"/>
                </a:ext>
              </a:extLst>
            </p:cNvPr>
            <p:cNvSpPr txBox="1"/>
            <p:nvPr/>
          </p:nvSpPr>
          <p:spPr bwMode="auto">
            <a:xfrm>
              <a:off x="3477147" y="1354770"/>
              <a:ext cx="4845318" cy="29833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800" b="1" dirty="0">
                  <a:solidFill>
                    <a:srgbClr val="20346A"/>
                  </a:solidFill>
                  <a:latin typeface="Arial"/>
                  <a:ea typeface="Arial Unicode MS"/>
                  <a:cs typeface="Arial" pitchFamily="34" charset="0"/>
                </a:rPr>
                <a:t>Confusion Matrix, </a:t>
              </a:r>
              <a:r>
                <a:rPr lang="en-US" altLang="ko-KR" sz="2800" b="1" dirty="0" err="1">
                  <a:solidFill>
                    <a:srgbClr val="20346A"/>
                  </a:solidFill>
                  <a:latin typeface="Arial"/>
                  <a:ea typeface="Arial Unicode MS"/>
                  <a:cs typeface="Arial" pitchFamily="34" charset="0"/>
                </a:rPr>
                <a:t>Accuration</a:t>
              </a:r>
              <a:r>
                <a:rPr lang="en-US" altLang="ko-KR" sz="2800" b="1" dirty="0">
                  <a:solidFill>
                    <a:srgbClr val="20346A"/>
                  </a:solidFill>
                  <a:latin typeface="Arial"/>
                  <a:ea typeface="Arial Unicode MS"/>
                  <a:cs typeface="Arial" pitchFamily="34" charset="0"/>
                </a:rPr>
                <a:t>, Precision &amp; Recall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80B09D3-142C-43CF-A5CE-9D9BCC5AC14E}"/>
              </a:ext>
            </a:extLst>
          </p:cNvPr>
          <p:cNvGrpSpPr/>
          <p:nvPr/>
        </p:nvGrpSpPr>
        <p:grpSpPr>
          <a:xfrm>
            <a:off x="374567" y="4101706"/>
            <a:ext cx="11442865" cy="1010195"/>
            <a:chOff x="2079428" y="1209498"/>
            <a:chExt cx="6524572" cy="576000"/>
          </a:xfrm>
        </p:grpSpPr>
        <p:sp>
          <p:nvSpPr>
            <p:cNvPr id="64" name="Pentagon 21">
              <a:extLst>
                <a:ext uri="{FF2B5EF4-FFF2-40B4-BE49-F238E27FC236}">
                  <a16:creationId xmlns:a16="http://schemas.microsoft.com/office/drawing/2014/main" id="{AF321D7B-D7E7-4FEB-B239-D2019862A310}"/>
                </a:ext>
              </a:extLst>
            </p:cNvPr>
            <p:cNvSpPr/>
            <p:nvPr/>
          </p:nvSpPr>
          <p:spPr>
            <a:xfrm>
              <a:off x="2079428" y="1209498"/>
              <a:ext cx="1116184" cy="576000"/>
            </a:xfrm>
            <a:prstGeom prst="homePlate">
              <a:avLst>
                <a:gd name="adj" fmla="val 54918"/>
              </a:avLst>
            </a:prstGeom>
            <a:solidFill>
              <a:srgbClr val="F7F7F7"/>
            </a:solidFill>
            <a:ln w="25400" cap="flat" cmpd="sng" algn="ctr">
              <a:solidFill>
                <a:srgbClr val="CC1A2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65" name="Rectangle 2">
              <a:extLst>
                <a:ext uri="{FF2B5EF4-FFF2-40B4-BE49-F238E27FC236}">
                  <a16:creationId xmlns:a16="http://schemas.microsoft.com/office/drawing/2014/main" id="{9FB7FAB5-1D59-414C-9072-95364A86D400}"/>
                </a:ext>
              </a:extLst>
            </p:cNvPr>
            <p:cNvSpPr/>
            <p:nvPr/>
          </p:nvSpPr>
          <p:spPr>
            <a:xfrm>
              <a:off x="2974842" y="1209498"/>
              <a:ext cx="5629158" cy="576000"/>
            </a:xfrm>
            <a:custGeom>
              <a:avLst/>
              <a:gdLst/>
              <a:ahLst/>
              <a:cxnLst/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396000" y="396000"/>
                  </a:lnTo>
                  <a:close/>
                </a:path>
              </a:pathLst>
            </a:custGeom>
            <a:solidFill>
              <a:srgbClr val="F7F7F7"/>
            </a:solidFill>
            <a:ln w="38100" cap="flat" cmpd="sng" algn="ctr">
              <a:solidFill>
                <a:srgbClr val="CC1A2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92279C0-7802-4D91-967D-8C58B44B4F5F}"/>
                </a:ext>
              </a:extLst>
            </p:cNvPr>
            <p:cNvSpPr txBox="1"/>
            <p:nvPr/>
          </p:nvSpPr>
          <p:spPr>
            <a:xfrm>
              <a:off x="2161101" y="1267025"/>
              <a:ext cx="604639" cy="473824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latinLnBrk="1"/>
              <a:r>
                <a:rPr lang="en-US" altLang="ko-KR" sz="5400" b="1" dirty="0">
                  <a:solidFill>
                    <a:srgbClr val="20346A"/>
                  </a:solidFill>
                  <a:latin typeface="Arial"/>
                  <a:ea typeface="Arial Unicode MS"/>
                  <a:cs typeface="Arial" pitchFamily="34" charset="0"/>
                </a:rPr>
                <a:t>0</a:t>
              </a:r>
              <a:r>
                <a:rPr lang="id-ID" altLang="ko-KR" sz="5400" b="1" dirty="0">
                  <a:solidFill>
                    <a:srgbClr val="20346A"/>
                  </a:solidFill>
                  <a:latin typeface="Arial"/>
                  <a:ea typeface="Arial Unicode MS"/>
                  <a:cs typeface="Arial" pitchFamily="34" charset="0"/>
                </a:rPr>
                <a:t>2</a:t>
              </a:r>
              <a:endParaRPr lang="en-US" altLang="ko-KR" sz="5400" b="1" dirty="0">
                <a:solidFill>
                  <a:srgbClr val="20346A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67" name="TextBox 10">
              <a:extLst>
                <a:ext uri="{FF2B5EF4-FFF2-40B4-BE49-F238E27FC236}">
                  <a16:creationId xmlns:a16="http://schemas.microsoft.com/office/drawing/2014/main" id="{FB70BD81-75B5-401F-B2CD-48B4848772E9}"/>
                </a:ext>
              </a:extLst>
            </p:cNvPr>
            <p:cNvSpPr txBox="1"/>
            <p:nvPr/>
          </p:nvSpPr>
          <p:spPr bwMode="auto">
            <a:xfrm>
              <a:off x="3477147" y="1354770"/>
              <a:ext cx="5126853" cy="29833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800" b="1" dirty="0">
                  <a:solidFill>
                    <a:srgbClr val="20346A"/>
                  </a:solidFill>
                  <a:latin typeface="Arial"/>
                  <a:ea typeface="Arial Unicode MS"/>
                  <a:cs typeface="Arial" pitchFamily="34" charset="0"/>
                </a:rPr>
                <a:t>ROC &amp; AUC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1877050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15956" y="194958"/>
            <a:ext cx="12351657" cy="12554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43" name="Text Placeholder 1"/>
          <p:cNvSpPr txBox="1">
            <a:spLocks/>
          </p:cNvSpPr>
          <p:nvPr/>
        </p:nvSpPr>
        <p:spPr>
          <a:xfrm>
            <a:off x="679928" y="220086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n w="0"/>
                <a:solidFill>
                  <a:srgbClr val="262E6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Chosen </a:t>
            </a:r>
            <a:r>
              <a:rPr lang="en-US" sz="3200" dirty="0" err="1">
                <a:ln w="0"/>
                <a:solidFill>
                  <a:srgbClr val="262E6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Alogorithm</a:t>
            </a:r>
            <a:endParaRPr lang="id-ID" sz="3200" dirty="0">
              <a:ln w="0"/>
              <a:solidFill>
                <a:srgbClr val="262E6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-168167" y="194958"/>
            <a:ext cx="632623" cy="1255486"/>
          </a:xfrm>
          <a:prstGeom prst="rect">
            <a:avLst/>
          </a:prstGeom>
          <a:solidFill>
            <a:srgbClr val="CC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37633-F3AE-41F1-AD97-2694F8AA39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290" y="328421"/>
            <a:ext cx="2632081" cy="98856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B63D29D-D79B-4F08-B360-0B9D9FB3358B}"/>
              </a:ext>
            </a:extLst>
          </p:cNvPr>
          <p:cNvGrpSpPr/>
          <p:nvPr/>
        </p:nvGrpSpPr>
        <p:grpSpPr>
          <a:xfrm>
            <a:off x="561959" y="1864337"/>
            <a:ext cx="4380232" cy="1451770"/>
            <a:chOff x="1294704" y="1708699"/>
            <a:chExt cx="4380232" cy="145177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3B65842-D24B-4D78-BCB5-D6BE61416864}"/>
                </a:ext>
              </a:extLst>
            </p:cNvPr>
            <p:cNvGrpSpPr/>
            <p:nvPr/>
          </p:nvGrpSpPr>
          <p:grpSpPr>
            <a:xfrm>
              <a:off x="1294704" y="1708699"/>
              <a:ext cx="3632200" cy="1451770"/>
              <a:chOff x="3683000" y="3089524"/>
              <a:chExt cx="3632200" cy="1451770"/>
            </a:xfrm>
            <a:solidFill>
              <a:srgbClr val="FFFFFF"/>
            </a:solidFill>
          </p:grpSpPr>
          <p:sp>
            <p:nvSpPr>
              <p:cNvPr id="65" name="Snip Diagonal Corner Rectangle 22">
                <a:extLst>
                  <a:ext uri="{FF2B5EF4-FFF2-40B4-BE49-F238E27FC236}">
                    <a16:creationId xmlns:a16="http://schemas.microsoft.com/office/drawing/2014/main" id="{D1FEF875-FF9A-4283-A94E-C0CC6FAEBAF3}"/>
                  </a:ext>
                </a:extLst>
              </p:cNvPr>
              <p:cNvSpPr/>
              <p:nvPr/>
            </p:nvSpPr>
            <p:spPr>
              <a:xfrm>
                <a:off x="3835400" y="3241924"/>
                <a:ext cx="3479800" cy="1299370"/>
              </a:xfrm>
              <a:prstGeom prst="snip2DiagRect">
                <a:avLst/>
              </a:prstGeom>
              <a:solidFill>
                <a:srgbClr val="C00000"/>
              </a:solidFill>
              <a:ln>
                <a:solidFill>
                  <a:srgbClr val="CC1A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66" name="Snip Diagonal Corner Rectangle 3">
                <a:extLst>
                  <a:ext uri="{FF2B5EF4-FFF2-40B4-BE49-F238E27FC236}">
                    <a16:creationId xmlns:a16="http://schemas.microsoft.com/office/drawing/2014/main" id="{6750323C-B7F0-4C4F-A184-346C18DB9A54}"/>
                  </a:ext>
                </a:extLst>
              </p:cNvPr>
              <p:cNvSpPr/>
              <p:nvPr/>
            </p:nvSpPr>
            <p:spPr>
              <a:xfrm>
                <a:off x="3683000" y="3089524"/>
                <a:ext cx="3479800" cy="1299370"/>
              </a:xfrm>
              <a:prstGeom prst="snip2Diag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736170A-C57F-41BF-8E3F-9AFBF1B87477}"/>
                  </a:ext>
                </a:extLst>
              </p:cNvPr>
              <p:cNvSpPr txBox="1"/>
              <p:nvPr/>
            </p:nvSpPr>
            <p:spPr>
              <a:xfrm>
                <a:off x="3977948" y="3089524"/>
                <a:ext cx="2628491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20346A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Confusion Matrix</a:t>
                </a:r>
                <a:endParaRPr lang="id-ID" sz="2000" dirty="0">
                  <a:solidFill>
                    <a:srgbClr val="20346A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84289D2-928A-4B6F-9641-B359D45FB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2477" y="2403684"/>
              <a:ext cx="1758214" cy="581944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972DF97-E6D9-4FCF-BDE2-C6362CE5EB96}"/>
                </a:ext>
              </a:extLst>
            </p:cNvPr>
            <p:cNvSpPr txBox="1"/>
            <p:nvPr/>
          </p:nvSpPr>
          <p:spPr>
            <a:xfrm>
              <a:off x="3046445" y="2067995"/>
              <a:ext cx="26284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20346A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 Prediction</a:t>
              </a:r>
            </a:p>
            <a:p>
              <a:r>
                <a:rPr lang="en-US" sz="1000" dirty="0">
                  <a:solidFill>
                    <a:srgbClr val="20346A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No           Yes</a:t>
              </a:r>
              <a:endParaRPr lang="id-ID" sz="1000" dirty="0">
                <a:solidFill>
                  <a:srgbClr val="20346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DBE6414-0310-412A-A4A1-17E71BD991B9}"/>
                </a:ext>
              </a:extLst>
            </p:cNvPr>
            <p:cNvSpPr txBox="1"/>
            <p:nvPr/>
          </p:nvSpPr>
          <p:spPr>
            <a:xfrm>
              <a:off x="1834508" y="2490332"/>
              <a:ext cx="26284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20346A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               No</a:t>
              </a:r>
            </a:p>
            <a:p>
              <a:r>
                <a:rPr lang="en-US" sz="1000" dirty="0">
                  <a:solidFill>
                    <a:srgbClr val="20346A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               Yes</a:t>
              </a:r>
              <a:endParaRPr lang="id-ID" sz="1000" dirty="0">
                <a:solidFill>
                  <a:srgbClr val="20346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0549400-3807-4D4C-A760-2FBD6A959592}"/>
                </a:ext>
              </a:extLst>
            </p:cNvPr>
            <p:cNvSpPr txBox="1"/>
            <p:nvPr/>
          </p:nvSpPr>
          <p:spPr>
            <a:xfrm>
              <a:off x="1834508" y="2579924"/>
              <a:ext cx="8077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20346A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Actual</a:t>
              </a:r>
              <a:endParaRPr lang="id-ID" sz="1000" dirty="0">
                <a:solidFill>
                  <a:srgbClr val="20346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14F475-EEEB-4DA7-8181-6DFF46149DED}"/>
              </a:ext>
            </a:extLst>
          </p:cNvPr>
          <p:cNvGrpSpPr/>
          <p:nvPr/>
        </p:nvGrpSpPr>
        <p:grpSpPr>
          <a:xfrm>
            <a:off x="394327" y="3862838"/>
            <a:ext cx="3587766" cy="2800204"/>
            <a:chOff x="7014582" y="1617051"/>
            <a:chExt cx="4352925" cy="3445989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01F7B8B-E795-4293-9784-17E5A58F55F1}"/>
                </a:ext>
              </a:extLst>
            </p:cNvPr>
            <p:cNvGrpSpPr/>
            <p:nvPr/>
          </p:nvGrpSpPr>
          <p:grpSpPr>
            <a:xfrm>
              <a:off x="7014582" y="1617051"/>
              <a:ext cx="4352925" cy="3445989"/>
              <a:chOff x="3683000" y="3089524"/>
              <a:chExt cx="3632200" cy="1451770"/>
            </a:xfrm>
            <a:solidFill>
              <a:srgbClr val="FFFFFF"/>
            </a:solidFill>
          </p:grpSpPr>
          <p:sp>
            <p:nvSpPr>
              <p:cNvPr id="72" name="Snip Diagonal Corner Rectangle 22">
                <a:extLst>
                  <a:ext uri="{FF2B5EF4-FFF2-40B4-BE49-F238E27FC236}">
                    <a16:creationId xmlns:a16="http://schemas.microsoft.com/office/drawing/2014/main" id="{41F8DB7D-3C18-4250-B4EF-21D8EF174000}"/>
                  </a:ext>
                </a:extLst>
              </p:cNvPr>
              <p:cNvSpPr/>
              <p:nvPr/>
            </p:nvSpPr>
            <p:spPr>
              <a:xfrm>
                <a:off x="3835400" y="3241924"/>
                <a:ext cx="3479800" cy="1299370"/>
              </a:xfrm>
              <a:prstGeom prst="snip2DiagRect">
                <a:avLst/>
              </a:prstGeom>
              <a:solidFill>
                <a:srgbClr val="C00000"/>
              </a:solidFill>
              <a:ln>
                <a:solidFill>
                  <a:srgbClr val="CC1A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3" name="Snip Diagonal Corner Rectangle 3">
                <a:extLst>
                  <a:ext uri="{FF2B5EF4-FFF2-40B4-BE49-F238E27FC236}">
                    <a16:creationId xmlns:a16="http://schemas.microsoft.com/office/drawing/2014/main" id="{C7050531-1D55-4B5A-B04B-EDF5685BF6F0}"/>
                  </a:ext>
                </a:extLst>
              </p:cNvPr>
              <p:cNvSpPr/>
              <p:nvPr/>
            </p:nvSpPr>
            <p:spPr>
              <a:xfrm>
                <a:off x="3683000" y="3089524"/>
                <a:ext cx="3479800" cy="1299370"/>
              </a:xfrm>
              <a:prstGeom prst="snip2Diag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CF3AFA3-95F5-4E3A-837E-596B3D1364FF}"/>
                  </a:ext>
                </a:extLst>
              </p:cNvPr>
              <p:cNvSpPr txBox="1"/>
              <p:nvPr/>
            </p:nvSpPr>
            <p:spPr>
              <a:xfrm>
                <a:off x="3977948" y="3089524"/>
                <a:ext cx="2628491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20346A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AUC Graphs</a:t>
                </a:r>
                <a:endParaRPr lang="id-ID" sz="2000" dirty="0">
                  <a:solidFill>
                    <a:srgbClr val="20346A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4E774F4-FA73-4E1C-95F4-4518C645C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59107" y="2122399"/>
              <a:ext cx="3162366" cy="2306387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BA77CB-8EE9-4160-A618-16BA3B46330D}"/>
              </a:ext>
            </a:extLst>
          </p:cNvPr>
          <p:cNvGrpSpPr/>
          <p:nvPr/>
        </p:nvGrpSpPr>
        <p:grpSpPr>
          <a:xfrm>
            <a:off x="5227287" y="1716525"/>
            <a:ext cx="5368178" cy="2031053"/>
            <a:chOff x="5081974" y="1697983"/>
            <a:chExt cx="5368178" cy="203105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A4615AF-FF97-43AD-ADBF-5E50B24FD575}"/>
                </a:ext>
              </a:extLst>
            </p:cNvPr>
            <p:cNvGrpSpPr/>
            <p:nvPr/>
          </p:nvGrpSpPr>
          <p:grpSpPr>
            <a:xfrm>
              <a:off x="5081974" y="1697983"/>
              <a:ext cx="5368178" cy="2031053"/>
              <a:chOff x="5081974" y="1697983"/>
              <a:chExt cx="5368178" cy="2031053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2FD2781-1A1D-4A4A-B91C-A2F597B5974A}"/>
                  </a:ext>
                </a:extLst>
              </p:cNvPr>
              <p:cNvGrpSpPr/>
              <p:nvPr/>
            </p:nvGrpSpPr>
            <p:grpSpPr>
              <a:xfrm>
                <a:off x="5081974" y="1697983"/>
                <a:ext cx="5368178" cy="2031053"/>
                <a:chOff x="5255238" y="2639674"/>
                <a:chExt cx="3587766" cy="2800204"/>
              </a:xfrm>
            </p:grpSpPr>
            <p:sp>
              <p:nvSpPr>
                <p:cNvPr id="77" name="Snip Diagonal Corner Rectangle 22">
                  <a:extLst>
                    <a:ext uri="{FF2B5EF4-FFF2-40B4-BE49-F238E27FC236}">
                      <a16:creationId xmlns:a16="http://schemas.microsoft.com/office/drawing/2014/main" id="{4FC8DC9B-8583-44D8-B5AE-92318BBD3B89}"/>
                    </a:ext>
                  </a:extLst>
                </p:cNvPr>
                <p:cNvSpPr/>
                <p:nvPr/>
              </p:nvSpPr>
              <p:spPr>
                <a:xfrm>
                  <a:off x="5405774" y="2933626"/>
                  <a:ext cx="3437230" cy="2506252"/>
                </a:xfrm>
                <a:prstGeom prst="snip2DiagRect">
                  <a:avLst/>
                </a:prstGeom>
                <a:solidFill>
                  <a:srgbClr val="C00000"/>
                </a:solidFill>
                <a:ln>
                  <a:solidFill>
                    <a:srgbClr val="CC1A2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78" name="Snip Diagonal Corner Rectangle 3">
                  <a:extLst>
                    <a:ext uri="{FF2B5EF4-FFF2-40B4-BE49-F238E27FC236}">
                      <a16:creationId xmlns:a16="http://schemas.microsoft.com/office/drawing/2014/main" id="{88AF3262-DEEB-4121-BA9D-E35515BAC05E}"/>
                    </a:ext>
                  </a:extLst>
                </p:cNvPr>
                <p:cNvSpPr/>
                <p:nvPr/>
              </p:nvSpPr>
              <p:spPr>
                <a:xfrm>
                  <a:off x="5255238" y="2639674"/>
                  <a:ext cx="3437230" cy="2506252"/>
                </a:xfrm>
                <a:prstGeom prst="snip2Diag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</p:grp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50187CD2-4BD4-46A1-9CD6-1CB2A5FD88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38335" y="2113663"/>
                <a:ext cx="4117186" cy="1315337"/>
              </a:xfrm>
              <a:prstGeom prst="rect">
                <a:avLst/>
              </a:prstGeom>
            </p:spPr>
          </p:pic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851D68F-C296-4D7B-AE16-5AA04896005E}"/>
                </a:ext>
              </a:extLst>
            </p:cNvPr>
            <p:cNvSpPr txBox="1"/>
            <p:nvPr/>
          </p:nvSpPr>
          <p:spPr>
            <a:xfrm>
              <a:off x="6394796" y="1710696"/>
              <a:ext cx="26284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20346A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Classification Report</a:t>
              </a:r>
              <a:endParaRPr lang="id-ID" sz="2000" dirty="0">
                <a:solidFill>
                  <a:srgbClr val="20346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75F70E-521E-4AC3-8C61-737A6B9D0F1B}"/>
              </a:ext>
            </a:extLst>
          </p:cNvPr>
          <p:cNvGrpSpPr/>
          <p:nvPr/>
        </p:nvGrpSpPr>
        <p:grpSpPr>
          <a:xfrm>
            <a:off x="4496856" y="3862838"/>
            <a:ext cx="7426105" cy="2744630"/>
            <a:chOff x="4613456" y="3918412"/>
            <a:chExt cx="7426105" cy="274463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2F1D5B-77AC-4169-B480-78C21BB35D93}"/>
                </a:ext>
              </a:extLst>
            </p:cNvPr>
            <p:cNvGrpSpPr/>
            <p:nvPr/>
          </p:nvGrpSpPr>
          <p:grpSpPr>
            <a:xfrm>
              <a:off x="4613456" y="3918412"/>
              <a:ext cx="7426105" cy="2744630"/>
              <a:chOff x="4613456" y="3918412"/>
              <a:chExt cx="7426105" cy="2744630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F594E7DB-8427-4A0B-87DA-B1B10B3669A8}"/>
                  </a:ext>
                </a:extLst>
              </p:cNvPr>
              <p:cNvGrpSpPr/>
              <p:nvPr/>
            </p:nvGrpSpPr>
            <p:grpSpPr>
              <a:xfrm>
                <a:off x="4613456" y="3918412"/>
                <a:ext cx="7426105" cy="2744630"/>
                <a:chOff x="5255238" y="2639674"/>
                <a:chExt cx="3587766" cy="2800204"/>
              </a:xfrm>
            </p:grpSpPr>
            <p:sp>
              <p:nvSpPr>
                <p:cNvPr id="81" name="Snip Diagonal Corner Rectangle 22">
                  <a:extLst>
                    <a:ext uri="{FF2B5EF4-FFF2-40B4-BE49-F238E27FC236}">
                      <a16:creationId xmlns:a16="http://schemas.microsoft.com/office/drawing/2014/main" id="{DD4C43BD-14D0-4A7B-B6A9-9A71A97031EB}"/>
                    </a:ext>
                  </a:extLst>
                </p:cNvPr>
                <p:cNvSpPr/>
                <p:nvPr/>
              </p:nvSpPr>
              <p:spPr>
                <a:xfrm>
                  <a:off x="5405774" y="2933626"/>
                  <a:ext cx="3437230" cy="2506252"/>
                </a:xfrm>
                <a:prstGeom prst="snip2DiagRect">
                  <a:avLst/>
                </a:prstGeom>
                <a:solidFill>
                  <a:srgbClr val="C00000"/>
                </a:solidFill>
                <a:ln>
                  <a:solidFill>
                    <a:srgbClr val="CC1A2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82" name="Snip Diagonal Corner Rectangle 3">
                  <a:extLst>
                    <a:ext uri="{FF2B5EF4-FFF2-40B4-BE49-F238E27FC236}">
                      <a16:creationId xmlns:a16="http://schemas.microsoft.com/office/drawing/2014/main" id="{2A2D1241-EEA3-4813-B529-5EA0ADB30366}"/>
                    </a:ext>
                  </a:extLst>
                </p:cNvPr>
                <p:cNvSpPr/>
                <p:nvPr/>
              </p:nvSpPr>
              <p:spPr>
                <a:xfrm>
                  <a:off x="5255238" y="2639674"/>
                  <a:ext cx="3437230" cy="2506252"/>
                </a:xfrm>
                <a:prstGeom prst="snip2Diag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</p:grp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F17B9DD-A44B-46E3-A0B7-50CD23CCAD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07213" y="4353985"/>
                <a:ext cx="5880480" cy="1843019"/>
              </a:xfrm>
              <a:prstGeom prst="rect">
                <a:avLst/>
              </a:prstGeom>
            </p:spPr>
          </p:pic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7AE29C1-981F-405F-A8A9-C338C556A623}"/>
                </a:ext>
              </a:extLst>
            </p:cNvPr>
            <p:cNvSpPr txBox="1"/>
            <p:nvPr/>
          </p:nvSpPr>
          <p:spPr>
            <a:xfrm>
              <a:off x="5996482" y="3976010"/>
              <a:ext cx="45598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20346A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Classification Report Comparation</a:t>
              </a:r>
              <a:endParaRPr lang="id-ID" sz="2000" dirty="0">
                <a:solidFill>
                  <a:srgbClr val="20346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136" name="Text Placeholder 1">
            <a:extLst>
              <a:ext uri="{FF2B5EF4-FFF2-40B4-BE49-F238E27FC236}">
                <a16:creationId xmlns:a16="http://schemas.microsoft.com/office/drawing/2014/main" id="{79BFC95D-3EC4-4508-BF3F-B0E6702F3C6B}"/>
              </a:ext>
            </a:extLst>
          </p:cNvPr>
          <p:cNvSpPr txBox="1">
            <a:spLocks/>
          </p:cNvSpPr>
          <p:nvPr/>
        </p:nvSpPr>
        <p:spPr>
          <a:xfrm>
            <a:off x="679928" y="766580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solidFill>
                  <a:srgbClr val="CC1A2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Gradient Boost Classifier</a:t>
            </a:r>
            <a:endParaRPr lang="id-ID" dirty="0">
              <a:ln w="0"/>
              <a:solidFill>
                <a:srgbClr val="CC1A2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10231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_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2_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</TotalTime>
  <Words>259</Words>
  <Application>Microsoft Office PowerPoint</Application>
  <PresentationFormat>Widescreen</PresentationFormat>
  <Paragraphs>85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Mistral</vt:lpstr>
      <vt:lpstr>Segoe UI Black</vt:lpstr>
      <vt:lpstr>Segoe UI Semibold</vt:lpstr>
      <vt:lpstr>Office Theme</vt:lpstr>
      <vt:lpstr>Contents Slide Master</vt:lpstr>
      <vt:lpstr>1_Contents Slide Master</vt:lpstr>
      <vt:lpstr>2_Contents Slide Master</vt:lpstr>
      <vt:lpstr>FGT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FGT</dc:title>
  <dc:creator>Bagja Satiaraharja</dc:creator>
  <cp:lastModifiedBy>Bagja Satiaraharja</cp:lastModifiedBy>
  <cp:revision>169</cp:revision>
  <dcterms:created xsi:type="dcterms:W3CDTF">2019-03-24T14:54:50Z</dcterms:created>
  <dcterms:modified xsi:type="dcterms:W3CDTF">2020-05-29T08:19:49Z</dcterms:modified>
</cp:coreProperties>
</file>