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61" r:id="rId1"/>
  </p:sldMasterIdLst>
  <p:notesMasterIdLst>
    <p:notesMasterId r:id="rId17"/>
  </p:notesMasterIdLst>
  <p:sldIdLst>
    <p:sldId id="311" r:id="rId2"/>
    <p:sldId id="300" r:id="rId3"/>
    <p:sldId id="283" r:id="rId4"/>
    <p:sldId id="307" r:id="rId5"/>
    <p:sldId id="304" r:id="rId6"/>
    <p:sldId id="292" r:id="rId7"/>
    <p:sldId id="282" r:id="rId8"/>
    <p:sldId id="306" r:id="rId9"/>
    <p:sldId id="296" r:id="rId10"/>
    <p:sldId id="295" r:id="rId11"/>
    <p:sldId id="294" r:id="rId12"/>
    <p:sldId id="308" r:id="rId13"/>
    <p:sldId id="299" r:id="rId14"/>
    <p:sldId id="297" r:id="rId15"/>
    <p:sldId id="309" r:id="rId16"/>
  </p:sldIdLst>
  <p:sldSz cx="9144000" cy="6858000" type="screen4x3"/>
  <p:notesSz cx="6858000" cy="9947275"/>
  <p:custDataLst>
    <p:tags r:id="rId1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FF"/>
    <a:srgbClr val="E2E2AC"/>
    <a:srgbClr val="FFFF8F"/>
    <a:srgbClr val="FFFF66"/>
    <a:srgbClr val="FFD85B"/>
    <a:srgbClr val="FFC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5455" autoAdjust="0"/>
  </p:normalViewPr>
  <p:slideViewPr>
    <p:cSldViewPr>
      <p:cViewPr>
        <p:scale>
          <a:sx n="52" d="100"/>
          <a:sy n="52" d="100"/>
        </p:scale>
        <p:origin x="-3324" y="-15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648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68797-ED07-40A1-B5EB-4F117B7DE3E3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8CEB5-0239-4C2F-AB5A-B63605E6C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22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ПОКУПКА НЕДВИЖИМОСТИ. </a:t>
            </a:r>
            <a:r>
              <a:rPr lang="ru-R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Свой дом или квартира в элитных районах для многих – заоблачная мечта. Неподъемная ипотека, которую не всегда просто получить (банки чрезвычайно требовательны к кандидатам на кредит), ложится тяжелым грузом на заемщиков на долгие годы? подчас на десятилетия. За это время жилье оплачивается в двойном, а то и в тройном размере. </a:t>
            </a:r>
          </a:p>
          <a:p>
            <a:r>
              <a:rPr lang="ru-R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«</a:t>
            </a:r>
            <a:r>
              <a:rPr lang="en-US" sz="3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 SHANYRAK</a:t>
            </a:r>
            <a:r>
              <a:rPr lang="ru-R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у вас будет невероятная альтернатива банковской ипотеке. Приобрести недвижимость без выплаты огромных процентов, и прочих взносов можно по доступной и удобной программе взаимного финансирования. Партнерство с жилищным кооперативом «</a:t>
            </a:r>
            <a:r>
              <a:rPr lang="ru-RU" sz="3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АСАР ША</a:t>
            </a:r>
            <a:r>
              <a:rPr lang="kk-KZ" sz="3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Ң</a:t>
            </a:r>
            <a:r>
              <a:rPr lang="ru-RU" sz="3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ЫРАҚ</a:t>
            </a:r>
            <a:r>
              <a:rPr lang="ru-R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открывает всем участникам сети «</a:t>
            </a:r>
            <a:r>
              <a:rPr lang="en-US" sz="3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 SHANYRAK</a:t>
            </a:r>
            <a:r>
              <a:rPr lang="ru-R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доступ к самому дешевому и простому, а главное, проверенному временем способу покупки дорогостоящих вещей – кооперативу.</a:t>
            </a:r>
            <a:br>
              <a:rPr lang="ru-R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схема активно используется во многих странах и идеально подходит для людей со средним достатком, а также тех, кто не может официально подтвердить свои доходы. Деятельность кооператива «</a:t>
            </a:r>
            <a:r>
              <a:rPr lang="ru-RU" sz="3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АСАР ША</a:t>
            </a:r>
            <a:r>
              <a:rPr lang="kk-KZ" sz="3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Ң</a:t>
            </a:r>
            <a:r>
              <a:rPr lang="ru-RU" sz="3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ЫРАҚ</a:t>
            </a:r>
            <a:r>
              <a:rPr lang="ru-R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является абсолютно легальной и постоянно контролируется со стороны государственных органов.</a:t>
            </a:r>
          </a:p>
          <a:p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8CEB5-0239-4C2F-AB5A-B63605E6C5A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100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8CEB5-0239-4C2F-AB5A-B63605E6C5A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40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8CEB5-0239-4C2F-AB5A-B63605E6C5A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318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8CEB5-0239-4C2F-AB5A-B63605E6C5A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326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8CEB5-0239-4C2F-AB5A-B63605E6C5A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678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8CEB5-0239-4C2F-AB5A-B63605E6C5A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493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8CEB5-0239-4C2F-AB5A-B63605E6C5A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776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8CEB5-0239-4C2F-AB5A-B63605E6C5A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235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Потребительский кооператив граждан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добровольное объединение физических и юридических лиц на основе членства в целях удовлетворения финансовых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потребностей членов кооператива. Потребительский кооператив граждан «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Шырайлы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Шанырак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создан для обеспечения недвижимостью всех слоев населения Республики Казахстан, а также тех, кто не может официально подтвердить пенсионные отчисления, не могут получить ипотеку в банке, либо тем, кто уже устал от аренды квартиры или коммерческой недвижимости.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8CEB5-0239-4C2F-AB5A-B63605E6C5A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011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Потребительский кооператив граждан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добровольное объединение физических и юридических лиц на основе членства в целях удовлетворения финансовых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потребностей членов кооператива. Потребительский кооператив граждан «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Шырайлы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Шанырак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создан для обеспечения недвижимостью всех слоев населения Республики Казахстан, а также тех, кто не может официально подтвердить пенсионные отчисления, не могут получить ипотеку в банке, либо тем, кто уже устал от аренды квартиры или коммерческой недвижимости.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8CEB5-0239-4C2F-AB5A-B63605E6C5A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27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8CEB5-0239-4C2F-AB5A-B63605E6C5A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710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8CEB5-0239-4C2F-AB5A-B63605E6C5A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985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8CEB5-0239-4C2F-AB5A-B63605E6C5A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067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Потребительский кооператив граждан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добровольное объединение физических и юридических лиц на основе членства в целях удовлетворения финансовых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потребностей членов кооператива. Потребительский кооператив граждан «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Шырайлы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Шанырак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создан для обеспечения недвижимостью всех слоев населения Республики Казахстан, а также тех, кто не может официально подтвердить пенсионные отчисления, не могут получить ипотеку в банке, либо тем, кто уже устал от аренды квартиры или коммерческой недвижимости.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8CEB5-0239-4C2F-AB5A-B63605E6C5A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970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8CEB5-0239-4C2F-AB5A-B63605E6C5A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65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C6D5-30BC-4E3D-8325-66C58AF63DB1}" type="datetime1">
              <a:rPr lang="ru-RU" smtClean="0"/>
              <a:t>08.10.2019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2372596-E6A3-4A0D-823E-7575EDCDD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94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52BA-F267-4C6C-A825-A1517CDF4E33}" type="datetime1">
              <a:rPr lang="ru-RU" smtClean="0"/>
              <a:t>08.10.2019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2372596-E6A3-4A0D-823E-7575EDCDD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9922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52BA-F267-4C6C-A825-A1517CDF4E33}" type="datetime1">
              <a:rPr lang="ru-RU" smtClean="0"/>
              <a:t>08.10.2019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2372596-E6A3-4A0D-823E-7575EDCDD7C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932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52BA-F267-4C6C-A825-A1517CDF4E33}" type="datetime1">
              <a:rPr lang="ru-RU" smtClean="0"/>
              <a:t>08.10.2019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2372596-E6A3-4A0D-823E-7575EDCDD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9621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52BA-F267-4C6C-A825-A1517CDF4E33}" type="datetime1">
              <a:rPr lang="ru-RU" smtClean="0"/>
              <a:t>08.10.2019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2372596-E6A3-4A0D-823E-7575EDCDD7C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16112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52BA-F267-4C6C-A825-A1517CDF4E33}" type="datetime1">
              <a:rPr lang="ru-RU" smtClean="0"/>
              <a:t>08.10.2019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2372596-E6A3-4A0D-823E-7575EDCDD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9196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F744-AB80-4B23-8130-907176FC7AF3}" type="datetime1">
              <a:rPr lang="ru-RU" smtClean="0"/>
              <a:t>08.10.2019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2596-E6A3-4A0D-823E-7575EDCDD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4617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09C6-7E6E-486C-AF70-8523EAF14871}" type="datetime1">
              <a:rPr lang="ru-RU" smtClean="0"/>
              <a:t>08.10.2019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2596-E6A3-4A0D-823E-7575EDCDD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27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958A-359C-48C4-884E-9BA863C35341}" type="datetime1">
              <a:rPr lang="ru-RU" smtClean="0"/>
              <a:t>08.10.2019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2596-E6A3-4A0D-823E-7575EDCDD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8352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61F4-3270-4673-B171-6EE02B31784E}" type="datetime1">
              <a:rPr lang="ru-RU" smtClean="0"/>
              <a:t>08.10.2019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2372596-E6A3-4A0D-823E-7575EDCDD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3105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03AA-76DD-48FA-8C61-47A39AE4484A}" type="datetime1">
              <a:rPr lang="ru-RU" smtClean="0"/>
              <a:t>08.10.2019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2372596-E6A3-4A0D-823E-7575EDCDD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8641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6CB5-FB18-441A-BA8D-1FD28D61AC16}" type="datetime1">
              <a:rPr lang="ru-RU" smtClean="0"/>
              <a:t>08.10.2019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2372596-E6A3-4A0D-823E-7575EDCDD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7345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4F7D-EC87-4A14-BB7E-32D21728776A}" type="datetime1">
              <a:rPr lang="ru-RU" smtClean="0"/>
              <a:t>08.10.2019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2596-E6A3-4A0D-823E-7575EDCDD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509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F86B-2CA6-4475-9176-CC38A07CDB6D}" type="datetime1">
              <a:rPr lang="ru-RU" smtClean="0"/>
              <a:t>08.10.2019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2596-E6A3-4A0D-823E-7575EDCDD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8180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DCA0-757B-472A-B0CA-0A0C1E890AE0}" type="datetime1">
              <a:rPr lang="ru-RU" smtClean="0"/>
              <a:t>08.10.2019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2596-E6A3-4A0D-823E-7575EDCDD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8471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72A7-58A9-4017-8959-27D27080F69C}" type="datetime1">
              <a:rPr lang="ru-RU" smtClean="0"/>
              <a:t>08.10.2019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2372596-E6A3-4A0D-823E-7575EDCDD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0853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-318"/>
            <a:ext cx="1952272" cy="6853571"/>
            <a:chOff x="6627813" y="195220"/>
            <a:chExt cx="1952625" cy="5678531"/>
          </a:xfrm>
          <a:solidFill>
            <a:schemeClr val="accent1"/>
          </a:solidFill>
        </p:grpSpPr>
        <p:sp>
          <p:nvSpPr>
            <p:cNvPr id="50" name="Freeform 27"/>
            <p:cNvSpPr/>
            <p:nvPr/>
          </p:nvSpPr>
          <p:spPr bwMode="auto">
            <a:xfrm>
              <a:off x="6627813" y="19522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052BA-F267-4C6C-A825-A1517CDF4E33}" type="datetime1">
              <a:rPr lang="ru-RU" smtClean="0"/>
              <a:t>08.10.2019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372596-E6A3-4A0D-823E-7575EDCDD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282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2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  <p:sldLayoutId id="2147484273" r:id="rId12"/>
    <p:sldLayoutId id="2147484274" r:id="rId13"/>
    <p:sldLayoutId id="2147484275" r:id="rId14"/>
    <p:sldLayoutId id="2147484276" r:id="rId15"/>
    <p:sldLayoutId id="2147484277" r:id="rId16"/>
  </p:sldLayoutIdLst>
  <p:transition spd="slow">
    <p:cover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23.pn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2.png"/><Relationship Id="rId5" Type="http://schemas.openxmlformats.org/officeDocument/2006/relationships/image" Target="../media/image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A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810586"/>
            <a:ext cx="8892481" cy="317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48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A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4056"/>
            <a:ext cx="9154555" cy="620688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Гарантии пайщика</a:t>
            </a:r>
            <a:endParaRPr lang="ru-RU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" y="2268984"/>
            <a:ext cx="1017518" cy="69519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77" y="1283564"/>
            <a:ext cx="1017520" cy="67696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77" y="3327949"/>
            <a:ext cx="1017520" cy="103383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93" y="4628776"/>
            <a:ext cx="963041" cy="93942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60" t="14267" b="12701"/>
          <a:stretch/>
        </p:blipFill>
        <p:spPr>
          <a:xfrm>
            <a:off x="675377" y="5808795"/>
            <a:ext cx="1024496" cy="100458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51720" y="1224872"/>
            <a:ext cx="662473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7030A0"/>
                </a:solidFill>
              </a:rPr>
              <a:t>При выходе </a:t>
            </a:r>
            <a:r>
              <a:rPr lang="ru-RU" sz="2000" b="1" dirty="0" smtClean="0">
                <a:solidFill>
                  <a:srgbClr val="7030A0"/>
                </a:solidFill>
              </a:rPr>
              <a:t>из ПК </a:t>
            </a:r>
            <a:r>
              <a:rPr lang="ru-RU" sz="2000" b="1" dirty="0">
                <a:solidFill>
                  <a:srgbClr val="7030A0"/>
                </a:solidFill>
              </a:rPr>
              <a:t>– 100% возврат сбережений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ru-RU" sz="2000" b="1" dirty="0">
                <a:solidFill>
                  <a:srgbClr val="7030A0"/>
                </a:solidFill>
              </a:rPr>
              <a:t>согласно закону Республики </a:t>
            </a:r>
            <a:r>
              <a:rPr lang="ru-RU" sz="2000" b="1" dirty="0" smtClean="0">
                <a:solidFill>
                  <a:srgbClr val="7030A0"/>
                </a:solidFill>
              </a:rPr>
              <a:t>Казахстан с учетом инфляции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064363" y="2268984"/>
            <a:ext cx="662473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7030A0"/>
                </a:solidFill>
              </a:rPr>
              <a:t>Оформление юридических договоров с регистрацией </a:t>
            </a:r>
            <a:r>
              <a:rPr lang="ru-RU" sz="2000" b="1" dirty="0" smtClean="0">
                <a:solidFill>
                  <a:srgbClr val="7030A0"/>
                </a:solidFill>
              </a:rPr>
              <a:t>органах Юстиций РК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051720" y="3475856"/>
            <a:ext cx="662473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7030A0"/>
                </a:solidFill>
              </a:rPr>
              <a:t>Обременение недвижимости клиентом на весь срок </a:t>
            </a:r>
            <a:r>
              <a:rPr lang="ru-RU" sz="2000" b="1" dirty="0" smtClean="0">
                <a:solidFill>
                  <a:srgbClr val="7030A0"/>
                </a:solidFill>
              </a:rPr>
              <a:t>рассрочки в органах Юстиции РК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051720" y="4628776"/>
            <a:ext cx="662473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7030A0"/>
                </a:solidFill>
              </a:rPr>
              <a:t>Защита сбережений от инфляционного обесценивания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2051720" y="5804770"/>
            <a:ext cx="662473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7030A0"/>
                </a:solidFill>
              </a:rPr>
              <a:t>Отслеживание очереди по приобретению </a:t>
            </a:r>
            <a:r>
              <a:rPr lang="ru-RU" sz="2000" b="1" dirty="0" smtClean="0">
                <a:solidFill>
                  <a:srgbClr val="7030A0"/>
                </a:solidFill>
              </a:rPr>
              <a:t>недвижимости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03415"/>
            <a:ext cx="2376264" cy="84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81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A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16" y="644195"/>
            <a:ext cx="9145016" cy="620688"/>
          </a:xfrm>
          <a:noFill/>
        </p:spPr>
        <p:txBody>
          <a:bodyPr>
            <a:noAutofit/>
          </a:bodyPr>
          <a:lstStyle/>
          <a:p>
            <a:pPr algn="ctr"/>
            <a:r>
              <a:rPr lang="ru-RU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Сравнительная таблица</a:t>
            </a:r>
            <a:endParaRPr lang="ru-RU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18475"/>
              </p:ext>
            </p:extLst>
          </p:nvPr>
        </p:nvGraphicFramePr>
        <p:xfrm>
          <a:off x="393361" y="1414174"/>
          <a:ext cx="8580479" cy="5158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4910">
                  <a:extLst>
                    <a:ext uri="{9D8B030D-6E8A-4147-A177-3AD203B41FA5}">
                      <a16:colId xmlns:a16="http://schemas.microsoft.com/office/drawing/2014/main" xmlns="" val="137839349"/>
                    </a:ext>
                  </a:extLst>
                </a:gridCol>
                <a:gridCol w="2909902">
                  <a:extLst>
                    <a:ext uri="{9D8B030D-6E8A-4147-A177-3AD203B41FA5}">
                      <a16:colId xmlns:a16="http://schemas.microsoft.com/office/drawing/2014/main" xmlns="" val="963642852"/>
                    </a:ext>
                  </a:extLst>
                </a:gridCol>
                <a:gridCol w="2375667">
                  <a:extLst>
                    <a:ext uri="{9D8B030D-6E8A-4147-A177-3AD203B41FA5}">
                      <a16:colId xmlns:a16="http://schemas.microsoft.com/office/drawing/2014/main" xmlns="" val="3901951340"/>
                    </a:ext>
                  </a:extLst>
                </a:gridCol>
              </a:tblGrid>
              <a:tr h="840815">
                <a:tc>
                  <a:txBody>
                    <a:bodyPr/>
                    <a:lstStyle/>
                    <a:p>
                      <a:pPr algn="ctr"/>
                      <a:endParaRPr lang="ru-RU" sz="1600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ru-RU" sz="1600" dirty="0" smtClean="0">
                          <a:solidFill>
                            <a:srgbClr val="7030A0"/>
                          </a:solidFill>
                        </a:rPr>
                        <a:t>Характеристики</a:t>
                      </a:r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rgbClr val="7030A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rgbClr val="7030A0"/>
                          </a:solidFill>
                        </a:rPr>
                        <a:t>Банки 2-го</a:t>
                      </a:r>
                      <a:r>
                        <a:rPr lang="ru-RU" sz="1600" baseline="0" dirty="0" smtClean="0">
                          <a:solidFill>
                            <a:srgbClr val="7030A0"/>
                          </a:solidFill>
                        </a:rPr>
                        <a:t> уровня и ЖССБ</a:t>
                      </a:r>
                      <a:endParaRPr lang="ru-RU" sz="1600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aseline="0" dirty="0" smtClean="0">
                        <a:solidFill>
                          <a:srgbClr val="7030A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solidFill>
                            <a:srgbClr val="7030A0"/>
                          </a:solidFill>
                        </a:rPr>
                        <a:t>ПК «</a:t>
                      </a:r>
                      <a:r>
                        <a:rPr lang="ru-RU" sz="1600" baseline="0" dirty="0" err="1" smtClean="0">
                          <a:solidFill>
                            <a:srgbClr val="7030A0"/>
                          </a:solidFill>
                        </a:rPr>
                        <a:t>Асар</a:t>
                      </a:r>
                      <a:r>
                        <a:rPr lang="ru-RU" sz="1600" baseline="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ru-RU" sz="1600" baseline="0" dirty="0" err="1" smtClean="0">
                          <a:solidFill>
                            <a:srgbClr val="7030A0"/>
                          </a:solidFill>
                        </a:rPr>
                        <a:t>Қазына</a:t>
                      </a:r>
                      <a:r>
                        <a:rPr lang="ru-RU" sz="1600" baseline="0" dirty="0" smtClean="0">
                          <a:solidFill>
                            <a:srgbClr val="7030A0"/>
                          </a:solidFill>
                        </a:rPr>
                        <a:t>»</a:t>
                      </a:r>
                      <a:endParaRPr lang="ru-RU" sz="1600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0930525"/>
                  </a:ext>
                </a:extLst>
              </a:tr>
              <a:tr h="378013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7030A0"/>
                          </a:solidFill>
                        </a:rPr>
                        <a:t>Годовая</a:t>
                      </a:r>
                      <a:r>
                        <a:rPr lang="ru-RU" sz="1600" baseline="0" dirty="0" smtClean="0">
                          <a:solidFill>
                            <a:srgbClr val="7030A0"/>
                          </a:solidFill>
                        </a:rPr>
                        <a:t> %  с</a:t>
                      </a:r>
                      <a:r>
                        <a:rPr lang="ru-RU" sz="1600" dirty="0" smtClean="0">
                          <a:solidFill>
                            <a:srgbClr val="7030A0"/>
                          </a:solidFill>
                        </a:rPr>
                        <a:t>тавка</a:t>
                      </a:r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406020"/>
                  </a:ext>
                </a:extLst>
              </a:tr>
              <a:tr h="378013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7030A0"/>
                          </a:solidFill>
                        </a:rPr>
                        <a:t>Переплаты</a:t>
                      </a:r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4190298"/>
                  </a:ext>
                </a:extLst>
              </a:tr>
              <a:tr h="425171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7030A0"/>
                          </a:solidFill>
                        </a:rPr>
                        <a:t>Первоначальный взнос </a:t>
                      </a:r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491316"/>
                  </a:ext>
                </a:extLst>
              </a:tr>
              <a:tr h="49687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7030A0"/>
                          </a:solidFill>
                        </a:rPr>
                        <a:t>Срок </a:t>
                      </a:r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5961523"/>
                  </a:ext>
                </a:extLst>
              </a:tr>
              <a:tr h="588007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7030A0"/>
                          </a:solidFill>
                        </a:rPr>
                        <a:t>Пакет документов</a:t>
                      </a:r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5731499"/>
                  </a:ext>
                </a:extLst>
              </a:tr>
              <a:tr h="588007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7030A0"/>
                          </a:solidFill>
                        </a:rPr>
                        <a:t>Кредитная история</a:t>
                      </a:r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1802930"/>
                  </a:ext>
                </a:extLst>
              </a:tr>
              <a:tr h="378013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7030A0"/>
                          </a:solidFill>
                        </a:rPr>
                        <a:t>Возраст</a:t>
                      </a:r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886087"/>
                  </a:ext>
                </a:extLst>
              </a:tr>
              <a:tr h="588047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7030A0"/>
                          </a:solidFill>
                        </a:rPr>
                        <a:t>Платежи</a:t>
                      </a:r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6742897"/>
                  </a:ext>
                </a:extLst>
              </a:tr>
              <a:tr h="497063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7030A0"/>
                          </a:solidFill>
                        </a:rPr>
                        <a:t>Возврат средств</a:t>
                      </a:r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661319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722642" y="2257859"/>
            <a:ext cx="104826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rgbClr val="7030A0"/>
                </a:solidFill>
              </a:rPr>
              <a:t>8,5-22%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622145" y="2629782"/>
            <a:ext cx="1131919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rgbClr val="7030A0"/>
                </a:solidFill>
              </a:rPr>
              <a:t>120-500%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334639" y="2634705"/>
            <a:ext cx="1208719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rgbClr val="7030A0"/>
                </a:solidFill>
              </a:rPr>
              <a:t>20%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370642" y="2257859"/>
            <a:ext cx="1136711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7030A0"/>
                </a:solidFill>
              </a:rPr>
              <a:t>0</a:t>
            </a:r>
            <a:r>
              <a:rPr lang="ru-RU" sz="1600" dirty="0" smtClean="0">
                <a:solidFill>
                  <a:srgbClr val="7030A0"/>
                </a:solidFill>
              </a:rPr>
              <a:t>%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672302" y="3541740"/>
            <a:ext cx="114894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rgbClr val="7030A0"/>
                </a:solidFill>
              </a:rPr>
              <a:t>До 30 лет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657326" y="4044350"/>
            <a:ext cx="1061559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7030A0"/>
                </a:solidFill>
              </a:rPr>
              <a:t>п</a:t>
            </a:r>
            <a:r>
              <a:rPr lang="ru-RU" sz="1600" dirty="0" smtClean="0">
                <a:solidFill>
                  <a:srgbClr val="7030A0"/>
                </a:solidFill>
              </a:rPr>
              <a:t>олный пакет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746825" y="3056202"/>
            <a:ext cx="9144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rgbClr val="7030A0"/>
                </a:solidFill>
              </a:rPr>
              <a:t>30-50%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7298636" y="3583003"/>
            <a:ext cx="128072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rgbClr val="7030A0"/>
                </a:solidFill>
              </a:rPr>
              <a:t>1</a:t>
            </a:r>
            <a:r>
              <a:rPr lang="ru-RU" sz="1600" dirty="0">
                <a:solidFill>
                  <a:srgbClr val="7030A0"/>
                </a:solidFill>
              </a:rPr>
              <a:t>5</a:t>
            </a:r>
            <a:r>
              <a:rPr lang="ru-RU" sz="1600" dirty="0" smtClean="0">
                <a:solidFill>
                  <a:srgbClr val="7030A0"/>
                </a:solidFill>
              </a:rPr>
              <a:t> лет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492649" y="3066712"/>
            <a:ext cx="9144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rgbClr val="7030A0"/>
                </a:solidFill>
              </a:rPr>
              <a:t>28%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377070" y="4517451"/>
            <a:ext cx="9144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375376" y="5049180"/>
            <a:ext cx="114894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rgbClr val="7030A0"/>
                </a:solidFill>
              </a:rPr>
              <a:t>от </a:t>
            </a:r>
            <a:r>
              <a:rPr lang="ru-RU" sz="1600" dirty="0">
                <a:solidFill>
                  <a:srgbClr val="7030A0"/>
                </a:solidFill>
              </a:rPr>
              <a:t>18 лет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7188797" y="4591987"/>
            <a:ext cx="13834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7030A0"/>
                </a:solidFill>
              </a:rPr>
              <a:t>н</a:t>
            </a:r>
            <a:r>
              <a:rPr lang="ru-RU" sz="1600" dirty="0" smtClean="0">
                <a:solidFill>
                  <a:srgbClr val="7030A0"/>
                </a:solidFill>
              </a:rPr>
              <a:t>е имеет значения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7433219" y="4087495"/>
            <a:ext cx="1033939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7030A0"/>
                </a:solidFill>
              </a:rPr>
              <a:t>у</a:t>
            </a:r>
            <a:r>
              <a:rPr lang="ru-RU" sz="1600" dirty="0" smtClean="0">
                <a:solidFill>
                  <a:srgbClr val="7030A0"/>
                </a:solidFill>
              </a:rPr>
              <a:t>д. </a:t>
            </a:r>
            <a:r>
              <a:rPr lang="ru-RU" sz="1600" dirty="0" err="1" smtClean="0">
                <a:solidFill>
                  <a:srgbClr val="7030A0"/>
                </a:solidFill>
              </a:rPr>
              <a:t>лич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084734" y="6093296"/>
            <a:ext cx="159162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7030A0"/>
                </a:solidFill>
              </a:rPr>
              <a:t>б</a:t>
            </a:r>
            <a:r>
              <a:rPr lang="ru-RU" sz="1600" dirty="0" smtClean="0">
                <a:solidFill>
                  <a:srgbClr val="7030A0"/>
                </a:solidFill>
              </a:rPr>
              <a:t>ез ограничении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7369322" y="5578421"/>
            <a:ext cx="114894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rgbClr val="7030A0"/>
                </a:solidFill>
              </a:rPr>
              <a:t>рассрочка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508765" y="5557369"/>
            <a:ext cx="1390521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err="1" smtClean="0">
                <a:solidFill>
                  <a:srgbClr val="7030A0"/>
                </a:solidFill>
              </a:rPr>
              <a:t>аннуитетная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5414123" y="5039471"/>
            <a:ext cx="9144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4586804" y="4633718"/>
            <a:ext cx="123444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7030A0"/>
                </a:solidFill>
              </a:rPr>
              <a:t>х</a:t>
            </a:r>
            <a:r>
              <a:rPr lang="ru-RU" sz="1600" dirty="0" smtClean="0">
                <a:solidFill>
                  <a:srgbClr val="7030A0"/>
                </a:solidFill>
              </a:rPr>
              <a:t>орошая история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4432102" y="5085184"/>
            <a:ext cx="154385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rgbClr val="7030A0"/>
                </a:solidFill>
              </a:rPr>
              <a:t> 21 – 60 лет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4372861" y="6093296"/>
            <a:ext cx="163049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7030A0"/>
                </a:solidFill>
              </a:rPr>
              <a:t>н</a:t>
            </a:r>
            <a:r>
              <a:rPr lang="ru-RU" sz="1600" dirty="0" smtClean="0">
                <a:solidFill>
                  <a:srgbClr val="7030A0"/>
                </a:solidFill>
              </a:rPr>
              <a:t>е предусмотрена</a:t>
            </a:r>
            <a:endParaRPr lang="ru-RU" sz="1600" dirty="0">
              <a:solidFill>
                <a:srgbClr val="7030A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407" y="114596"/>
            <a:ext cx="2129433" cy="76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40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7" grpId="0"/>
      <p:bldP spid="22" grpId="0"/>
      <p:bldP spid="23" grpId="0"/>
      <p:bldP spid="24" grpId="0"/>
      <p:bldP spid="25" grpId="0"/>
      <p:bldP spid="26" grpId="0"/>
      <p:bldP spid="29" grpId="0"/>
      <p:bldP spid="31" grpId="0"/>
      <p:bldP spid="32" grpId="0"/>
      <p:bldP spid="36" grpId="0"/>
      <p:bldP spid="37" grpId="0"/>
      <p:bldP spid="38" grpId="0"/>
      <p:bldP spid="40" grpId="0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A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 txBox="1">
            <a:spLocks/>
          </p:cNvSpPr>
          <p:nvPr/>
        </p:nvSpPr>
        <p:spPr bwMode="auto">
          <a:xfrm>
            <a:off x="0" y="362291"/>
            <a:ext cx="9144000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lang="ru-RU" sz="4900" b="1" u="sng" spc="300" dirty="0">
                <a:ln w="0">
                  <a:solidFill>
                    <a:srgbClr val="00206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Преимущества</a:t>
            </a:r>
          </a:p>
          <a:p>
            <a:pPr algn="ctr" eaLnBrk="1" hangingPunct="1">
              <a:buFontTx/>
              <a:buNone/>
              <a:defRPr/>
            </a:pPr>
            <a:endParaRPr lang="hu-HU" sz="1200" b="1" cap="all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 eaLnBrk="1" hangingPunct="1">
              <a:defRPr/>
            </a:pPr>
            <a:endParaRPr lang="ru-RU" sz="1800" b="1" cap="all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548494" y="1412776"/>
            <a:ext cx="8011144" cy="468052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700"/>
              </a:spcBef>
              <a:spcAft>
                <a:spcPts val="700"/>
              </a:spcAft>
              <a:buClr>
                <a:srgbClr val="002060"/>
              </a:buClr>
              <a:buFont typeface="+mj-lt"/>
              <a:buAutoNum type="arabicPeriod"/>
            </a:pP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Выгодные условия</a:t>
            </a:r>
          </a:p>
          <a:p>
            <a:pPr marL="342900" indent="-342900">
              <a:spcBef>
                <a:spcPts val="700"/>
              </a:spcBef>
              <a:spcAft>
                <a:spcPts val="700"/>
              </a:spcAft>
              <a:buClr>
                <a:srgbClr val="002060"/>
              </a:buClr>
              <a:buFont typeface="+mj-lt"/>
              <a:buAutoNum type="arabicPeriod"/>
            </a:pP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Рассрочка до </a:t>
            </a:r>
            <a:r>
              <a:rPr lang="ru-RU" sz="2400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15 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лет</a:t>
            </a:r>
          </a:p>
          <a:p>
            <a:pPr marL="342900" indent="-342900">
              <a:spcBef>
                <a:spcPts val="700"/>
              </a:spcBef>
              <a:spcAft>
                <a:spcPts val="700"/>
              </a:spcAft>
              <a:buClr>
                <a:srgbClr val="002060"/>
              </a:buClr>
              <a:buFont typeface="+mj-lt"/>
              <a:buAutoNum type="arabicPeriod"/>
            </a:pP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Конфиденциальность</a:t>
            </a:r>
          </a:p>
          <a:p>
            <a:pPr marL="342900" indent="-342900">
              <a:spcBef>
                <a:spcPts val="700"/>
              </a:spcBef>
              <a:spcAft>
                <a:spcPts val="700"/>
              </a:spcAft>
              <a:buClr>
                <a:srgbClr val="002060"/>
              </a:buClr>
              <a:buFont typeface="+mj-lt"/>
              <a:buAutoNum type="arabicPeriod"/>
            </a:pP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Минимальный пакет документов</a:t>
            </a:r>
          </a:p>
          <a:p>
            <a:pPr marL="342900" indent="-342900">
              <a:spcBef>
                <a:spcPts val="700"/>
              </a:spcBef>
              <a:spcAft>
                <a:spcPts val="700"/>
              </a:spcAft>
              <a:buClr>
                <a:srgbClr val="002060"/>
              </a:buClr>
              <a:buFont typeface="+mj-lt"/>
              <a:buAutoNum type="arabicPeriod"/>
            </a:pP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Деятельность в рамках законодательства </a:t>
            </a:r>
            <a:r>
              <a:rPr lang="ru-RU" sz="2400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РК</a:t>
            </a:r>
            <a:endParaRPr lang="ru-RU" sz="2400" b="1" i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700"/>
              </a:spcBef>
              <a:spcAft>
                <a:spcPts val="700"/>
              </a:spcAft>
              <a:buClr>
                <a:srgbClr val="002060"/>
              </a:buClr>
              <a:buFont typeface="+mj-lt"/>
              <a:buAutoNum type="arabicPeriod"/>
            </a:pP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Доступность для людей со средним </a:t>
            </a:r>
            <a:r>
              <a:rPr lang="ru-RU" sz="2400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достатком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b="1" i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700"/>
              </a:spcBef>
              <a:spcAft>
                <a:spcPts val="700"/>
              </a:spcAft>
              <a:buClr>
                <a:srgbClr val="002060"/>
              </a:buClr>
              <a:buFont typeface="+mj-lt"/>
              <a:buAutoNum type="arabicPeriod"/>
            </a:pPr>
            <a:r>
              <a:rPr lang="ru-RU" sz="2400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Приобретения 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ЛЮБОГО объекта </a:t>
            </a:r>
            <a:r>
              <a:rPr lang="ru-RU" sz="2400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недвижимости</a:t>
            </a:r>
          </a:p>
          <a:p>
            <a:pPr marL="342900" indent="-342900">
              <a:spcBef>
                <a:spcPts val="700"/>
              </a:spcBef>
              <a:spcAft>
                <a:spcPts val="700"/>
              </a:spcAft>
              <a:buClr>
                <a:srgbClr val="002060"/>
              </a:buClr>
              <a:buFont typeface="+mj-lt"/>
              <a:buAutoNum type="arabicPeriod"/>
            </a:pPr>
            <a:r>
              <a:rPr lang="ru-RU" sz="2400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Гарантия возврата средств законодательством РК</a:t>
            </a:r>
            <a:endParaRPr lang="ru-RU" sz="2400" b="1" i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8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8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11032"/>
            <a:ext cx="2201441" cy="78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77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A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548979"/>
            <a:ext cx="9154555" cy="620688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Активный пайщик</a:t>
            </a:r>
            <a:endParaRPr lang="ru-RU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48954" y="1362472"/>
            <a:ext cx="8064896" cy="1202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7030A0"/>
                </a:solidFill>
              </a:rPr>
              <a:t>Пайщик который сам приглашает в кооператив новых пайщиков, за счет этого может приобрести квартиру вне очереди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848954" y="2658616"/>
            <a:ext cx="8064896" cy="1202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7030A0"/>
                </a:solidFill>
              </a:rPr>
              <a:t>При условии что первоначальные взносы приглашенных пайщиков будет равна сумме его квартиры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848954" y="3882752"/>
            <a:ext cx="8064896" cy="1202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7030A0"/>
                </a:solidFill>
              </a:rPr>
              <a:t>При этом активному пайщику из вступительных взносов будет выплачен гонорар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17230"/>
            <a:ext cx="2417465" cy="8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0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A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1864" y="476672"/>
            <a:ext cx="5759624" cy="620688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Активный пайщик</a:t>
            </a:r>
            <a:endParaRPr lang="ru-RU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979712" y="1700808"/>
            <a:ext cx="5616624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1522512" y="1097360"/>
            <a:ext cx="6577880" cy="3874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7030A0"/>
                </a:solidFill>
              </a:rPr>
              <a:t>Стоимость недвижимости 10 000 000 </a:t>
            </a:r>
            <a:r>
              <a:rPr lang="ru-RU" dirty="0" err="1" smtClean="0">
                <a:solidFill>
                  <a:srgbClr val="7030A0"/>
                </a:solidFill>
              </a:rPr>
              <a:t>тг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10" name="Прямая со стрелкой 9"/>
          <p:cNvCxnSpPr>
            <a:endCxn id="146" idx="0"/>
          </p:cNvCxnSpPr>
          <p:nvPr/>
        </p:nvCxnSpPr>
        <p:spPr>
          <a:xfrm flipH="1">
            <a:off x="2499010" y="1737295"/>
            <a:ext cx="292499" cy="10824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>
          <a:xfrm>
            <a:off x="4723591" y="1748588"/>
            <a:ext cx="21478" cy="129800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/>
          <p:nvPr/>
        </p:nvCxnSpPr>
        <p:spPr>
          <a:xfrm>
            <a:off x="6876256" y="1748588"/>
            <a:ext cx="485580" cy="129259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Овал 228"/>
          <p:cNvSpPr/>
          <p:nvPr/>
        </p:nvSpPr>
        <p:spPr>
          <a:xfrm>
            <a:off x="1115616" y="2276872"/>
            <a:ext cx="7200800" cy="1503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146" name="Овал 145"/>
          <p:cNvSpPr/>
          <p:nvPr/>
        </p:nvSpPr>
        <p:spPr>
          <a:xfrm>
            <a:off x="1811902" y="2819739"/>
            <a:ext cx="1374216" cy="786932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7030A0"/>
                </a:solidFill>
              </a:rPr>
              <a:t>2</a:t>
            </a:r>
            <a:r>
              <a:rPr lang="ru-RU" sz="1400" dirty="0" smtClean="0">
                <a:solidFill>
                  <a:srgbClr val="7030A0"/>
                </a:solidFill>
              </a:rPr>
              <a:t> 800 000</a:t>
            </a:r>
            <a:endParaRPr lang="ru-RU" sz="1400" dirty="0">
              <a:solidFill>
                <a:srgbClr val="7030A0"/>
              </a:solidFill>
            </a:endParaRPr>
          </a:p>
        </p:txBody>
      </p:sp>
      <p:sp>
        <p:nvSpPr>
          <p:cNvPr id="230" name="Прямоугольник 229"/>
          <p:cNvSpPr/>
          <p:nvPr/>
        </p:nvSpPr>
        <p:spPr>
          <a:xfrm>
            <a:off x="2953960" y="2492897"/>
            <a:ext cx="3575432" cy="2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7030A0"/>
                </a:solidFill>
              </a:rPr>
              <a:t>Первоначальный паевой взнос суммарно       </a:t>
            </a:r>
          </a:p>
          <a:p>
            <a:pPr algn="ctr"/>
            <a:r>
              <a:rPr lang="ru-RU" sz="1200" dirty="0" smtClean="0">
                <a:solidFill>
                  <a:srgbClr val="7030A0"/>
                </a:solidFill>
              </a:rPr>
              <a:t>8 </a:t>
            </a:r>
            <a:r>
              <a:rPr lang="ru-RU" sz="1200" dirty="0">
                <a:solidFill>
                  <a:srgbClr val="7030A0"/>
                </a:solidFill>
              </a:rPr>
              <a:t>4</a:t>
            </a:r>
            <a:r>
              <a:rPr lang="ru-RU" sz="1200" dirty="0" smtClean="0">
                <a:solidFill>
                  <a:srgbClr val="7030A0"/>
                </a:solidFill>
              </a:rPr>
              <a:t>00 000 </a:t>
            </a:r>
            <a:r>
              <a:rPr lang="ru-RU" sz="1200" dirty="0" err="1" smtClean="0">
                <a:solidFill>
                  <a:srgbClr val="7030A0"/>
                </a:solidFill>
              </a:rPr>
              <a:t>тг</a:t>
            </a:r>
            <a:endParaRPr lang="ru-RU" sz="1200" dirty="0">
              <a:solidFill>
                <a:srgbClr val="7030A0"/>
              </a:solidFill>
            </a:endParaRPr>
          </a:p>
        </p:txBody>
      </p:sp>
      <p:cxnSp>
        <p:nvCxnSpPr>
          <p:cNvPr id="238" name="Прямая со стрелкой 237"/>
          <p:cNvCxnSpPr/>
          <p:nvPr/>
        </p:nvCxnSpPr>
        <p:spPr>
          <a:xfrm>
            <a:off x="1803321" y="4550011"/>
            <a:ext cx="32375" cy="10304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/>
          <p:nvPr/>
        </p:nvCxnSpPr>
        <p:spPr>
          <a:xfrm>
            <a:off x="3779912" y="4492412"/>
            <a:ext cx="32375" cy="10304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/>
          <p:nvPr/>
        </p:nvCxnSpPr>
        <p:spPr>
          <a:xfrm>
            <a:off x="5724128" y="4581394"/>
            <a:ext cx="32375" cy="10304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/>
          <p:cNvSpPr/>
          <p:nvPr/>
        </p:nvSpPr>
        <p:spPr>
          <a:xfrm>
            <a:off x="1187624" y="5625727"/>
            <a:ext cx="1248442" cy="335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7030A0"/>
                </a:solidFill>
              </a:rPr>
              <a:t>100 000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51" name="Прямоугольник 150"/>
          <p:cNvSpPr/>
          <p:nvPr/>
        </p:nvSpPr>
        <p:spPr>
          <a:xfrm>
            <a:off x="3203848" y="5625727"/>
            <a:ext cx="1248442" cy="335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7030A0"/>
                </a:solidFill>
              </a:rPr>
              <a:t>100 000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52" name="Прямоугольник 151"/>
          <p:cNvSpPr/>
          <p:nvPr/>
        </p:nvSpPr>
        <p:spPr>
          <a:xfrm>
            <a:off x="5148064" y="5626718"/>
            <a:ext cx="1248442" cy="335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7030A0"/>
                </a:solidFill>
              </a:rPr>
              <a:t>100 000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54" name="Прямоугольник 153"/>
          <p:cNvSpPr/>
          <p:nvPr/>
        </p:nvSpPr>
        <p:spPr>
          <a:xfrm>
            <a:off x="1187624" y="5106439"/>
            <a:ext cx="569481" cy="335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7030A0"/>
                </a:solidFill>
              </a:rPr>
              <a:t>1</a:t>
            </a:r>
            <a:r>
              <a:rPr lang="ru-RU" dirty="0" smtClean="0">
                <a:solidFill>
                  <a:srgbClr val="7030A0"/>
                </a:solidFill>
              </a:rPr>
              <a:t>%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55" name="Прямоугольник 154"/>
          <p:cNvSpPr/>
          <p:nvPr/>
        </p:nvSpPr>
        <p:spPr>
          <a:xfrm>
            <a:off x="3095839" y="5109191"/>
            <a:ext cx="587211" cy="335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7030A0"/>
                </a:solidFill>
              </a:rPr>
              <a:t>1</a:t>
            </a:r>
            <a:r>
              <a:rPr lang="ru-RU" dirty="0" smtClean="0">
                <a:solidFill>
                  <a:srgbClr val="7030A0"/>
                </a:solidFill>
              </a:rPr>
              <a:t>%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56" name="Прямоугольник 155"/>
          <p:cNvSpPr/>
          <p:nvPr/>
        </p:nvSpPr>
        <p:spPr>
          <a:xfrm>
            <a:off x="5069984" y="5106439"/>
            <a:ext cx="548954" cy="335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7030A0"/>
                </a:solidFill>
              </a:rPr>
              <a:t>1</a:t>
            </a:r>
            <a:r>
              <a:rPr lang="ru-RU" dirty="0" smtClean="0">
                <a:solidFill>
                  <a:srgbClr val="7030A0"/>
                </a:solidFill>
              </a:rPr>
              <a:t>%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45" name="Прямоугольник 244"/>
          <p:cNvSpPr/>
          <p:nvPr/>
        </p:nvSpPr>
        <p:spPr>
          <a:xfrm>
            <a:off x="1854675" y="6089303"/>
            <a:ext cx="3885640" cy="662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7030A0"/>
                </a:solidFill>
              </a:rPr>
              <a:t>ГОНОРАРЫ АКТИВНОГО ПАЙЩИКА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57" name="Овал 156"/>
          <p:cNvSpPr/>
          <p:nvPr/>
        </p:nvSpPr>
        <p:spPr>
          <a:xfrm>
            <a:off x="4054568" y="2835721"/>
            <a:ext cx="1374216" cy="786932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7030A0"/>
                </a:solidFill>
              </a:rPr>
              <a:t>2</a:t>
            </a:r>
            <a:r>
              <a:rPr lang="ru-RU" sz="1400" dirty="0" smtClean="0">
                <a:solidFill>
                  <a:srgbClr val="7030A0"/>
                </a:solidFill>
              </a:rPr>
              <a:t> 800 000</a:t>
            </a:r>
            <a:endParaRPr lang="ru-RU" sz="1400" dirty="0">
              <a:solidFill>
                <a:srgbClr val="7030A0"/>
              </a:solidFill>
            </a:endParaRPr>
          </a:p>
        </p:txBody>
      </p:sp>
      <p:sp>
        <p:nvSpPr>
          <p:cNvPr id="158" name="Овал 157"/>
          <p:cNvSpPr/>
          <p:nvPr/>
        </p:nvSpPr>
        <p:spPr>
          <a:xfrm>
            <a:off x="6171876" y="2818869"/>
            <a:ext cx="1374216" cy="786932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7030A0"/>
                </a:solidFill>
              </a:rPr>
              <a:t>2</a:t>
            </a:r>
            <a:r>
              <a:rPr lang="ru-RU" sz="1400" dirty="0" smtClean="0">
                <a:solidFill>
                  <a:srgbClr val="7030A0"/>
                </a:solidFill>
              </a:rPr>
              <a:t> 800 000</a:t>
            </a:r>
            <a:endParaRPr lang="ru-RU" sz="1400" dirty="0">
              <a:solidFill>
                <a:srgbClr val="7030A0"/>
              </a:solidFill>
            </a:endParaRPr>
          </a:p>
        </p:txBody>
      </p:sp>
      <p:sp>
        <p:nvSpPr>
          <p:cNvPr id="160" name="Прямоугольник 159"/>
          <p:cNvSpPr/>
          <p:nvPr/>
        </p:nvSpPr>
        <p:spPr>
          <a:xfrm>
            <a:off x="2008383" y="3840908"/>
            <a:ext cx="3575432" cy="2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7030A0"/>
                </a:solidFill>
              </a:rPr>
              <a:t>вступительный взнос суммарно 2 </a:t>
            </a:r>
            <a:r>
              <a:rPr lang="ru-RU" sz="1200" dirty="0">
                <a:solidFill>
                  <a:srgbClr val="7030A0"/>
                </a:solidFill>
              </a:rPr>
              <a:t>1</a:t>
            </a:r>
            <a:r>
              <a:rPr lang="ru-RU" sz="1200" dirty="0" smtClean="0">
                <a:solidFill>
                  <a:srgbClr val="7030A0"/>
                </a:solidFill>
              </a:rPr>
              <a:t>00 000 </a:t>
            </a:r>
            <a:r>
              <a:rPr lang="ru-RU" sz="1200" dirty="0" err="1" smtClean="0">
                <a:solidFill>
                  <a:srgbClr val="7030A0"/>
                </a:solidFill>
              </a:rPr>
              <a:t>тг</a:t>
            </a:r>
            <a:endParaRPr lang="ru-RU" sz="1200" dirty="0">
              <a:solidFill>
                <a:srgbClr val="7030A0"/>
              </a:solidFill>
            </a:endParaRPr>
          </a:p>
        </p:txBody>
      </p:sp>
      <p:sp>
        <p:nvSpPr>
          <p:cNvPr id="162" name="Овал 161"/>
          <p:cNvSpPr/>
          <p:nvPr/>
        </p:nvSpPr>
        <p:spPr>
          <a:xfrm>
            <a:off x="1115616" y="4138571"/>
            <a:ext cx="1406599" cy="514565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k-KZ" sz="1400" dirty="0">
                <a:solidFill>
                  <a:srgbClr val="7030A0"/>
                </a:solidFill>
              </a:rPr>
              <a:t>7</a:t>
            </a:r>
            <a:r>
              <a:rPr lang="ru-RU" sz="1400" dirty="0" smtClean="0">
                <a:solidFill>
                  <a:srgbClr val="7030A0"/>
                </a:solidFill>
              </a:rPr>
              <a:t>00 000</a:t>
            </a:r>
            <a:endParaRPr lang="ru-RU" sz="1400" dirty="0">
              <a:solidFill>
                <a:srgbClr val="7030A0"/>
              </a:solidFill>
            </a:endParaRPr>
          </a:p>
        </p:txBody>
      </p:sp>
      <p:sp>
        <p:nvSpPr>
          <p:cNvPr id="163" name="Овал 162"/>
          <p:cNvSpPr/>
          <p:nvPr/>
        </p:nvSpPr>
        <p:spPr>
          <a:xfrm>
            <a:off x="3059832" y="4138571"/>
            <a:ext cx="1406599" cy="514565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k-KZ" sz="1400" dirty="0">
                <a:solidFill>
                  <a:srgbClr val="7030A0"/>
                </a:solidFill>
              </a:rPr>
              <a:t>7</a:t>
            </a:r>
            <a:r>
              <a:rPr lang="ru-RU" sz="1400" dirty="0" smtClean="0">
                <a:solidFill>
                  <a:srgbClr val="7030A0"/>
                </a:solidFill>
              </a:rPr>
              <a:t>00 000</a:t>
            </a:r>
            <a:endParaRPr lang="ru-RU" sz="1400" dirty="0">
              <a:solidFill>
                <a:srgbClr val="7030A0"/>
              </a:solidFill>
            </a:endParaRPr>
          </a:p>
        </p:txBody>
      </p:sp>
      <p:sp>
        <p:nvSpPr>
          <p:cNvPr id="164" name="Овал 163"/>
          <p:cNvSpPr/>
          <p:nvPr/>
        </p:nvSpPr>
        <p:spPr>
          <a:xfrm>
            <a:off x="5004048" y="4138571"/>
            <a:ext cx="1406599" cy="514565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k-KZ" sz="1400" dirty="0">
                <a:solidFill>
                  <a:srgbClr val="7030A0"/>
                </a:solidFill>
              </a:rPr>
              <a:t>7</a:t>
            </a:r>
            <a:r>
              <a:rPr lang="ru-RU" sz="1400" dirty="0" smtClean="0">
                <a:solidFill>
                  <a:srgbClr val="7030A0"/>
                </a:solidFill>
              </a:rPr>
              <a:t>00 000</a:t>
            </a:r>
            <a:endParaRPr lang="ru-RU" sz="1400" dirty="0">
              <a:solidFill>
                <a:srgbClr val="7030A0"/>
              </a:solidFill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7389195" y="3550961"/>
            <a:ext cx="448259" cy="10304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"/>
          <a:stretch/>
        </p:blipFill>
        <p:spPr>
          <a:xfrm>
            <a:off x="7151765" y="4653136"/>
            <a:ext cx="1527155" cy="1126949"/>
          </a:xfrm>
          <a:prstGeom prst="rect">
            <a:avLst/>
          </a:prstGeom>
        </p:spPr>
      </p:pic>
      <p:sp>
        <p:nvSpPr>
          <p:cNvPr id="32" name="Прямоугольник 31"/>
          <p:cNvSpPr/>
          <p:nvPr/>
        </p:nvSpPr>
        <p:spPr>
          <a:xfrm>
            <a:off x="7854947" y="4041087"/>
            <a:ext cx="1164215" cy="315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7030A0"/>
                </a:solidFill>
              </a:rPr>
              <a:t>Вне очереди</a:t>
            </a:r>
            <a:endParaRPr lang="ru-RU" sz="1200" dirty="0">
              <a:solidFill>
                <a:srgbClr val="7030A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84" y="68872"/>
            <a:ext cx="2082519" cy="74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94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9" grpId="0" animBg="1"/>
      <p:bldP spid="146" grpId="0" animBg="1"/>
      <p:bldP spid="230" grpId="0"/>
      <p:bldP spid="244" grpId="0" animBg="1"/>
      <p:bldP spid="151" grpId="0" animBg="1"/>
      <p:bldP spid="152" grpId="0" animBg="1"/>
      <p:bldP spid="154" grpId="0" animBg="1"/>
      <p:bldP spid="155" grpId="0" animBg="1"/>
      <p:bldP spid="156" grpId="0" animBg="1"/>
      <p:bldP spid="245" grpId="0" animBg="1"/>
      <p:bldP spid="157" grpId="0" animBg="1"/>
      <p:bldP spid="158" grpId="0" animBg="1"/>
      <p:bldP spid="160" grpId="0"/>
      <p:bldP spid="162" grpId="0" animBg="1"/>
      <p:bldP spid="163" grpId="0" animBg="1"/>
      <p:bldP spid="164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A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Картинки по запросу вопросы и ответ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7200800" cy="489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88640"/>
            <a:ext cx="2345457" cy="83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27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A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827584" y="2240765"/>
            <a:ext cx="7627966" cy="3610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Стрелка вправо 11"/>
          <p:cNvSpPr/>
          <p:nvPr/>
        </p:nvSpPr>
        <p:spPr>
          <a:xfrm rot="7833026">
            <a:off x="1452724" y="2707834"/>
            <a:ext cx="1329963" cy="174390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96716" y="3400687"/>
            <a:ext cx="1516485" cy="89240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k-KZ" b="1" dirty="0" smtClean="0">
                <a:solidFill>
                  <a:srgbClr val="7030A0"/>
                </a:solidFill>
              </a:rPr>
              <a:t>Для жилья или бизнеса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39" name="Стрелка вправо 38"/>
          <p:cNvSpPr/>
          <p:nvPr/>
        </p:nvSpPr>
        <p:spPr>
          <a:xfrm rot="5400000">
            <a:off x="4000295" y="2713279"/>
            <a:ext cx="1071401" cy="216024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180643" y="3417110"/>
            <a:ext cx="2736306" cy="8759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Доход от аренды жилой или ком недвижимости</a:t>
            </a:r>
            <a:endParaRPr lang="ru-RU" b="1" dirty="0">
              <a:solidFill>
                <a:srgbClr val="7030A0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"/>
          <a:stretch/>
        </p:blipFill>
        <p:spPr>
          <a:xfrm>
            <a:off x="722105" y="4512450"/>
            <a:ext cx="2465708" cy="1724862"/>
          </a:xfrm>
          <a:prstGeom prst="rect">
            <a:avLst/>
          </a:prstGeom>
        </p:spPr>
      </p:pic>
      <p:pic>
        <p:nvPicPr>
          <p:cNvPr id="1026" name="Picture 2" descr="https://pixabay.com/static/uploads/photo/2014/03/24/17/15/mortgage-295211_960_7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122" y="4528893"/>
            <a:ext cx="2713997" cy="170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3.depositphotos.com/1003115/155/i/950/depositphotos_1550710-Dollar-bills-pack-money-hous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428" y="4538296"/>
            <a:ext cx="2609719" cy="169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Стрелка вправо 39"/>
          <p:cNvSpPr/>
          <p:nvPr/>
        </p:nvSpPr>
        <p:spPr>
          <a:xfrm rot="3197968" flipV="1">
            <a:off x="6489957" y="2730723"/>
            <a:ext cx="1233318" cy="165057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6474720" y="3400687"/>
            <a:ext cx="1625671" cy="89240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k-KZ" b="1" dirty="0" smtClean="0">
                <a:solidFill>
                  <a:srgbClr val="7030A0"/>
                </a:solidFill>
              </a:rPr>
              <a:t>Инвестиция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86438" y="1591513"/>
            <a:ext cx="5510257" cy="469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7030A0"/>
                </a:solidFill>
              </a:rPr>
              <a:t>ДЛЯ ЧЕГО НУЖНА НЕДВИЖИМОСТЬ</a:t>
            </a:r>
            <a:endParaRPr lang="ru-RU" sz="2400" dirty="0">
              <a:solidFill>
                <a:srgbClr val="7030A0"/>
              </a:solidFill>
            </a:endParaRPr>
          </a:p>
        </p:txBody>
      </p:sp>
      <p:sp>
        <p:nvSpPr>
          <p:cNvPr id="23" name="Заголовок 1"/>
          <p:cNvSpPr txBox="1">
            <a:spLocks noGrp="1"/>
          </p:cNvSpPr>
          <p:nvPr>
            <p:ph type="title"/>
          </p:nvPr>
        </p:nvSpPr>
        <p:spPr>
          <a:xfrm>
            <a:off x="0" y="426616"/>
            <a:ext cx="9144000" cy="1418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ts val="3500"/>
              </a:lnSpc>
            </a:pPr>
            <a:r>
              <a:rPr lang="kk-KZ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ПОТРЕБИТЕЛЬСКИЙ КООПЕРАТИВ</a:t>
            </a:r>
            <a:r>
              <a:rPr lang="kk-KZ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</a:t>
            </a:r>
            <a:r>
              <a:rPr lang="ru-RU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kk-KZ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АСАР ҚАЗЫНА</a:t>
            </a:r>
            <a:r>
              <a:rPr lang="ru-RU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46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9" grpId="0" animBg="1"/>
      <p:bldP spid="15" grpId="0" animBg="1"/>
      <p:bldP spid="40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A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666670"/>
            <a:ext cx="7931224" cy="125827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ru-RU" sz="2400" dirty="0" smtClean="0">
                <a:solidFill>
                  <a:srgbClr val="7030A0"/>
                </a:solidFill>
              </a:rPr>
              <a:t>Кооператив был зарегистрирован </a:t>
            </a:r>
            <a:r>
              <a:rPr lang="ru-RU" sz="2400" dirty="0">
                <a:solidFill>
                  <a:srgbClr val="7030A0"/>
                </a:solidFill>
              </a:rPr>
              <a:t>в реестре юридических </a:t>
            </a:r>
            <a:r>
              <a:rPr lang="ru-RU" sz="2400" dirty="0" smtClean="0">
                <a:solidFill>
                  <a:srgbClr val="7030A0"/>
                </a:solidFill>
              </a:rPr>
              <a:t>лиц в </a:t>
            </a:r>
            <a:r>
              <a:rPr lang="ru-RU" sz="2400" dirty="0">
                <a:solidFill>
                  <a:srgbClr val="7030A0"/>
                </a:solidFill>
              </a:rPr>
              <a:t>Юстиции </a:t>
            </a:r>
            <a:r>
              <a:rPr lang="ru-RU" sz="2400" dirty="0" smtClean="0">
                <a:solidFill>
                  <a:srgbClr val="7030A0"/>
                </a:solidFill>
              </a:rPr>
              <a:t>РК.</a:t>
            </a:r>
          </a:p>
          <a:p>
            <a:r>
              <a:rPr lang="ru-RU" sz="2400" dirty="0" smtClean="0">
                <a:solidFill>
                  <a:srgbClr val="7030A0"/>
                </a:solidFill>
              </a:rPr>
              <a:t>Деятельность кооператива регулируется   Конституцией </a:t>
            </a:r>
            <a:r>
              <a:rPr lang="ru-RU" sz="2400" dirty="0">
                <a:solidFill>
                  <a:srgbClr val="7030A0"/>
                </a:solidFill>
              </a:rPr>
              <a:t>Республики Казахстан, Гражданским Кодексом </a:t>
            </a:r>
            <a:r>
              <a:rPr lang="ru-RU" sz="2400" dirty="0" smtClean="0">
                <a:solidFill>
                  <a:srgbClr val="7030A0"/>
                </a:solidFill>
              </a:rPr>
              <a:t>(</a:t>
            </a:r>
            <a:r>
              <a:rPr lang="ru-RU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главы 2, параграф 2, ст. ст. 41 - 108</a:t>
            </a:r>
            <a:r>
              <a:rPr lang="ru-RU" sz="2400" dirty="0" smtClean="0">
                <a:solidFill>
                  <a:srgbClr val="7030A0"/>
                </a:solidFill>
              </a:rPr>
              <a:t>),  а также законами: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7030A0"/>
                </a:solidFill>
              </a:rPr>
              <a:t> </a:t>
            </a:r>
            <a:r>
              <a:rPr lang="ru-RU" sz="2400" dirty="0" smtClean="0">
                <a:solidFill>
                  <a:srgbClr val="7030A0"/>
                </a:solidFill>
              </a:rPr>
              <a:t>      «О жилищных отношениях» </a:t>
            </a:r>
            <a:r>
              <a:rPr lang="ru-RU" sz="1600" dirty="0" smtClean="0">
                <a:solidFill>
                  <a:srgbClr val="7030A0"/>
                </a:solidFill>
              </a:rPr>
              <a:t>(глава 8, статья 52)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7030A0"/>
                </a:solidFill>
              </a:rPr>
              <a:t>       «О некоммерческих организациях»  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7030A0"/>
                </a:solidFill>
              </a:rPr>
              <a:t>       </a:t>
            </a:r>
            <a:r>
              <a:rPr lang="ru-RU" sz="2400" dirty="0">
                <a:solidFill>
                  <a:srgbClr val="7030A0"/>
                </a:solidFill>
              </a:rPr>
              <a:t>«О потребительском кооперативе» </a:t>
            </a:r>
            <a:endParaRPr lang="ru-RU" sz="24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sz="24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sz="2400" dirty="0" smtClean="0">
              <a:solidFill>
                <a:srgbClr val="7030A0"/>
              </a:solidFill>
            </a:endParaRPr>
          </a:p>
          <a:p>
            <a:pPr marL="36900" indent="0">
              <a:buNone/>
            </a:pPr>
            <a:endParaRPr lang="ru-RU" sz="2400" dirty="0">
              <a:solidFill>
                <a:srgbClr val="7030A0"/>
              </a:solidFill>
            </a:endParaRPr>
          </a:p>
        </p:txBody>
      </p:sp>
      <p:sp>
        <p:nvSpPr>
          <p:cNvPr id="13" name="Заголовок 1"/>
          <p:cNvSpPr txBox="1">
            <a:spLocks noGrp="1"/>
          </p:cNvSpPr>
          <p:nvPr>
            <p:ph type="title"/>
          </p:nvPr>
        </p:nvSpPr>
        <p:spPr>
          <a:xfrm>
            <a:off x="1" y="636625"/>
            <a:ext cx="9143999" cy="1268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ts val="3500"/>
              </a:lnSpc>
            </a:pPr>
            <a:r>
              <a:rPr lang="kk-KZ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ПОТРЕБИТЕЛЬСКИЙ КООПЕРАТИВ</a:t>
            </a:r>
            <a:r>
              <a:rPr lang="kk-KZ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</a:t>
            </a:r>
            <a:r>
              <a:rPr lang="ru-RU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kk-KZ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АСАР ҚАЗЫНА</a:t>
            </a:r>
            <a:r>
              <a:rPr lang="ru-RU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78002"/>
            <a:ext cx="2232248" cy="79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28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A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666670"/>
            <a:ext cx="7931224" cy="125827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ru-RU" sz="2400" dirty="0" smtClean="0">
                <a:solidFill>
                  <a:srgbClr val="7030A0"/>
                </a:solidFill>
              </a:rPr>
              <a:t>Потребительский </a:t>
            </a:r>
            <a:r>
              <a:rPr lang="ru-RU" sz="2400" dirty="0">
                <a:solidFill>
                  <a:srgbClr val="7030A0"/>
                </a:solidFill>
              </a:rPr>
              <a:t>кооператив </a:t>
            </a:r>
            <a:r>
              <a:rPr lang="ru-RU" sz="2400" dirty="0" smtClean="0">
                <a:solidFill>
                  <a:srgbClr val="7030A0"/>
                </a:solidFill>
              </a:rPr>
              <a:t>(ПК</a:t>
            </a:r>
            <a:r>
              <a:rPr lang="ru-RU" sz="2400" dirty="0">
                <a:solidFill>
                  <a:srgbClr val="7030A0"/>
                </a:solidFill>
              </a:rPr>
              <a:t>) создан как добровольное объединение граждан и (или) юридических лиц на основе членства в целях удовлетворения потребностей членов </a:t>
            </a:r>
            <a:r>
              <a:rPr lang="ru-RU" sz="2400" dirty="0" smtClean="0">
                <a:solidFill>
                  <a:srgbClr val="7030A0"/>
                </a:solidFill>
              </a:rPr>
              <a:t>ПК </a:t>
            </a:r>
            <a:r>
              <a:rPr lang="ru-RU" sz="2400" dirty="0">
                <a:solidFill>
                  <a:srgbClr val="7030A0"/>
                </a:solidFill>
              </a:rPr>
              <a:t>в жилых и нежилых помещениях путем объединения членами </a:t>
            </a:r>
            <a:r>
              <a:rPr lang="ru-RU" sz="2400" dirty="0" smtClean="0">
                <a:solidFill>
                  <a:srgbClr val="7030A0"/>
                </a:solidFill>
              </a:rPr>
              <a:t>ПК </a:t>
            </a:r>
            <a:r>
              <a:rPr lang="ru-RU" sz="2400" dirty="0">
                <a:solidFill>
                  <a:srgbClr val="7030A0"/>
                </a:solidFill>
              </a:rPr>
              <a:t>своих денежных средств (паевых взносов</a:t>
            </a:r>
            <a:r>
              <a:rPr lang="ru-RU" sz="2400" dirty="0" smtClean="0">
                <a:solidFill>
                  <a:srgbClr val="7030A0"/>
                </a:solidFill>
              </a:rPr>
              <a:t>).</a:t>
            </a:r>
          </a:p>
          <a:p>
            <a:r>
              <a:rPr lang="ru-RU" sz="2400" dirty="0" smtClean="0">
                <a:solidFill>
                  <a:srgbClr val="7030A0"/>
                </a:solidFill>
              </a:rPr>
              <a:t>Потребительский </a:t>
            </a:r>
            <a:r>
              <a:rPr lang="ru-RU" sz="2400" dirty="0">
                <a:solidFill>
                  <a:srgbClr val="7030A0"/>
                </a:solidFill>
              </a:rPr>
              <a:t>кооператив </a:t>
            </a:r>
            <a:r>
              <a:rPr lang="ru-RU" sz="2400" dirty="0" smtClean="0">
                <a:solidFill>
                  <a:srgbClr val="7030A0"/>
                </a:solidFill>
              </a:rPr>
              <a:t>(ПК</a:t>
            </a:r>
            <a:r>
              <a:rPr lang="ru-RU" sz="2400" dirty="0">
                <a:solidFill>
                  <a:srgbClr val="7030A0"/>
                </a:solidFill>
              </a:rPr>
              <a:t>) является некоммерческой организацией, созданной в форме потребительского кооператива, и не ставит своей целью извлечение прибыли. </a:t>
            </a:r>
            <a:endParaRPr lang="ru-RU" sz="24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sz="24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sz="2400" dirty="0" smtClean="0">
              <a:solidFill>
                <a:srgbClr val="7030A0"/>
              </a:solidFill>
            </a:endParaRPr>
          </a:p>
          <a:p>
            <a:pPr marL="36900" indent="0">
              <a:buNone/>
            </a:pPr>
            <a:endParaRPr lang="ru-RU" sz="2400" dirty="0">
              <a:solidFill>
                <a:srgbClr val="7030A0"/>
              </a:solidFill>
            </a:endParaRPr>
          </a:p>
        </p:txBody>
      </p:sp>
      <p:sp>
        <p:nvSpPr>
          <p:cNvPr id="13" name="Заголовок 1"/>
          <p:cNvSpPr txBox="1">
            <a:spLocks noGrp="1"/>
          </p:cNvSpPr>
          <p:nvPr>
            <p:ph type="title"/>
          </p:nvPr>
        </p:nvSpPr>
        <p:spPr>
          <a:xfrm>
            <a:off x="-7345" y="476672"/>
            <a:ext cx="9143999" cy="12687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ts val="3500"/>
              </a:lnSpc>
            </a:pPr>
            <a:r>
              <a:rPr lang="kk-KZ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Что </a:t>
            </a:r>
            <a:r>
              <a:rPr lang="kk-KZ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такое </a:t>
            </a:r>
            <a:br>
              <a:rPr lang="kk-KZ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kk-KZ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«ПОТРЕБИТЕЛЬСКИЙ </a:t>
            </a:r>
            <a:r>
              <a:rPr lang="kk-KZ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КООПЕРАТИВ»?</a:t>
            </a:r>
            <a:endParaRPr lang="ru-RU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06852"/>
            <a:ext cx="2273450" cy="8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10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A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 noGrp="1"/>
          </p:cNvSpPr>
          <p:nvPr>
            <p:ph type="title"/>
          </p:nvPr>
        </p:nvSpPr>
        <p:spPr>
          <a:xfrm>
            <a:off x="971600" y="543477"/>
            <a:ext cx="7632848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ts val="3500"/>
              </a:lnSpc>
            </a:pPr>
            <a:r>
              <a:rPr lang="kk-KZ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СВИДЕТЕЛЬСТВО                                                                                     ГОСУДАРСТВЕННОЙ РЕГИСТРАЦИИ</a:t>
            </a:r>
            <a:endParaRPr lang="ru-RU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06226"/>
            <a:ext cx="2448272" cy="87450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352" y="1536993"/>
            <a:ext cx="3856856" cy="531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05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A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" y="360040"/>
            <a:ext cx="9180512" cy="620688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Условия кооператива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802" y="1052736"/>
            <a:ext cx="8478686" cy="302640"/>
          </a:xfr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ru-RU" sz="1400" dirty="0" smtClean="0">
                <a:solidFill>
                  <a:srgbClr val="7030A0"/>
                </a:solidFill>
              </a:rPr>
              <a:t>Оплата вступительного взноса  – 7% от стоимости недвижимости </a:t>
            </a:r>
            <a:endParaRPr lang="en-US" sz="1400" dirty="0" smtClean="0">
              <a:solidFill>
                <a:srgbClr val="7030A0"/>
              </a:solidFill>
            </a:endParaRPr>
          </a:p>
          <a:p>
            <a:pPr lvl="0"/>
            <a:r>
              <a:rPr lang="ru-RU" sz="1400" dirty="0" smtClean="0">
                <a:solidFill>
                  <a:srgbClr val="7030A0"/>
                </a:solidFill>
              </a:rPr>
              <a:t>Оплата паевого взноса – 28% от стоимости недвижимости;</a:t>
            </a:r>
            <a:endParaRPr lang="ru-RU" sz="1400" dirty="0">
              <a:solidFill>
                <a:srgbClr val="7030A0"/>
              </a:solidFill>
            </a:endParaRPr>
          </a:p>
          <a:p>
            <a:pPr lvl="0"/>
            <a:r>
              <a:rPr lang="ru-RU" sz="1400" dirty="0">
                <a:solidFill>
                  <a:srgbClr val="7030A0"/>
                </a:solidFill>
              </a:rPr>
              <a:t>После оплаты всех взносов пайщик становится в очередь на получение недвижимости;</a:t>
            </a:r>
          </a:p>
          <a:p>
            <a:pPr lvl="0"/>
            <a:r>
              <a:rPr lang="ru-RU" sz="1400" dirty="0">
                <a:solidFill>
                  <a:srgbClr val="7030A0"/>
                </a:solidFill>
              </a:rPr>
              <a:t>Годовая процентная ставка «0</a:t>
            </a:r>
            <a:r>
              <a:rPr lang="ru-RU" sz="1400" dirty="0" smtClean="0">
                <a:solidFill>
                  <a:srgbClr val="7030A0"/>
                </a:solidFill>
              </a:rPr>
              <a:t>»%;</a:t>
            </a:r>
          </a:p>
          <a:p>
            <a:pPr lvl="0"/>
            <a:r>
              <a:rPr lang="ru-RU" sz="1400" dirty="0" smtClean="0">
                <a:solidFill>
                  <a:srgbClr val="7030A0"/>
                </a:solidFill>
              </a:rPr>
              <a:t>Минимальный пакет документов: удостоверение личности;</a:t>
            </a:r>
            <a:endParaRPr lang="ru-RU" sz="1400" dirty="0">
              <a:solidFill>
                <a:srgbClr val="7030A0"/>
              </a:solidFill>
            </a:endParaRPr>
          </a:p>
          <a:p>
            <a:pPr lvl="0"/>
            <a:r>
              <a:rPr lang="ru-RU" sz="1400" dirty="0">
                <a:solidFill>
                  <a:srgbClr val="7030A0"/>
                </a:solidFill>
              </a:rPr>
              <a:t>Без подтверждения доходов;</a:t>
            </a:r>
          </a:p>
          <a:p>
            <a:r>
              <a:rPr lang="ru-RU" sz="1400" dirty="0">
                <a:solidFill>
                  <a:srgbClr val="7030A0"/>
                </a:solidFill>
              </a:rPr>
              <a:t>Кредитная история не имеет значения</a:t>
            </a:r>
            <a:r>
              <a:rPr lang="ru-RU" sz="1400" dirty="0" smtClean="0">
                <a:solidFill>
                  <a:srgbClr val="7030A0"/>
                </a:solidFill>
              </a:rPr>
              <a:t>; возможность </a:t>
            </a:r>
            <a:r>
              <a:rPr lang="ru-RU" sz="1400" dirty="0">
                <a:solidFill>
                  <a:srgbClr val="7030A0"/>
                </a:solidFill>
              </a:rPr>
              <a:t>вступления при действующих </a:t>
            </a:r>
            <a:r>
              <a:rPr lang="ru-RU" sz="1400" dirty="0" smtClean="0">
                <a:solidFill>
                  <a:srgbClr val="7030A0"/>
                </a:solidFill>
              </a:rPr>
              <a:t>кредитах</a:t>
            </a:r>
            <a:endParaRPr lang="ru-RU" sz="1400" dirty="0">
              <a:solidFill>
                <a:srgbClr val="7030A0"/>
              </a:solidFill>
            </a:endParaRPr>
          </a:p>
          <a:p>
            <a:pPr lvl="0">
              <a:lnSpc>
                <a:spcPct val="150000"/>
              </a:lnSpc>
            </a:pPr>
            <a:r>
              <a:rPr lang="ru-RU" sz="1400" dirty="0">
                <a:solidFill>
                  <a:srgbClr val="7030A0"/>
                </a:solidFill>
              </a:rPr>
              <a:t>Срок рассрочки – от 1 до </a:t>
            </a:r>
            <a:r>
              <a:rPr lang="ru-RU" sz="1400" dirty="0" smtClean="0">
                <a:solidFill>
                  <a:srgbClr val="7030A0"/>
                </a:solidFill>
              </a:rPr>
              <a:t>15 </a:t>
            </a:r>
            <a:r>
              <a:rPr lang="ru-RU" sz="1400" dirty="0">
                <a:solidFill>
                  <a:srgbClr val="7030A0"/>
                </a:solidFill>
              </a:rPr>
              <a:t>лет;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solidFill>
                  <a:srgbClr val="7030A0"/>
                </a:solidFill>
              </a:rPr>
              <a:t>Досрочное погашение без штрафов;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solidFill>
                  <a:srgbClr val="7030A0"/>
                </a:solidFill>
              </a:rPr>
              <a:t>Рефинансирование ипотеки</a:t>
            </a:r>
            <a:r>
              <a:rPr lang="ru-RU" sz="1400" dirty="0" smtClean="0">
                <a:solidFill>
                  <a:srgbClr val="7030A0"/>
                </a:solidFill>
              </a:rPr>
              <a:t>;</a:t>
            </a:r>
            <a:endParaRPr lang="ru-RU" sz="1400" dirty="0">
              <a:solidFill>
                <a:srgbClr val="7030A0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7030A0"/>
                </a:solidFill>
              </a:rPr>
              <a:t>Валюта программы </a:t>
            </a:r>
            <a:r>
              <a:rPr lang="ru-RU" sz="1400" dirty="0" smtClean="0">
                <a:solidFill>
                  <a:srgbClr val="7030A0"/>
                </a:solidFill>
              </a:rPr>
              <a:t>– в Тенге;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endParaRPr lang="en-US" sz="1400" dirty="0" smtClean="0">
              <a:solidFill>
                <a:srgbClr val="7030A0"/>
              </a:solidFill>
            </a:endParaRPr>
          </a:p>
          <a:p>
            <a:pPr marL="369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>
                <a:solidFill>
                  <a:srgbClr val="7030A0"/>
                </a:solidFill>
              </a:rPr>
              <a:t>В </a:t>
            </a:r>
            <a:r>
              <a:rPr lang="ru-RU" sz="1400" dirty="0">
                <a:solidFill>
                  <a:srgbClr val="7030A0"/>
                </a:solidFill>
              </a:rPr>
              <a:t>случае потери платежеспособности, Клиент в праве, расторгнуть договор и вернуть до 100% от выплаченной </a:t>
            </a:r>
            <a:r>
              <a:rPr lang="ru-RU" sz="1400" dirty="0" smtClean="0">
                <a:solidFill>
                  <a:srgbClr val="7030A0"/>
                </a:solidFill>
              </a:rPr>
              <a:t>паевой суммы </a:t>
            </a:r>
            <a:r>
              <a:rPr lang="ru-RU" sz="1400" dirty="0">
                <a:solidFill>
                  <a:srgbClr val="7030A0"/>
                </a:solidFill>
              </a:rPr>
              <a:t>на момент расторжения </a:t>
            </a:r>
            <a:r>
              <a:rPr lang="ru-RU" sz="1400" dirty="0" smtClean="0">
                <a:solidFill>
                  <a:srgbClr val="7030A0"/>
                </a:solidFill>
              </a:rPr>
              <a:t>договора с учетом инфляции.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7030A0"/>
                </a:solidFill>
              </a:rPr>
              <a:t>Вы можете выбрать любой вид жилой или коммерческой недвижимости в любом регионе Казахстана. Главное условие – недвижимость должна быть введена в эксплуатацию;</a:t>
            </a:r>
          </a:p>
          <a:p>
            <a:pPr marL="0" lvl="0" indent="0">
              <a:buNone/>
            </a:pPr>
            <a:r>
              <a:rPr lang="ru-RU" sz="1400" dirty="0">
                <a:solidFill>
                  <a:srgbClr val="7030A0"/>
                </a:solidFill>
              </a:rPr>
              <a:t>Действует «накопительная программа» (то есть, если вы не в состояние </a:t>
            </a:r>
            <a:r>
              <a:rPr lang="ru-RU" sz="1400" dirty="0" smtClean="0">
                <a:solidFill>
                  <a:srgbClr val="7030A0"/>
                </a:solidFill>
              </a:rPr>
              <a:t>внести первоначальный паевой </a:t>
            </a:r>
            <a:r>
              <a:rPr lang="ru-RU" sz="1400" dirty="0">
                <a:solidFill>
                  <a:srgbClr val="7030A0"/>
                </a:solidFill>
              </a:rPr>
              <a:t>взнос сразу, вы можете накопить данную сумму в «накопительной программе», после того как вы накопите нужную </a:t>
            </a:r>
            <a:r>
              <a:rPr lang="ru-RU" sz="1400" dirty="0" smtClean="0">
                <a:solidFill>
                  <a:srgbClr val="7030A0"/>
                </a:solidFill>
              </a:rPr>
              <a:t>сумму, </a:t>
            </a:r>
            <a:r>
              <a:rPr lang="ru-RU" sz="1400" dirty="0">
                <a:solidFill>
                  <a:srgbClr val="7030A0"/>
                </a:solidFill>
              </a:rPr>
              <a:t>вы встаете в очередь на получения недвижимости).</a:t>
            </a:r>
          </a:p>
          <a:p>
            <a:pPr marL="0" lvl="0" indent="0">
              <a:buNone/>
            </a:pPr>
            <a:endParaRPr lang="ru-RU" sz="1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rgbClr val="7030A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488" y="138081"/>
            <a:ext cx="2359088" cy="8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49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A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406"/>
            <a:ext cx="9144000" cy="836712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Как вступить в ПК «АСАР </a:t>
            </a:r>
            <a:r>
              <a:rPr lang="kk-KZ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ҚАЗЫНА</a:t>
            </a:r>
            <a:r>
              <a:rPr lang="ru-RU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»?</a:t>
            </a:r>
            <a:endParaRPr lang="ru-RU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2987824" y="692697"/>
            <a:ext cx="3744416" cy="4301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7030A0"/>
                </a:solidFill>
              </a:rPr>
              <a:t>НАПИСАТЬ ЗАЯВЛЕНИЕ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2987824" y="1196752"/>
            <a:ext cx="3744416" cy="3653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7030A0"/>
                </a:solidFill>
              </a:rPr>
              <a:t>Подписать договор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2987824" y="1635988"/>
            <a:ext cx="3744416" cy="3567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7030A0"/>
                </a:solidFill>
              </a:rPr>
              <a:t>Первоначальные взносы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611560" y="2377057"/>
            <a:ext cx="3888432" cy="7731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ПАЕВЫЙ ФОНД </a:t>
            </a:r>
          </a:p>
          <a:p>
            <a:pPr algn="ctr"/>
            <a:r>
              <a:rPr lang="ru-RU" sz="1400" dirty="0" smtClean="0">
                <a:solidFill>
                  <a:srgbClr val="7030A0"/>
                </a:solidFill>
              </a:rPr>
              <a:t>Паевой взнос 28% от стоимости недвижимости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ru-RU" sz="1400" dirty="0" smtClean="0">
                <a:solidFill>
                  <a:srgbClr val="7030A0"/>
                </a:solidFill>
              </a:rPr>
              <a:t>либо накопить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611560" y="2060848"/>
            <a:ext cx="3888432" cy="3162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Возвратные паевые взносы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5220072" y="2369872"/>
            <a:ext cx="3744416" cy="7803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ФОНД РАЗВИТИЯ</a:t>
            </a:r>
          </a:p>
          <a:p>
            <a:pPr algn="ctr"/>
            <a:r>
              <a:rPr lang="ru-RU" sz="1400" dirty="0">
                <a:solidFill>
                  <a:srgbClr val="7030A0"/>
                </a:solidFill>
              </a:rPr>
              <a:t>7</a:t>
            </a:r>
            <a:r>
              <a:rPr lang="ru-RU" sz="1400" dirty="0" smtClean="0">
                <a:solidFill>
                  <a:srgbClr val="7030A0"/>
                </a:solidFill>
              </a:rPr>
              <a:t>% вступительный взнос (</a:t>
            </a:r>
            <a:r>
              <a:rPr lang="ru-RU" sz="1400" dirty="0" err="1" smtClean="0">
                <a:solidFill>
                  <a:srgbClr val="7030A0"/>
                </a:solidFill>
              </a:rPr>
              <a:t>единоразово</a:t>
            </a:r>
            <a:r>
              <a:rPr lang="ru-RU" sz="1400" dirty="0" smtClean="0">
                <a:solidFill>
                  <a:srgbClr val="7030A0"/>
                </a:solidFill>
              </a:rPr>
              <a:t>)</a:t>
            </a:r>
          </a:p>
          <a:p>
            <a:pPr algn="ctr"/>
            <a:r>
              <a:rPr lang="ru-RU" sz="1400" dirty="0" smtClean="0">
                <a:solidFill>
                  <a:srgbClr val="7030A0"/>
                </a:solidFill>
              </a:rPr>
              <a:t> 2 МРП членский взнос (ежемесячно)</a:t>
            </a:r>
            <a:endParaRPr lang="ru-RU" sz="1400" dirty="0">
              <a:solidFill>
                <a:srgbClr val="7030A0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5220072" y="2060848"/>
            <a:ext cx="3744416" cy="3162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7030A0"/>
                </a:solidFill>
              </a:rPr>
              <a:t>Н</a:t>
            </a:r>
            <a:r>
              <a:rPr lang="ru-RU" b="1" dirty="0" smtClean="0">
                <a:solidFill>
                  <a:srgbClr val="7030A0"/>
                </a:solidFill>
              </a:rPr>
              <a:t>евозвратные взносы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5220072" y="3212976"/>
            <a:ext cx="3744416" cy="5812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7030A0"/>
                </a:solidFill>
              </a:rPr>
              <a:t>Получение статуса члена кооператива</a:t>
            </a:r>
            <a:endParaRPr lang="ru-RU" sz="1400" dirty="0">
              <a:solidFill>
                <a:srgbClr val="7030A0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608612" y="3159560"/>
            <a:ext cx="3890731" cy="4531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7030A0"/>
                </a:solidFill>
              </a:rPr>
              <a:t>Постановка в очередь покупки недвижимости</a:t>
            </a:r>
            <a:endParaRPr lang="ru-RU" sz="1400" dirty="0">
              <a:solidFill>
                <a:srgbClr val="7030A0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610911" y="5105601"/>
            <a:ext cx="3888432" cy="4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7030A0"/>
                </a:solidFill>
              </a:rPr>
              <a:t>Заключение договора прав передачи собственности</a:t>
            </a:r>
            <a:endParaRPr lang="ru-RU" sz="1400" dirty="0">
              <a:solidFill>
                <a:srgbClr val="7030A0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610911" y="4600751"/>
            <a:ext cx="3888432" cy="4648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7030A0"/>
                </a:solidFill>
              </a:rPr>
              <a:t>Приобретение недвижимости для клиента</a:t>
            </a:r>
            <a:endParaRPr lang="ru-RU" sz="1400" dirty="0">
              <a:solidFill>
                <a:srgbClr val="7030A0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610911" y="5592413"/>
            <a:ext cx="3888432" cy="664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7030A0"/>
                </a:solidFill>
              </a:rPr>
              <a:t>Регистрация недвижимости в регистрирующих органах РК и постановка на обременение</a:t>
            </a:r>
            <a:endParaRPr lang="ru-RU" sz="1400" dirty="0">
              <a:solidFill>
                <a:srgbClr val="7030A0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611560" y="4126523"/>
            <a:ext cx="3888432" cy="4305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7030A0"/>
                </a:solidFill>
              </a:rPr>
              <a:t>Юридическая экспертиза, оценка </a:t>
            </a:r>
            <a:r>
              <a:rPr lang="ru-RU" sz="1100" dirty="0" smtClean="0">
                <a:solidFill>
                  <a:srgbClr val="7030A0"/>
                </a:solidFill>
              </a:rPr>
              <a:t>(оплачивается пайщиком </a:t>
            </a:r>
            <a:r>
              <a:rPr lang="ru-RU" sz="1100" dirty="0" err="1" smtClean="0">
                <a:solidFill>
                  <a:srgbClr val="7030A0"/>
                </a:solidFill>
              </a:rPr>
              <a:t>единоразово</a:t>
            </a:r>
            <a:r>
              <a:rPr lang="ru-RU" sz="1100" dirty="0" smtClean="0">
                <a:solidFill>
                  <a:srgbClr val="7030A0"/>
                </a:solidFill>
              </a:rPr>
              <a:t>)</a:t>
            </a:r>
            <a:endParaRPr lang="ru-RU" sz="1100" dirty="0">
              <a:solidFill>
                <a:srgbClr val="7030A0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11560" y="3644009"/>
            <a:ext cx="3888432" cy="4388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7030A0"/>
                </a:solidFill>
              </a:rPr>
              <a:t>Поиск клиентом желаемой недвижимости</a:t>
            </a:r>
            <a:endParaRPr lang="ru-RU" sz="1400" dirty="0">
              <a:solidFill>
                <a:srgbClr val="7030A0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611560" y="6256919"/>
            <a:ext cx="3888432" cy="4844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7030A0"/>
                </a:solidFill>
              </a:rPr>
              <a:t>Вселение клиента в недвижимость</a:t>
            </a:r>
            <a:endParaRPr lang="ru-RU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859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3" grpId="0" animBg="1"/>
      <p:bldP spid="45" grpId="0" animBg="1"/>
      <p:bldP spid="44" grpId="0" animBg="1"/>
      <p:bldP spid="4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A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276872"/>
            <a:ext cx="7931224" cy="125827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ru-RU" sz="2400" dirty="0" smtClean="0">
                <a:solidFill>
                  <a:srgbClr val="7030A0"/>
                </a:solidFill>
              </a:rPr>
              <a:t>АО «Евразийский банк»</a:t>
            </a:r>
          </a:p>
          <a:p>
            <a:r>
              <a:rPr lang="ru-RU" sz="2400" dirty="0" smtClean="0">
                <a:solidFill>
                  <a:srgbClr val="7030A0"/>
                </a:solidFill>
              </a:rPr>
              <a:t>Независимая оценочная компания </a:t>
            </a:r>
            <a:r>
              <a:rPr lang="kk-KZ" sz="2400" dirty="0" smtClean="0">
                <a:solidFill>
                  <a:srgbClr val="7030A0"/>
                </a:solidFill>
              </a:rPr>
              <a:t>«Орда»</a:t>
            </a:r>
            <a:endParaRPr lang="ru-RU" sz="24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7030A0"/>
                </a:solidFill>
              </a:rPr>
              <a:t>      </a:t>
            </a:r>
          </a:p>
          <a:p>
            <a:pPr marL="0" indent="0">
              <a:buNone/>
            </a:pPr>
            <a:endParaRPr lang="ru-RU" sz="2400" dirty="0" smtClean="0">
              <a:solidFill>
                <a:srgbClr val="7030A0"/>
              </a:solidFill>
            </a:endParaRPr>
          </a:p>
          <a:p>
            <a:pPr marL="36900" indent="0">
              <a:buNone/>
            </a:pPr>
            <a:endParaRPr lang="ru-RU" sz="2400" dirty="0">
              <a:solidFill>
                <a:srgbClr val="7030A0"/>
              </a:solidFill>
            </a:endParaRPr>
          </a:p>
        </p:txBody>
      </p:sp>
      <p:sp>
        <p:nvSpPr>
          <p:cNvPr id="13" name="Заголовок 1"/>
          <p:cNvSpPr txBox="1">
            <a:spLocks noGrp="1"/>
          </p:cNvSpPr>
          <p:nvPr>
            <p:ph type="title"/>
          </p:nvPr>
        </p:nvSpPr>
        <p:spPr>
          <a:xfrm>
            <a:off x="149188" y="1266680"/>
            <a:ext cx="9143999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ts val="3500"/>
              </a:lnSpc>
            </a:pPr>
            <a:r>
              <a:rPr lang="ru-RU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НАШИ ПАРТНЕРЫ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10751"/>
            <a:ext cx="1942403" cy="69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70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A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57086" y="502439"/>
            <a:ext cx="9144000" cy="83671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Оборот средств</a:t>
            </a:r>
            <a:endParaRPr lang="ru-RU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3999" y="5453206"/>
            <a:ext cx="2360039" cy="92333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Накопительная </a:t>
            </a:r>
            <a:r>
              <a:rPr lang="ru-RU" b="1" dirty="0">
                <a:solidFill>
                  <a:srgbClr val="7030A0"/>
                </a:solidFill>
              </a:rPr>
              <a:t>программа</a:t>
            </a:r>
          </a:p>
          <a:p>
            <a:pPr algn="ctr"/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3335920"/>
            <a:ext cx="2360039" cy="64633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Паевые взносы</a:t>
            </a:r>
          </a:p>
          <a:p>
            <a:pPr algn="ctr"/>
            <a:r>
              <a:rPr lang="ru-RU" b="1" dirty="0" smtClean="0">
                <a:solidFill>
                  <a:srgbClr val="7030A0"/>
                </a:solidFill>
              </a:rPr>
              <a:t> 28%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0018" y="1470734"/>
            <a:ext cx="2293707" cy="64633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Ежемесячные выплаты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16" name="Выгнутая вверх стрелка 15"/>
          <p:cNvSpPr/>
          <p:nvPr/>
        </p:nvSpPr>
        <p:spPr>
          <a:xfrm flipH="1">
            <a:off x="4986829" y="995371"/>
            <a:ext cx="3620803" cy="1654486"/>
          </a:xfrm>
          <a:prstGeom prst="curvedDownArrow">
            <a:avLst>
              <a:gd name="adj1" fmla="val 18951"/>
              <a:gd name="adj2" fmla="val 47924"/>
              <a:gd name="adj3" fmla="val 27488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ru-RU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Выгнутая вверх стрелка 16"/>
          <p:cNvSpPr/>
          <p:nvPr/>
        </p:nvSpPr>
        <p:spPr>
          <a:xfrm flipH="1" flipV="1">
            <a:off x="5155228" y="4473468"/>
            <a:ext cx="3563287" cy="1490455"/>
          </a:xfrm>
          <a:prstGeom prst="curved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ru-RU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Стрелка вниз 17"/>
          <p:cNvSpPr/>
          <p:nvPr/>
        </p:nvSpPr>
        <p:spPr>
          <a:xfrm rot="16200000" flipH="1">
            <a:off x="6446228" y="2638756"/>
            <a:ext cx="587193" cy="1094595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Стрелка вниз 18"/>
          <p:cNvSpPr/>
          <p:nvPr/>
        </p:nvSpPr>
        <p:spPr>
          <a:xfrm rot="16200000" flipH="1">
            <a:off x="6446228" y="3453106"/>
            <a:ext cx="587193" cy="1094595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15475" y="4910470"/>
            <a:ext cx="2293707" cy="64633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Ежемесячные выплаты</a:t>
            </a:r>
            <a:endParaRPr lang="ru-RU" b="1" dirty="0">
              <a:solidFill>
                <a:srgbClr val="7030A0"/>
              </a:solidFill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1" b="26083"/>
          <a:stretch/>
        </p:blipFill>
        <p:spPr>
          <a:xfrm>
            <a:off x="3908695" y="2937623"/>
            <a:ext cx="2146859" cy="1400231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"/>
          <a:stretch/>
        </p:blipFill>
        <p:spPr>
          <a:xfrm>
            <a:off x="7561579" y="2667748"/>
            <a:ext cx="1325335" cy="978018"/>
          </a:xfrm>
          <a:prstGeom prst="rect">
            <a:avLst/>
          </a:prstGeom>
        </p:spPr>
      </p:pic>
      <p:sp>
        <p:nvSpPr>
          <p:cNvPr id="24" name="Стрелка вниз 23"/>
          <p:cNvSpPr/>
          <p:nvPr/>
        </p:nvSpPr>
        <p:spPr>
          <a:xfrm rot="16200000" flipH="1">
            <a:off x="3162406" y="3421739"/>
            <a:ext cx="168884" cy="1041821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Стрелка вниз 24"/>
          <p:cNvSpPr/>
          <p:nvPr/>
        </p:nvSpPr>
        <p:spPr>
          <a:xfrm rot="16200000" flipH="1">
            <a:off x="3150796" y="3678465"/>
            <a:ext cx="168884" cy="1041821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Стрелка вниз 27"/>
          <p:cNvSpPr/>
          <p:nvPr/>
        </p:nvSpPr>
        <p:spPr>
          <a:xfrm rot="16200000" flipH="1">
            <a:off x="3150796" y="2703076"/>
            <a:ext cx="168884" cy="1041821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Стрелка вниз 28"/>
          <p:cNvSpPr/>
          <p:nvPr/>
        </p:nvSpPr>
        <p:spPr>
          <a:xfrm rot="16200000" flipH="1">
            <a:off x="3150796" y="2942101"/>
            <a:ext cx="168884" cy="1041821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Стрелка вниз 30"/>
          <p:cNvSpPr/>
          <p:nvPr/>
        </p:nvSpPr>
        <p:spPr>
          <a:xfrm rot="16200000" flipH="1">
            <a:off x="3154605" y="3178278"/>
            <a:ext cx="168884" cy="1041821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4" name="Стрелка вниз 33"/>
          <p:cNvSpPr/>
          <p:nvPr/>
        </p:nvSpPr>
        <p:spPr>
          <a:xfrm rot="10800000" flipH="1">
            <a:off x="4168974" y="4473955"/>
            <a:ext cx="173105" cy="922089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5" name="Стрелка вниз 34"/>
          <p:cNvSpPr/>
          <p:nvPr/>
        </p:nvSpPr>
        <p:spPr>
          <a:xfrm rot="10800000" flipH="1">
            <a:off x="4421451" y="4473958"/>
            <a:ext cx="173105" cy="922089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6" name="Стрелка вниз 35"/>
          <p:cNvSpPr/>
          <p:nvPr/>
        </p:nvSpPr>
        <p:spPr>
          <a:xfrm rot="10800000" flipH="1">
            <a:off x="4672397" y="4473957"/>
            <a:ext cx="173105" cy="922089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7" name="Стрелка вниз 36"/>
          <p:cNvSpPr/>
          <p:nvPr/>
        </p:nvSpPr>
        <p:spPr>
          <a:xfrm rot="10800000" flipH="1">
            <a:off x="4916876" y="4473957"/>
            <a:ext cx="173105" cy="922089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Стрелка вниз 37"/>
          <p:cNvSpPr/>
          <p:nvPr/>
        </p:nvSpPr>
        <p:spPr>
          <a:xfrm rot="10800000" flipH="1">
            <a:off x="3924495" y="4475765"/>
            <a:ext cx="173105" cy="922089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ru-RU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"/>
          <a:stretch/>
        </p:blipFill>
        <p:spPr>
          <a:xfrm>
            <a:off x="7561579" y="3625924"/>
            <a:ext cx="1325335" cy="9780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49" y="110753"/>
            <a:ext cx="2137003" cy="76331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58" y="2847237"/>
            <a:ext cx="2207902" cy="153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14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6" grpId="0" animBg="1"/>
      <p:bldP spid="17" grpId="0" animBg="1"/>
      <p:bldP spid="18" grpId="0" animBg="1"/>
      <p:bldP spid="19" grpId="0" animBg="1"/>
      <p:bldP spid="20" grpId="0"/>
      <p:bldP spid="24" grpId="0" animBg="1"/>
      <p:bldP spid="25" grpId="0" animBg="1"/>
      <p:bldP spid="28" grpId="0" animBg="1"/>
      <p:bldP spid="29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A94CEA33-A201-435D-A5EB-8E3FB5ADEDE4}"/>
  <p:tag name="ISPRING_RESOURCE_FOLDER" val="C:\Users\ASER\Desktop\для презентации\Новая призентация кооператива\"/>
  <p:tag name="ISPRING_PRESENTATION_PATH" val="C:\Users\ASER\Desktop\для презентации\Новая призентация кооператива.pptx"/>
  <p:tag name="ISPRING_PROJECT_FOLDER_UPDATED" val="1"/>
  <p:tag name="ISPRING_SCREEN_RECS_UPDATED" val="C:\Users\ASER\Desktop\для презентации\Новая призентация кооператива\"/>
</p:tagLst>
</file>

<file path=ppt/theme/theme1.xml><?xml version="1.0" encoding="utf-8"?>
<a:theme xmlns:a="http://schemas.openxmlformats.org/drawingml/2006/main" name="Легкий дым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янец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Фиолетовый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10.xml><?xml version="1.0" encoding="utf-8"?>
<a:themeOverride xmlns:a="http://schemas.openxmlformats.org/drawingml/2006/main">
  <a:clrScheme name="Фиолетовый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11.xml><?xml version="1.0" encoding="utf-8"?>
<a:themeOverride xmlns:a="http://schemas.openxmlformats.org/drawingml/2006/main">
  <a:clrScheme name="Фиолетовый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12.xml><?xml version="1.0" encoding="utf-8"?>
<a:themeOverride xmlns:a="http://schemas.openxmlformats.org/drawingml/2006/main">
  <a:clrScheme name="Фиолетовый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13.xml><?xml version="1.0" encoding="utf-8"?>
<a:themeOverride xmlns:a="http://schemas.openxmlformats.org/drawingml/2006/main">
  <a:clrScheme name="Фиолетовый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14.xml><?xml version="1.0" encoding="utf-8"?>
<a:themeOverride xmlns:a="http://schemas.openxmlformats.org/drawingml/2006/main">
  <a:clrScheme name="Фиолетовый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Фиолетовый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Фиолетовый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4.xml><?xml version="1.0" encoding="utf-8"?>
<a:themeOverride xmlns:a="http://schemas.openxmlformats.org/drawingml/2006/main">
  <a:clrScheme name="Фиолетовый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5.xml><?xml version="1.0" encoding="utf-8"?>
<a:themeOverride xmlns:a="http://schemas.openxmlformats.org/drawingml/2006/main">
  <a:clrScheme name="Фиолетовый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6.xml><?xml version="1.0" encoding="utf-8"?>
<a:themeOverride xmlns:a="http://schemas.openxmlformats.org/drawingml/2006/main">
  <a:clrScheme name="Фиолетовый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7.xml><?xml version="1.0" encoding="utf-8"?>
<a:themeOverride xmlns:a="http://schemas.openxmlformats.org/drawingml/2006/main">
  <a:clrScheme name="Фиолетовый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8.xml><?xml version="1.0" encoding="utf-8"?>
<a:themeOverride xmlns:a="http://schemas.openxmlformats.org/drawingml/2006/main">
  <a:clrScheme name="Фиолетовый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9.xml><?xml version="1.0" encoding="utf-8"?>
<a:themeOverride xmlns:a="http://schemas.openxmlformats.org/drawingml/2006/main">
  <a:clrScheme name="Фиолетовый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19696</TotalTime>
  <Words>739</Words>
  <Application>Microsoft Office PowerPoint</Application>
  <PresentationFormat>Экран (4:3)</PresentationFormat>
  <Paragraphs>156</Paragraphs>
  <Slides>15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Легкий дым</vt:lpstr>
      <vt:lpstr>Презентация PowerPoint</vt:lpstr>
      <vt:lpstr>ПОТРЕБИТЕЛЬСКИЙ КООПЕРАТИВ                                              «АСАР ҚАЗЫНА»</vt:lpstr>
      <vt:lpstr>ПОТРЕБИТЕЛЬСКИЙ КООПЕРАТИВ                                              «АСАР ҚАЗЫНА»</vt:lpstr>
      <vt:lpstr>           Что такое                 «ПОТРЕБИТЕЛЬСКИЙ КООПЕРАТИВ»?</vt:lpstr>
      <vt:lpstr>  СВИДЕТЕЛЬСТВО                                                                                     ГОСУДАРСТВЕННОЙ РЕГИСТРАЦИИ</vt:lpstr>
      <vt:lpstr>Условия кооператива</vt:lpstr>
      <vt:lpstr>      Как вступить в ПК «АСАР ҚАЗЫНА»?</vt:lpstr>
      <vt:lpstr>НАШИ ПАРТНЕРЫ</vt:lpstr>
      <vt:lpstr>Оборот средств</vt:lpstr>
      <vt:lpstr>Гарантии пайщика</vt:lpstr>
      <vt:lpstr>   Сравнительная таблица</vt:lpstr>
      <vt:lpstr>Презентация PowerPoint</vt:lpstr>
      <vt:lpstr>Активный пайщик</vt:lpstr>
      <vt:lpstr>Активный пайщик</vt:lpstr>
      <vt:lpstr>Презентация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Baglan</cp:lastModifiedBy>
  <cp:revision>388</cp:revision>
  <cp:lastPrinted>2016-01-05T14:38:17Z</cp:lastPrinted>
  <dcterms:created xsi:type="dcterms:W3CDTF">2015-12-06T09:49:57Z</dcterms:created>
  <dcterms:modified xsi:type="dcterms:W3CDTF">2019-10-08T05:12:13Z</dcterms:modified>
</cp:coreProperties>
</file>