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jpeg" ContentType="image/jpe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7280" cy="348048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6200" cy="3317796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2120" cy="327600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Bild 4" descr=""/>
          <p:cNvPicPr/>
          <p:nvPr/>
        </p:nvPicPr>
        <p:blipFill>
          <a:blip r:embed="rId1"/>
          <a:stretch/>
        </p:blipFill>
        <p:spPr>
          <a:xfrm rot="10795200">
            <a:off x="2358000" y="41299920"/>
            <a:ext cx="25658640" cy="1497960"/>
          </a:xfrm>
          <a:prstGeom prst="rect">
            <a:avLst/>
          </a:prstGeom>
          <a:ln>
            <a:noFill/>
          </a:ln>
        </p:spPr>
      </p:pic>
      <p:sp>
        <p:nvSpPr>
          <p:cNvPr id="42" name="CustomShape 1"/>
          <p:cNvSpPr/>
          <p:nvPr/>
        </p:nvSpPr>
        <p:spPr>
          <a:xfrm>
            <a:off x="2934720" y="6606720"/>
            <a:ext cx="24119280" cy="205164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6600" spc="-1" strike="noStrike">
                <a:solidFill>
                  <a:srgbClr val="004a99"/>
                </a:solidFill>
                <a:latin typeface="Verdana"/>
              </a:rPr>
              <a:t>Towards automating workflow analyses in Galaxy</a:t>
            </a:r>
            <a:endParaRPr b="0" lang="en-US" sz="6600" spc="-1" strike="noStrike">
              <a:latin typeface="Verdana"/>
            </a:endParaRPr>
          </a:p>
        </p:txBody>
      </p:sp>
      <p:sp>
        <p:nvSpPr>
          <p:cNvPr id="43" name="CustomShape 2"/>
          <p:cNvSpPr/>
          <p:nvPr/>
        </p:nvSpPr>
        <p:spPr>
          <a:xfrm>
            <a:off x="2928960" y="10063080"/>
            <a:ext cx="11795760" cy="28981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4" name="CustomShape 3"/>
          <p:cNvSpPr/>
          <p:nvPr/>
        </p:nvSpPr>
        <p:spPr>
          <a:xfrm>
            <a:off x="14204880" y="41583240"/>
            <a:ext cx="19476720" cy="844920"/>
          </a:xfrm>
          <a:prstGeom prst="rect">
            <a:avLst/>
          </a:prstGeom>
          <a:noFill/>
          <a:ln w="9360">
            <a:noFill/>
          </a:ln>
        </p:spPr>
        <p:style>
          <a:lnRef idx="0"/>
          <a:fillRef idx="0"/>
          <a:effectRef idx="0"/>
          <a:fontRef idx="minor"/>
        </p:style>
        <p:txBody>
          <a:bodyPr lIns="0" rIns="417600" tIns="208800" bIns="208800" anchor="ctr"/>
          <a:p>
            <a:pPr>
              <a:lnSpc>
                <a:spcPct val="150000"/>
              </a:lnSpc>
            </a:pPr>
            <a:r>
              <a:rPr b="1" lang="en-US" sz="4400" spc="-1" strike="noStrike">
                <a:solidFill>
                  <a:srgbClr val="ffffff"/>
                </a:solidFill>
                <a:latin typeface="Arial Narrow"/>
              </a:rPr>
              <a:t>#forschungscamp2017 #galaxy #elixir #RNA #EDAM #AI #denbi</a:t>
            </a:r>
            <a:endParaRPr b="1" lang="en-US" sz="4400" spc="-1" strike="noStrike">
              <a:solidFill>
                <a:srgbClr val="ffffff"/>
              </a:solidFill>
              <a:latin typeface="Arial Narrow"/>
            </a:endParaRPr>
          </a:p>
        </p:txBody>
      </p:sp>
      <p:sp>
        <p:nvSpPr>
          <p:cNvPr id="45" name="CustomShape 4"/>
          <p:cNvSpPr/>
          <p:nvPr/>
        </p:nvSpPr>
        <p:spPr>
          <a:xfrm>
            <a:off x="2934720" y="8298720"/>
            <a:ext cx="24119280" cy="1583280"/>
          </a:xfrm>
          <a:prstGeom prst="rect">
            <a:avLst/>
          </a:prstGeom>
          <a:noFill/>
          <a:ln w="9360">
            <a:noFill/>
          </a:ln>
        </p:spPr>
        <p:style>
          <a:lnRef idx="0"/>
          <a:fillRef idx="0"/>
          <a:effectRef idx="0"/>
          <a:fontRef idx="minor"/>
        </p:style>
        <p:txBody>
          <a:bodyPr lIns="0" rIns="417600" tIns="208800" bIns="208800" anchor="ctr"/>
          <a:p>
            <a:pP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 Martin Scharm, Olaf Wolkenhauer</a:t>
            </a:r>
            <a:endParaRPr b="0" lang="en-US" sz="4400" spc="-1" strike="noStrike">
              <a:latin typeface="Arial"/>
            </a:endParaRPr>
          </a:p>
          <a:p>
            <a:pP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6" name="CustomShape 5"/>
          <p:cNvSpPr/>
          <p:nvPr/>
        </p:nvSpPr>
        <p:spPr>
          <a:xfrm>
            <a:off x="18920520" y="1602000"/>
            <a:ext cx="9252360" cy="2915640"/>
          </a:xfrm>
          <a:prstGeom prst="rect">
            <a:avLst/>
          </a:prstGeom>
          <a:noFill/>
          <a:ln w="9360">
            <a:noFill/>
          </a:ln>
        </p:spPr>
        <p:style>
          <a:lnRef idx="0"/>
          <a:fillRef idx="0"/>
          <a:effectRef idx="0"/>
          <a:fontRef idx="minor"/>
        </p:style>
      </p:sp>
      <p:sp>
        <p:nvSpPr>
          <p:cNvPr id="47" name="CustomShape 6"/>
          <p:cNvSpPr/>
          <p:nvPr/>
        </p:nvSpPr>
        <p:spPr>
          <a:xfrm>
            <a:off x="155520" y="-144360"/>
            <a:ext cx="304200" cy="304200"/>
          </a:xfrm>
          <a:prstGeom prst="rect">
            <a:avLst/>
          </a:prstGeom>
          <a:noFill/>
          <a:ln>
            <a:noFill/>
          </a:ln>
        </p:spPr>
        <p:style>
          <a:lnRef idx="0"/>
          <a:fillRef idx="0"/>
          <a:effectRef idx="0"/>
          <a:fontRef idx="minor"/>
        </p:style>
      </p:sp>
      <p:sp>
        <p:nvSpPr>
          <p:cNvPr id="48" name="CustomShape 7"/>
          <p:cNvSpPr/>
          <p:nvPr/>
        </p:nvSpPr>
        <p:spPr>
          <a:xfrm>
            <a:off x="307800" y="7920"/>
            <a:ext cx="304200" cy="304200"/>
          </a:xfrm>
          <a:prstGeom prst="rect">
            <a:avLst/>
          </a:prstGeom>
          <a:noFill/>
          <a:ln>
            <a:noFill/>
          </a:ln>
        </p:spPr>
        <p:style>
          <a:lnRef idx="0"/>
          <a:fillRef idx="0"/>
          <a:effectRef idx="0"/>
          <a:fontRef idx="minor"/>
        </p:style>
      </p:sp>
      <p:pic>
        <p:nvPicPr>
          <p:cNvPr id="49" name="Picture 6" descr=""/>
          <p:cNvPicPr/>
          <p:nvPr/>
        </p:nvPicPr>
        <p:blipFill>
          <a:blip r:embed="rId2"/>
          <a:stretch/>
        </p:blipFill>
        <p:spPr>
          <a:xfrm>
            <a:off x="17726040" y="25511760"/>
            <a:ext cx="8242920" cy="5879880"/>
          </a:xfrm>
          <a:prstGeom prst="rect">
            <a:avLst/>
          </a:prstGeom>
          <a:ln>
            <a:noFill/>
          </a:ln>
        </p:spPr>
      </p:pic>
      <p:sp>
        <p:nvSpPr>
          <p:cNvPr id="50" name="CustomShape 8"/>
          <p:cNvSpPr/>
          <p:nvPr/>
        </p:nvSpPr>
        <p:spPr>
          <a:xfrm>
            <a:off x="17647920" y="31391640"/>
            <a:ext cx="8242920" cy="1570320"/>
          </a:xfrm>
          <a:prstGeom prst="rect">
            <a:avLst/>
          </a:prstGeom>
          <a:noFill/>
          <a:ln w="9360">
            <a:noFill/>
          </a:ln>
        </p:spPr>
        <p:style>
          <a:lnRef idx="0"/>
          <a:fillRef idx="0"/>
          <a:effectRef idx="0"/>
          <a:fontRef idx="minor"/>
        </p:style>
        <p:txBody>
          <a:bodyPr lIns="0" rIns="0" tIns="208800" bIns="208800"/>
          <a:p>
            <a:pPr>
              <a:lnSpc>
                <a:spcPct val="100000"/>
              </a:lnSpc>
              <a:spcBef>
                <a:spcPts val="720"/>
              </a:spcBef>
            </a:pPr>
            <a:r>
              <a:rPr b="1" lang="en-US" sz="3600" spc="-1" strike="noStrike">
                <a:solidFill>
                  <a:srgbClr val="000000"/>
                </a:solidFill>
                <a:latin typeface="Arial Narrow"/>
                <a:ea typeface="DejaVu Sans"/>
              </a:rPr>
              <a:t>Figure 1.</a:t>
            </a:r>
            <a:r>
              <a:rPr b="0" lang="en-US" sz="3600" spc="-1" strike="noStrike">
                <a:solidFill>
                  <a:srgbClr val="000000"/>
                </a:solidFill>
                <a:latin typeface="Arial Narrow"/>
                <a:ea typeface="DejaVu Sans"/>
              </a:rPr>
              <a:t> Poster session at the Forschungscamp 2016 in the Atrium of the Konrad-Zuse-Haus. </a:t>
            </a:r>
            <a:endParaRPr b="0" lang="en-US" sz="3600" spc="-1" strike="noStrike">
              <a:latin typeface="Arial"/>
            </a:endParaRPr>
          </a:p>
          <a:p>
            <a:pPr>
              <a:lnSpc>
                <a:spcPct val="100000"/>
              </a:lnSpc>
              <a:spcBef>
                <a:spcPts val="720"/>
              </a:spcBef>
            </a:pPr>
            <a:endParaRPr b="0" lang="en-US" sz="3600" spc="-1" strike="noStrike">
              <a:latin typeface="Arial"/>
            </a:endParaRPr>
          </a:p>
        </p:txBody>
      </p:sp>
      <p:pic>
        <p:nvPicPr>
          <p:cNvPr id="51" name="" descr=""/>
          <p:cNvPicPr/>
          <p:nvPr/>
        </p:nvPicPr>
        <p:blipFill>
          <a:blip r:embed="rId3"/>
          <a:stretch/>
        </p:blipFill>
        <p:spPr>
          <a:xfrm>
            <a:off x="20684880" y="1828800"/>
            <a:ext cx="7517880" cy="2688840"/>
          </a:xfrm>
          <a:prstGeom prst="rect">
            <a:avLst/>
          </a:prstGeom>
          <a:ln>
            <a:noFill/>
          </a:ln>
        </p:spPr>
      </p:pic>
      <p:sp>
        <p:nvSpPr>
          <p:cNvPr id="52" name="CustomShape 9"/>
          <p:cNvSpPr/>
          <p:nvPr/>
        </p:nvSpPr>
        <p:spPr>
          <a:xfrm>
            <a:off x="15475680" y="9969840"/>
            <a:ext cx="11795760" cy="2603016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Poster Content</a:t>
            </a:r>
            <a:endParaRPr b="0" lang="en-US" sz="5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The text should be limited to brief statements.</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Arial Narrow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min. 44 pt.</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max. 4.000 characters (including spaces) </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Structure: Introduction, Objective, Material &amp; Methods, Results, Discussion, Conclusion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The use of figures as well as tables is very welcome. Please make sure that the font size of their description is sufficient.</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 </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Tagging</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Please list the professional and popular science keywords from your application for a hashtag line in the footer of your poster. Write an double cross in front of each keyword without a space character (see the examples below).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Verdana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44 pt.</a:t>
            </a:r>
            <a:endParaRPr b="0" lang="en-US" sz="4400" spc="-1" strike="noStrike">
              <a:latin typeface="Arial"/>
            </a:endParaRPr>
          </a:p>
          <a:p>
            <a:pPr>
              <a:lnSpc>
                <a:spcPct val="100000"/>
              </a:lnSpc>
            </a:pPr>
            <a:endParaRPr b="0" lang="en-US" sz="4400" spc="-1" strike="noStrike">
              <a:latin typeface="Arial"/>
            </a:endParaRPr>
          </a:p>
          <a:p>
            <a:pPr>
              <a:lnSpc>
                <a:spcPct val="100000"/>
              </a:lnSpc>
            </a:pPr>
            <a:endParaRPr b="0" lang="en-US" sz="4400" spc="-1" strike="noStrike">
              <a:latin typeface="Arial"/>
            </a:endParaRPr>
          </a:p>
        </p:txBody>
      </p:sp>
      <p:sp>
        <p:nvSpPr>
          <p:cNvPr id="53" name="CustomShape 10"/>
          <p:cNvSpPr/>
          <p:nvPr/>
        </p:nvSpPr>
        <p:spPr>
          <a:xfrm>
            <a:off x="2743200" y="25603200"/>
            <a:ext cx="7589520" cy="2834640"/>
          </a:xfrm>
          <a:prstGeom prst="rect">
            <a:avLst/>
          </a:prstGeom>
          <a:solidFill>
            <a:srgbClr val="ffffff"/>
          </a:solidFill>
          <a:ln>
            <a:solidFill>
              <a:srgbClr val="3465a4"/>
            </a:solidFill>
          </a:ln>
        </p:spPr>
        <p:style>
          <a:lnRef idx="0"/>
          <a:fillRef idx="0"/>
          <a:effectRef idx="0"/>
          <a:fontRef idx="minor"/>
        </p:style>
      </p:sp>
      <p:sp>
        <p:nvSpPr>
          <p:cNvPr id="54" name="CustomShape 11"/>
          <p:cNvSpPr/>
          <p:nvPr/>
        </p:nvSpPr>
        <p:spPr>
          <a:xfrm>
            <a:off x="2743200" y="29671200"/>
            <a:ext cx="7589520" cy="2834640"/>
          </a:xfrm>
          <a:prstGeom prst="rect">
            <a:avLst/>
          </a:prstGeom>
          <a:solidFill>
            <a:srgbClr val="ffffff"/>
          </a:solidFill>
          <a:ln>
            <a:solidFill>
              <a:srgbClr val="3465a4"/>
            </a:solidFill>
          </a:ln>
        </p:spPr>
        <p:style>
          <a:lnRef idx="0"/>
          <a:fillRef idx="0"/>
          <a:effectRef idx="0"/>
          <a:fontRef idx="minor"/>
        </p:style>
      </p:sp>
      <p:sp>
        <p:nvSpPr>
          <p:cNvPr id="55" name="CustomShape 12"/>
          <p:cNvSpPr/>
          <p:nvPr/>
        </p:nvSpPr>
        <p:spPr>
          <a:xfrm>
            <a:off x="2743200" y="33847200"/>
            <a:ext cx="7589520" cy="2834640"/>
          </a:xfrm>
          <a:prstGeom prst="rect">
            <a:avLst/>
          </a:prstGeom>
          <a:solidFill>
            <a:srgbClr val="ffffff"/>
          </a:solidFill>
          <a:ln>
            <a:solidFill>
              <a:srgbClr val="3465a4"/>
            </a:solidFill>
          </a:ln>
        </p:spPr>
        <p:style>
          <a:lnRef idx="0"/>
          <a:fillRef idx="0"/>
          <a:effectRef idx="0"/>
          <a:fontRef idx="minor"/>
        </p:style>
      </p:sp>
      <p:sp>
        <p:nvSpPr>
          <p:cNvPr id="56" name="TextShape 13"/>
          <p:cNvSpPr txBox="1"/>
          <p:nvPr/>
        </p:nvSpPr>
        <p:spPr>
          <a:xfrm>
            <a:off x="2928960" y="26364960"/>
            <a:ext cx="7292880" cy="1499040"/>
          </a:xfrm>
          <a:prstGeom prst="rect">
            <a:avLst/>
          </a:prstGeom>
          <a:noFill/>
          <a:ln>
            <a:noFill/>
          </a:ln>
        </p:spPr>
        <p:txBody>
          <a:bodyPr lIns="90000" rIns="90000" tIns="45000" bIns="45000"/>
          <a:p>
            <a:pPr algn="ctr">
              <a:lnSpc>
                <a:spcPct val="115000"/>
              </a:lnSpc>
              <a:spcBef>
                <a:spcPts val="850"/>
              </a:spcBef>
              <a:spcAft>
                <a:spcPts val="850"/>
              </a:spcAft>
            </a:pPr>
            <a:r>
              <a:rPr b="0" lang="en-US" sz="4400" spc="-1" strike="noStrike">
                <a:latin typeface="Arial Narrow"/>
              </a:rPr>
              <a:t>Tool chaining and parametrization  through Galaxy’s interactive tours</a:t>
            </a:r>
            <a:endParaRPr b="0" lang="en-US" sz="4400" spc="-1" strike="noStrike">
              <a:latin typeface="Arial Narrow"/>
              <a:ea typeface="Noto Sans CJK SC Regular"/>
            </a:endParaRPr>
          </a:p>
        </p:txBody>
      </p:sp>
      <p:sp>
        <p:nvSpPr>
          <p:cNvPr id="57" name="TextShape 14"/>
          <p:cNvSpPr txBox="1"/>
          <p:nvPr/>
        </p:nvSpPr>
        <p:spPr>
          <a:xfrm>
            <a:off x="2931840" y="30540960"/>
            <a:ext cx="7290000" cy="1662840"/>
          </a:xfrm>
          <a:prstGeom prst="rect">
            <a:avLst/>
          </a:prstGeom>
          <a:noFill/>
          <a:ln>
            <a:noFill/>
          </a:ln>
        </p:spPr>
        <p:txBody>
          <a:bodyPr lIns="90000" rIns="90000" tIns="45000" bIns="45000"/>
          <a:p>
            <a:pPr algn="ctr"/>
            <a:r>
              <a:rPr b="0" lang="en-US" sz="4400" spc="-1" strike="noStrike">
                <a:latin typeface="Arial Narrow"/>
              </a:rPr>
              <a:t>Tool operations and input / output formats through Elixir’s bio.tools</a:t>
            </a:r>
            <a:endParaRPr b="0" lang="en-US" sz="4400" spc="-1" strike="noStrike">
              <a:latin typeface="Arial"/>
            </a:endParaRPr>
          </a:p>
          <a:p>
            <a:pPr algn="just"/>
            <a:endParaRPr b="0" lang="en-US" sz="4400" spc="-1" strike="noStrike">
              <a:latin typeface="Arial"/>
            </a:endParaRPr>
          </a:p>
        </p:txBody>
      </p:sp>
      <p:sp>
        <p:nvSpPr>
          <p:cNvPr id="58" name="TextShape 15"/>
          <p:cNvSpPr txBox="1"/>
          <p:nvPr/>
        </p:nvSpPr>
        <p:spPr>
          <a:xfrm>
            <a:off x="2926080" y="34683120"/>
            <a:ext cx="7223760" cy="1662840"/>
          </a:xfrm>
          <a:prstGeom prst="rect">
            <a:avLst/>
          </a:prstGeom>
          <a:noFill/>
          <a:ln>
            <a:noFill/>
          </a:ln>
        </p:spPr>
        <p:txBody>
          <a:bodyPr lIns="90000" rIns="90000" tIns="45000" bIns="45000"/>
          <a:p>
            <a:pPr algn="ctr"/>
            <a:r>
              <a:rPr b="0" lang="en-US" sz="4400" spc="-1" strike="noStrike">
                <a:latin typeface="Arial Narrow"/>
              </a:rPr>
              <a:t>Best practices and user-tracked data of RBC’s Galaxy instance</a:t>
            </a:r>
            <a:endParaRPr b="0" lang="en-US" sz="4400" spc="-1" strike="noStrike">
              <a:latin typeface="Arial Narrow"/>
            </a:endParaRPr>
          </a:p>
          <a:p>
            <a:pPr algn="just"/>
            <a:endParaRPr b="0" lang="en-US" sz="4400" spc="-1" strike="noStrike">
              <a:latin typeface="Arial Narrow"/>
            </a:endParaRPr>
          </a:p>
        </p:txBody>
      </p:sp>
      <p:pic>
        <p:nvPicPr>
          <p:cNvPr id="59" name="" descr=""/>
          <p:cNvPicPr/>
          <p:nvPr/>
        </p:nvPicPr>
        <p:blipFill>
          <a:blip r:embed="rId4"/>
          <a:stretch/>
        </p:blipFill>
        <p:spPr>
          <a:xfrm>
            <a:off x="2358000" y="39322080"/>
            <a:ext cx="9401760" cy="1946520"/>
          </a:xfrm>
          <a:prstGeom prst="rect">
            <a:avLst/>
          </a:prstGeom>
          <a:ln>
            <a:noFill/>
          </a:ln>
        </p:spPr>
      </p:pic>
      <p:pic>
        <p:nvPicPr>
          <p:cNvPr id="60" name="" descr=""/>
          <p:cNvPicPr/>
          <p:nvPr/>
        </p:nvPicPr>
        <p:blipFill>
          <a:blip r:embed="rId5"/>
          <a:stretch/>
        </p:blipFill>
        <p:spPr>
          <a:xfrm>
            <a:off x="22348800" y="39322080"/>
            <a:ext cx="2764080" cy="1920240"/>
          </a:xfrm>
          <a:prstGeom prst="rect">
            <a:avLst/>
          </a:prstGeom>
          <a:ln>
            <a:noFill/>
          </a:ln>
        </p:spPr>
      </p:pic>
      <p:pic>
        <p:nvPicPr>
          <p:cNvPr id="61" name="" descr=""/>
          <p:cNvPicPr/>
          <p:nvPr/>
        </p:nvPicPr>
        <p:blipFill>
          <a:blip r:embed="rId6"/>
          <a:stretch/>
        </p:blipFill>
        <p:spPr>
          <a:xfrm>
            <a:off x="25205760" y="39322080"/>
            <a:ext cx="2786040" cy="1920240"/>
          </a:xfrm>
          <a:prstGeom prst="rect">
            <a:avLst/>
          </a:prstGeom>
          <a:ln>
            <a:noFill/>
          </a:ln>
        </p:spPr>
      </p:pic>
      <p:sp>
        <p:nvSpPr>
          <p:cNvPr id="62" name="TextShape 16"/>
          <p:cNvSpPr txBox="1"/>
          <p:nvPr/>
        </p:nvSpPr>
        <p:spPr>
          <a:xfrm>
            <a:off x="11801880" y="39322080"/>
            <a:ext cx="6267960" cy="1996200"/>
          </a:xfrm>
          <a:prstGeom prst="rect">
            <a:avLst/>
          </a:prstGeom>
          <a:noFill/>
          <a:ln>
            <a:noFill/>
          </a:ln>
        </p:spPr>
        <p:txBody>
          <a:bodyPr lIns="90000" rIns="90000" tIns="45000" bIns="45000"/>
          <a:p>
            <a:pPr algn="just">
              <a:lnSpc>
                <a:spcPct val="115000"/>
              </a:lnSpc>
            </a:pPr>
            <a:r>
              <a:rPr b="0" lang="en-US" sz="3600" spc="-1" strike="noStrike">
                <a:solidFill>
                  <a:srgbClr val="ffffff"/>
                </a:solidFill>
                <a:latin typeface="Arial Narrow"/>
              </a:rPr>
              <a:t>Systems Biology and Bioinformatics</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University of Rostock</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Ulmenstr. 69, 18051 Rostock</a:t>
            </a:r>
            <a:endParaRPr b="0" lang="en-US" sz="3600" spc="-1" strike="noStrike">
              <a:solidFill>
                <a:srgbClr val="ffffff"/>
              </a:solidFill>
              <a:latin typeface="Arial Narrow"/>
            </a:endParaRPr>
          </a:p>
          <a:p>
            <a:pPr algn="just">
              <a:lnSpc>
                <a:spcPct val="115000"/>
              </a:lnSpc>
            </a:pPr>
            <a:r>
              <a:rPr b="1" lang="en-US" sz="3600" spc="-1" strike="noStrike">
                <a:solidFill>
                  <a:srgbClr val="ffffff"/>
                </a:solidFill>
                <a:latin typeface="Arial Narrow"/>
              </a:rPr>
              <a:t>www.sbi.uni-rostock.de</a:t>
            </a:r>
            <a:endParaRPr b="0" lang="en-US" sz="3600" spc="-1" strike="noStrike">
              <a:solidFill>
                <a:srgbClr val="ffffff"/>
              </a:solidFill>
              <a:latin typeface="Arial Narrow"/>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66</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2017-11-14T02:35:07Z</dcterms:modified>
  <cp:revision>566</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