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9" r:id="rId2"/>
  </p:sldIdLst>
  <p:sldSz cx="30275213" cy="42803763"/>
  <p:notesSz cx="6794500" cy="9931400"/>
  <p:defaultTextStyle>
    <a:defPPr>
      <a:defRPr lang="de-DE"/>
    </a:defPPr>
    <a:lvl1pPr marL="0" algn="l" defTabSz="3507611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06" algn="l" defTabSz="3507611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611" algn="l" defTabSz="3507611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418" algn="l" defTabSz="3507611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223" algn="l" defTabSz="3507611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029" algn="l" defTabSz="3507611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2835" algn="l" defTabSz="3507611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6641" algn="l" defTabSz="3507611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447" algn="l" defTabSz="3507611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117" userDrawn="1">
          <p15:clr>
            <a:srgbClr val="A4A3A4"/>
          </p15:clr>
        </p15:guide>
        <p15:guide id="2" pos="963" userDrawn="1">
          <p15:clr>
            <a:srgbClr val="A4A3A4"/>
          </p15:clr>
        </p15:guide>
        <p15:guide id="3" pos="18108" userDrawn="1">
          <p15:clr>
            <a:srgbClr val="A4A3A4"/>
          </p15:clr>
        </p15:guide>
        <p15:guide id="4" pos="9536" userDrawn="1">
          <p15:clr>
            <a:srgbClr val="A4A3A4"/>
          </p15:clr>
        </p15:guide>
        <p15:guide id="5" orient="horz" pos="2259" userDrawn="1">
          <p15:clr>
            <a:srgbClr val="A4A3A4"/>
          </p15:clr>
        </p15:guide>
        <p15:guide id="6" pos="9150" userDrawn="1">
          <p15:clr>
            <a:srgbClr val="A4A3A4"/>
          </p15:clr>
        </p15:guide>
        <p15:guide id="8" pos="9898" userDrawn="1">
          <p15:clr>
            <a:srgbClr val="A4A3A4"/>
          </p15:clr>
        </p15:guide>
        <p15:guide id="9" orient="horz" pos="23902" userDrawn="1">
          <p15:clr>
            <a:srgbClr val="A4A3A4"/>
          </p15:clr>
        </p15:guide>
        <p15:guide id="10" orient="horz" pos="17587" userDrawn="1">
          <p15:clr>
            <a:srgbClr val="A4A3A4"/>
          </p15:clr>
        </p15:guide>
        <p15:guide id="11" orient="horz" pos="2595" userDrawn="1">
          <p15:clr>
            <a:srgbClr val="A4A3A4"/>
          </p15:clr>
        </p15:guide>
        <p15:guide id="12" orient="horz" pos="251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093"/>
    <a:srgbClr val="D8117D"/>
    <a:srgbClr val="E4E5E3"/>
    <a:srgbClr val="F9C623"/>
    <a:srgbClr val="856D1A"/>
    <a:srgbClr val="E7792B"/>
    <a:srgbClr val="7C4319"/>
    <a:srgbClr val="84BF41"/>
    <a:srgbClr val="005B2D"/>
    <a:srgbClr val="E46B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60"/>
    <p:restoredTop sz="94613"/>
  </p:normalViewPr>
  <p:slideViewPr>
    <p:cSldViewPr snapToGrid="0" snapToObjects="1" showGuides="1">
      <p:cViewPr varScale="1">
        <p:scale>
          <a:sx n="17" d="100"/>
          <a:sy n="17" d="100"/>
        </p:scale>
        <p:origin x="2448" y="102"/>
      </p:cViewPr>
      <p:guideLst>
        <p:guide orient="horz" pos="15117"/>
        <p:guide pos="963"/>
        <p:guide pos="18108"/>
        <p:guide pos="9536"/>
        <p:guide orient="horz" pos="2259"/>
        <p:guide pos="9150"/>
        <p:guide pos="9898"/>
        <p:guide orient="horz" pos="23902"/>
        <p:guide orient="horz" pos="17587"/>
        <p:guide orient="horz" pos="2595"/>
        <p:guide orient="horz" pos="251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CC831-A756-644D-BF6F-1383A71BB30D}" type="datetimeFigureOut">
              <a:rPr lang="de-DE" smtClean="0"/>
              <a:t>26.10.2018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212975" y="1241425"/>
            <a:ext cx="236855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79486"/>
            <a:ext cx="5435600" cy="3910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C925B-2B27-5544-BA2C-F3387CA534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7611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1pPr>
    <a:lvl2pPr marL="1753806" algn="l" defTabSz="3507611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2pPr>
    <a:lvl3pPr marL="3507611" algn="l" defTabSz="3507611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3pPr>
    <a:lvl4pPr marL="5261418" algn="l" defTabSz="3507611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4pPr>
    <a:lvl5pPr marL="7015223" algn="l" defTabSz="3507611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5pPr>
    <a:lvl6pPr marL="8769029" algn="l" defTabSz="3507611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6pPr>
    <a:lvl7pPr marL="10522835" algn="l" defTabSz="3507611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7pPr>
    <a:lvl8pPr marL="12276641" algn="l" defTabSz="3507611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8pPr>
    <a:lvl9pPr marL="14030447" algn="l" defTabSz="3507611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212975" y="1241425"/>
            <a:ext cx="2368550" cy="33512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C925B-2B27-5544-BA2C-F3387CA5345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4124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81213" y="2279650"/>
            <a:ext cx="26112787" cy="8272463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508" y="1595589"/>
            <a:ext cx="7824446" cy="2059438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/>
            </a:ext>
          </a:extLst>
        </p:spPr>
      </p:pic>
      <p:pic>
        <p:nvPicPr>
          <p:cNvPr id="8" name="Bild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0864" y="749028"/>
            <a:ext cx="4194112" cy="3419404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1778" y="1884151"/>
            <a:ext cx="1691210" cy="1149156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0947" y="40050567"/>
            <a:ext cx="1144950" cy="1007004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24567722" y="40051544"/>
            <a:ext cx="4220339" cy="110602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/>
            </a:ext>
            <a:ext uri="{C572A759-6A51-4108-AA02-DFA0A04FC94B}">
              <ma14:wrappingTextBoxFlag xmlns=""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de-DE" sz="5090" dirty="0" err="1">
                <a:solidFill>
                  <a:srgbClr val="005AA9"/>
                </a:solidFill>
                <a:latin typeface="Cambria" charset="0"/>
                <a:ea typeface="Cambria" charset="0"/>
                <a:cs typeface="Cambria" charset="0"/>
              </a:rPr>
              <a:t>www.denbi.de</a:t>
            </a:r>
            <a:endParaRPr lang="de-DE" sz="509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  <a:p>
            <a:pPr>
              <a:lnSpc>
                <a:spcPct val="120000"/>
              </a:lnSpc>
            </a:pPr>
            <a:r>
              <a:rPr lang="de-DE" sz="1131" dirty="0">
                <a:solidFill>
                  <a:srgbClr val="005AA9"/>
                </a:solidFill>
                <a:ea typeface="ＭＳ 明朝" charset="-128"/>
                <a:cs typeface="Cambria" charset="0"/>
              </a:rPr>
              <a:t> </a:t>
            </a:r>
            <a:endParaRPr lang="de-DE" sz="1697" dirty="0">
              <a:solidFill>
                <a:srgbClr val="000000"/>
              </a:solidFill>
              <a:latin typeface="Times-Roman" charset="0"/>
              <a:ea typeface="ＭＳ 明朝" charset="-128"/>
              <a:cs typeface="Times-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75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image" Target="../media/image6.png"/><Relationship Id="rId4" Type="http://schemas.openxmlformats.org/officeDocument/2006/relationships/image" Target="../media/image4.emf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330" y="41035308"/>
            <a:ext cx="30275213" cy="1768455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/>
            </a:ext>
          </a:extLst>
        </p:spPr>
      </p:pic>
      <p:sp>
        <p:nvSpPr>
          <p:cNvPr id="14" name="Rechteck 13"/>
          <p:cNvSpPr/>
          <p:nvPr/>
        </p:nvSpPr>
        <p:spPr>
          <a:xfrm>
            <a:off x="0" y="2956694"/>
            <a:ext cx="30276000" cy="540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762"/>
          </a:p>
        </p:txBody>
      </p:sp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324841"/>
              </p:ext>
            </p:extLst>
          </p:nvPr>
        </p:nvGraphicFramePr>
        <p:xfrm>
          <a:off x="1452258" y="9049440"/>
          <a:ext cx="13080612" cy="105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0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51200">
                <a:tc>
                  <a:txBody>
                    <a:bodyPr/>
                    <a:lstStyle/>
                    <a:p>
                      <a:pPr marL="0" marR="0" lvl="0" indent="0" algn="l" defTabSz="2088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4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Short </a:t>
                      </a:r>
                      <a:r>
                        <a:rPr kumimoji="0" lang="de-DE" sz="4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description</a:t>
                      </a:r>
                      <a:r>
                        <a:rPr kumimoji="0" lang="de-DE" sz="4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de-DE" sz="4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of</a:t>
                      </a:r>
                      <a:r>
                        <a:rPr kumimoji="0" lang="de-DE" sz="4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de-DE" sz="4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the</a:t>
                      </a:r>
                      <a:r>
                        <a:rPr kumimoji="0" lang="de-DE" sz="4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de-DE" sz="4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project</a:t>
                      </a:r>
                      <a:endParaRPr kumimoji="0" lang="de-DE" sz="4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29280" marT="64640" marB="2544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el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022935"/>
              </p:ext>
            </p:extLst>
          </p:nvPr>
        </p:nvGraphicFramePr>
        <p:xfrm>
          <a:off x="15708016" y="9050311"/>
          <a:ext cx="13080612" cy="105064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080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72089">
                <a:tc>
                  <a:txBody>
                    <a:bodyPr/>
                    <a:lstStyle/>
                    <a:p>
                      <a:pPr marL="0" marR="0" lvl="0" indent="0" algn="l" defTabSz="2088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4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Progress </a:t>
                      </a:r>
                      <a:r>
                        <a:rPr kumimoji="0" lang="de-DE" sz="4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report</a:t>
                      </a:r>
                      <a:r>
                        <a:rPr kumimoji="0" lang="de-DE" sz="4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  </a:t>
                      </a:r>
                    </a:p>
                  </a:txBody>
                  <a:tcPr marL="0" marR="129280" marT="64640" marB="2544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feld 35"/>
          <p:cNvSpPr txBox="1"/>
          <p:nvPr/>
        </p:nvSpPr>
        <p:spPr>
          <a:xfrm>
            <a:off x="8177460" y="41428116"/>
            <a:ext cx="5099672" cy="110602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/>
            </a:ext>
            <a:ext uri="{C572A759-6A51-4108-AA02-DFA0A04FC94B}">
              <ma14:wrappingTextBoxFlag xmlns=""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20000"/>
              </a:lnSpc>
            </a:pPr>
            <a:r>
              <a:rPr lang="de-DE" sz="5090" dirty="0" smtClean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t>www.denbi.de </a:t>
            </a:r>
            <a:endParaRPr lang="de-DE" sz="5090" dirty="0">
              <a:solidFill>
                <a:schemeClr val="bg1"/>
              </a:solidFill>
              <a:latin typeface="Cambria" charset="0"/>
              <a:ea typeface="Cambria" charset="0"/>
              <a:cs typeface="Cambria" charset="0"/>
            </a:endParaRPr>
          </a:p>
          <a:p>
            <a:pPr>
              <a:lnSpc>
                <a:spcPct val="120000"/>
              </a:lnSpc>
            </a:pPr>
            <a:r>
              <a:rPr lang="de-DE" sz="1131" dirty="0" smtClean="0">
                <a:solidFill>
                  <a:srgbClr val="005AA9"/>
                </a:solidFill>
                <a:ea typeface="ＭＳ 明朝" charset="-128"/>
                <a:cs typeface="Cambria" charset="0"/>
              </a:rPr>
              <a:t> </a:t>
            </a:r>
            <a:r>
              <a:rPr lang="de-DE" sz="1131" dirty="0">
                <a:solidFill>
                  <a:srgbClr val="005AA9"/>
                </a:solidFill>
                <a:ea typeface="ＭＳ 明朝" charset="-128"/>
                <a:cs typeface="Cambria" charset="0"/>
              </a:rPr>
              <a:t> </a:t>
            </a:r>
            <a:endParaRPr lang="de-DE" sz="1697" dirty="0">
              <a:solidFill>
                <a:srgbClr val="000000"/>
              </a:solidFill>
              <a:latin typeface="Times-Roman" charset="0"/>
              <a:ea typeface="ＭＳ 明朝" charset="-128"/>
              <a:cs typeface="Times-Roman" charset="0"/>
            </a:endParaRPr>
          </a:p>
        </p:txBody>
      </p:sp>
      <p:pic>
        <p:nvPicPr>
          <p:cNvPr id="34" name="Bild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833" y="41275701"/>
            <a:ext cx="1144950" cy="1007004"/>
          </a:xfrm>
          <a:prstGeom prst="rect">
            <a:avLst/>
          </a:prstGeom>
        </p:spPr>
      </p:pic>
      <p:graphicFrame>
        <p:nvGraphicFramePr>
          <p:cNvPr id="44" name="Tabel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725662"/>
              </p:ext>
            </p:extLst>
          </p:nvPr>
        </p:nvGraphicFramePr>
        <p:xfrm>
          <a:off x="15712517" y="33755630"/>
          <a:ext cx="13080612" cy="105064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080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7959">
                <a:tc>
                  <a:txBody>
                    <a:bodyPr/>
                    <a:lstStyle/>
                    <a:p>
                      <a:pPr marL="0" marR="0" lvl="0" indent="0" algn="l" defTabSz="2088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4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Publications  </a:t>
                      </a:r>
                    </a:p>
                  </a:txBody>
                  <a:tcPr marL="0" marR="129280" marT="64640" marB="2544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Tabel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752760"/>
              </p:ext>
            </p:extLst>
          </p:nvPr>
        </p:nvGraphicFramePr>
        <p:xfrm>
          <a:off x="15712509" y="22438774"/>
          <a:ext cx="13080612" cy="105064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080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72089">
                <a:tc>
                  <a:txBody>
                    <a:bodyPr/>
                    <a:lstStyle/>
                    <a:p>
                      <a:pPr marL="0" marR="0" lvl="0" indent="0" algn="l" defTabSz="2088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4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de.NBI Training </a:t>
                      </a:r>
                      <a:r>
                        <a:rPr kumimoji="0" lang="de-DE" sz="4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and</a:t>
                      </a:r>
                      <a:r>
                        <a:rPr kumimoji="0" lang="de-DE" sz="4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de-DE" sz="4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education</a:t>
                      </a:r>
                      <a:endParaRPr kumimoji="0" lang="de-DE" sz="4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29280" marT="64640" marB="2544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" name="Tabel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878658"/>
              </p:ext>
            </p:extLst>
          </p:nvPr>
        </p:nvGraphicFramePr>
        <p:xfrm>
          <a:off x="1453955" y="22438002"/>
          <a:ext cx="13080612" cy="1050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0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6353">
                <a:tc>
                  <a:txBody>
                    <a:bodyPr/>
                    <a:lstStyle/>
                    <a:p>
                      <a:pPr marL="0" marR="0" lvl="0" indent="0" algn="l" defTabSz="2088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4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de.NBI </a:t>
                      </a:r>
                      <a:r>
                        <a:rPr kumimoji="0" lang="de-DE" sz="4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services</a:t>
                      </a:r>
                      <a:endParaRPr kumimoji="0" lang="de-DE" sz="4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29280" marT="64640" marB="2544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9557" y="41204977"/>
            <a:ext cx="4066384" cy="1329043"/>
          </a:xfrm>
          <a:prstGeom prst="rect">
            <a:avLst/>
          </a:prstGeom>
        </p:spPr>
      </p:pic>
      <p:pic>
        <p:nvPicPr>
          <p:cNvPr id="79" name="Bild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508" y="519829"/>
            <a:ext cx="7824446" cy="2059438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/>
            </a:ext>
          </a:extLst>
        </p:spPr>
      </p:pic>
      <p:sp>
        <p:nvSpPr>
          <p:cNvPr id="26" name="Textfeld 25"/>
          <p:cNvSpPr txBox="1"/>
          <p:nvPr/>
        </p:nvSpPr>
        <p:spPr>
          <a:xfrm>
            <a:off x="1570047" y="6780444"/>
            <a:ext cx="284684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Firstname</a:t>
            </a:r>
            <a:r>
              <a:rPr lang="en-US" sz="4000" dirty="0" smtClean="0">
                <a:solidFill>
                  <a:srgbClr val="00B0F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 Name, </a:t>
            </a:r>
            <a:r>
              <a:rPr lang="en-US" sz="4000" dirty="0" err="1" smtClean="0">
                <a:solidFill>
                  <a:srgbClr val="00B0F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Firstname</a:t>
            </a:r>
            <a:r>
              <a:rPr lang="en-US" sz="4000" dirty="0" smtClean="0">
                <a:solidFill>
                  <a:srgbClr val="00B0F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 Name, </a:t>
            </a:r>
            <a:r>
              <a:rPr lang="en-US" sz="4000" dirty="0" err="1" smtClean="0">
                <a:solidFill>
                  <a:srgbClr val="00B0F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Firstname</a:t>
            </a:r>
            <a:r>
              <a:rPr lang="en-US" sz="4000" dirty="0" smtClean="0">
                <a:solidFill>
                  <a:srgbClr val="00B0F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 Name, </a:t>
            </a:r>
            <a:r>
              <a:rPr lang="en-US" sz="4000" dirty="0" err="1" smtClean="0">
                <a:solidFill>
                  <a:srgbClr val="00B0F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Firstname</a:t>
            </a:r>
            <a:r>
              <a:rPr lang="en-US" sz="4000" dirty="0" smtClean="0">
                <a:solidFill>
                  <a:srgbClr val="00B0F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 Name, </a:t>
            </a:r>
            <a:r>
              <a:rPr lang="en-US" sz="4000" dirty="0" err="1" smtClean="0">
                <a:solidFill>
                  <a:srgbClr val="00B0F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Firstname</a:t>
            </a:r>
            <a:r>
              <a:rPr lang="en-US" sz="4000" dirty="0">
                <a:solidFill>
                  <a:srgbClr val="00B0F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4000" dirty="0" smtClean="0">
                <a:solidFill>
                  <a:srgbClr val="00B0F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Name, </a:t>
            </a:r>
            <a:r>
              <a:rPr lang="en-US" sz="4000" dirty="0" err="1" smtClean="0">
                <a:solidFill>
                  <a:srgbClr val="00B0F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Firstname</a:t>
            </a:r>
            <a:r>
              <a:rPr lang="en-US" sz="4000" dirty="0" smtClean="0">
                <a:solidFill>
                  <a:srgbClr val="00B0F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 Name, </a:t>
            </a:r>
            <a:r>
              <a:rPr lang="en-US" sz="4000" dirty="0" err="1">
                <a:solidFill>
                  <a:srgbClr val="00B0F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F</a:t>
            </a:r>
            <a:r>
              <a:rPr lang="en-US" sz="4000" dirty="0" err="1" smtClean="0">
                <a:solidFill>
                  <a:srgbClr val="00B0F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irstname</a:t>
            </a:r>
            <a:r>
              <a:rPr lang="en-US" sz="4000" dirty="0" smtClean="0">
                <a:solidFill>
                  <a:srgbClr val="00B0F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 Name</a:t>
            </a:r>
          </a:p>
          <a:p>
            <a:r>
              <a:rPr lang="en-US" sz="4000" dirty="0" smtClean="0">
                <a:solidFill>
                  <a:srgbClr val="00B0F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Center for Biotechnology, Bielefeld University, Germany</a:t>
            </a:r>
            <a:endParaRPr lang="en-US" sz="4000" dirty="0">
              <a:solidFill>
                <a:srgbClr val="00B0F0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grpSp>
        <p:nvGrpSpPr>
          <p:cNvPr id="28" name="Gruppieren 27"/>
          <p:cNvGrpSpPr/>
          <p:nvPr/>
        </p:nvGrpSpPr>
        <p:grpSpPr>
          <a:xfrm>
            <a:off x="1214774" y="3099591"/>
            <a:ext cx="27800796" cy="3748719"/>
            <a:chOff x="1214774" y="3099591"/>
            <a:chExt cx="27800796" cy="3748719"/>
          </a:xfrm>
        </p:grpSpPr>
        <p:sp>
          <p:nvSpPr>
            <p:cNvPr id="30" name="Textfeld 29"/>
            <p:cNvSpPr txBox="1"/>
            <p:nvPr/>
          </p:nvSpPr>
          <p:spPr>
            <a:xfrm>
              <a:off x="6540817" y="3099591"/>
              <a:ext cx="22474753" cy="374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sz="7200" b="1" dirty="0" smtClean="0">
                  <a:solidFill>
                    <a:srgbClr val="005093"/>
                  </a:solidFill>
                  <a:latin typeface="Cambria" panose="02040503050406030204" pitchFamily="18" charset="0"/>
                  <a:cs typeface="Arial"/>
                </a:rPr>
                <a:t>Bioinformatics Services for Microbial Genome and </a:t>
              </a:r>
              <a:r>
                <a:rPr lang="en-US" sz="7200" b="1" dirty="0">
                  <a:solidFill>
                    <a:srgbClr val="005093"/>
                  </a:solidFill>
                  <a:latin typeface="Cambria" panose="02040503050406030204" pitchFamily="18" charset="0"/>
                  <a:cs typeface="Arial"/>
                </a:rPr>
                <a:t>M</a:t>
              </a:r>
              <a:r>
                <a:rPr lang="en-US" sz="7200" b="1" dirty="0" smtClean="0">
                  <a:solidFill>
                    <a:srgbClr val="005093"/>
                  </a:solidFill>
                  <a:latin typeface="Cambria" panose="02040503050406030204" pitchFamily="18" charset="0"/>
                  <a:cs typeface="Arial"/>
                </a:rPr>
                <a:t>etagenome Research </a:t>
              </a:r>
            </a:p>
            <a:p>
              <a:pPr>
                <a:lnSpc>
                  <a:spcPct val="110000"/>
                </a:lnSpc>
              </a:pPr>
              <a:r>
                <a:rPr lang="en-US" sz="7200" b="1" dirty="0" smtClean="0">
                  <a:solidFill>
                    <a:srgbClr val="005093"/>
                  </a:solidFill>
                  <a:latin typeface="Cambria" panose="02040503050406030204" pitchFamily="18" charset="0"/>
                  <a:cs typeface="Arial"/>
                </a:rPr>
                <a:t>at the Center for Biotechnology</a:t>
              </a:r>
              <a:endParaRPr lang="en-US" sz="7200" b="1" dirty="0">
                <a:solidFill>
                  <a:srgbClr val="005093"/>
                </a:solidFill>
                <a:latin typeface="Cambria" panose="02040503050406030204" pitchFamily="18" charset="0"/>
                <a:cs typeface="Arial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1214774" y="3934541"/>
              <a:ext cx="3755996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0" b="1" dirty="0" err="1" smtClean="0">
                  <a:solidFill>
                    <a:srgbClr val="005093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BiGi</a:t>
              </a:r>
              <a:endParaRPr lang="de-DE" sz="10000" b="1" dirty="0">
                <a:solidFill>
                  <a:srgbClr val="005093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2556" y="536405"/>
            <a:ext cx="4622503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8048" y="526398"/>
            <a:ext cx="4675456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24632153" y="5455284"/>
            <a:ext cx="4761240" cy="1154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005093"/>
                </a:solidFill>
                <a:latin typeface="Cambria" panose="02040503050406030204" pitchFamily="18" charset="0"/>
              </a:rPr>
              <a:t>Fkz</a:t>
            </a:r>
            <a:r>
              <a:rPr lang="de-DE" dirty="0" smtClean="0">
                <a:solidFill>
                  <a:srgbClr val="005093"/>
                </a:solidFill>
                <a:latin typeface="Cambria" panose="02040503050406030204" pitchFamily="18" charset="0"/>
              </a:rPr>
              <a:t> XXXXXX</a:t>
            </a:r>
            <a:endParaRPr lang="de-DE" dirty="0">
              <a:solidFill>
                <a:srgbClr val="005093"/>
              </a:solidFill>
              <a:latin typeface="Cambria" panose="02040503050406030204" pitchFamily="18" charset="0"/>
            </a:endParaRPr>
          </a:p>
        </p:txBody>
      </p:sp>
      <p:pic>
        <p:nvPicPr>
          <p:cNvPr id="38" name="Grafik 3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311" y="13010462"/>
            <a:ext cx="10058400" cy="7112694"/>
          </a:xfrm>
          <a:prstGeom prst="rect">
            <a:avLst/>
          </a:prstGeom>
        </p:spPr>
      </p:pic>
      <p:sp>
        <p:nvSpPr>
          <p:cNvPr id="39" name="Textfeld 38"/>
          <p:cNvSpPr txBox="1"/>
          <p:nvPr/>
        </p:nvSpPr>
        <p:spPr>
          <a:xfrm>
            <a:off x="1876696" y="11963400"/>
            <a:ext cx="10557442" cy="2170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dirty="0" err="1" smtClean="0">
                <a:solidFill>
                  <a:srgbClr val="005093"/>
                </a:solidFill>
                <a:latin typeface="Cambria" panose="02040503050406030204" pitchFamily="18" charset="0"/>
              </a:rPr>
              <a:t>Hint</a:t>
            </a:r>
            <a:r>
              <a:rPr lang="de-DE" sz="6600" dirty="0" smtClean="0">
                <a:solidFill>
                  <a:srgbClr val="005093"/>
                </a:solidFill>
                <a:latin typeface="Cambria" panose="02040503050406030204" pitchFamily="18" charset="0"/>
              </a:rPr>
              <a:t>: Standard </a:t>
            </a:r>
            <a:r>
              <a:rPr lang="de-DE" sz="6600" dirty="0" err="1" smtClean="0">
                <a:solidFill>
                  <a:srgbClr val="005093"/>
                </a:solidFill>
                <a:latin typeface="Cambria" panose="02040503050406030204" pitchFamily="18" charset="0"/>
              </a:rPr>
              <a:t>font</a:t>
            </a:r>
            <a:r>
              <a:rPr lang="de-DE" sz="6600" dirty="0" smtClean="0">
                <a:solidFill>
                  <a:srgbClr val="005093"/>
                </a:solidFill>
                <a:latin typeface="Cambria" panose="02040503050406030204" pitchFamily="18" charset="0"/>
              </a:rPr>
              <a:t>: Cambria</a:t>
            </a:r>
          </a:p>
          <a:p>
            <a:endParaRPr lang="en-US" dirty="0"/>
          </a:p>
        </p:txBody>
      </p:sp>
      <p:sp>
        <p:nvSpPr>
          <p:cNvPr id="40" name="Textfeld 39"/>
          <p:cNvSpPr txBox="1"/>
          <p:nvPr/>
        </p:nvSpPr>
        <p:spPr>
          <a:xfrm>
            <a:off x="1959282" y="24291496"/>
            <a:ext cx="11938077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dirty="0" smtClean="0">
                <a:latin typeface="Cambria" panose="02040503050406030204" pitchFamily="18" charset="0"/>
                <a:cs typeface="Arial" panose="020B0604020202020204" pitchFamily="34" charset="0"/>
              </a:rPr>
              <a:t>Description </a:t>
            </a:r>
            <a:r>
              <a:rPr lang="de-DE" sz="6600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of</a:t>
            </a:r>
            <a:r>
              <a:rPr lang="de-DE" sz="6600" dirty="0" smtClean="0">
                <a:latin typeface="Cambria" panose="02040503050406030204" pitchFamily="18" charset="0"/>
                <a:cs typeface="Arial" panose="020B0604020202020204" pitchFamily="34" charset="0"/>
              </a:rPr>
              <a:t> de.NBI </a:t>
            </a:r>
            <a:r>
              <a:rPr lang="de-DE" sz="6600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services</a:t>
            </a:r>
            <a:r>
              <a:rPr lang="de-DE" sz="6600" dirty="0" smtClean="0"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de-DE" sz="6600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and</a:t>
            </a:r>
            <a:r>
              <a:rPr lang="de-DE" sz="6600" dirty="0" smtClean="0"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de-DE" sz="6600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tools</a:t>
            </a:r>
            <a:endParaRPr lang="de-DE" sz="6600" dirty="0" smtClean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endParaRPr lang="de-DE" sz="6600" dirty="0" smtClean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r>
              <a:rPr lang="de-DE" sz="6600" dirty="0">
                <a:latin typeface="Cambria" panose="02040503050406030204" pitchFamily="18" charset="0"/>
                <a:cs typeface="Arial" panose="020B0604020202020204" pitchFamily="34" charset="0"/>
              </a:rPr>
              <a:t/>
            </a:r>
            <a:br>
              <a:rPr lang="de-DE" sz="6600" dirty="0">
                <a:latin typeface="Cambria" panose="02040503050406030204" pitchFamily="18" charset="0"/>
                <a:cs typeface="Arial" panose="020B0604020202020204" pitchFamily="34" charset="0"/>
              </a:rPr>
            </a:br>
            <a:r>
              <a:rPr lang="de-DE" sz="6600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Include</a:t>
            </a:r>
            <a:r>
              <a:rPr lang="de-DE" sz="6600" dirty="0" smtClean="0"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de-DE" sz="6600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metrics</a:t>
            </a:r>
            <a:r>
              <a:rPr lang="de-DE" sz="6600" dirty="0" smtClean="0"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de-DE" sz="6600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of</a:t>
            </a:r>
            <a:r>
              <a:rPr lang="de-DE" sz="6600" dirty="0" smtClean="0"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de-DE" sz="6600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tools</a:t>
            </a:r>
            <a:r>
              <a:rPr lang="de-DE" sz="6600" dirty="0" smtClean="0">
                <a:latin typeface="Cambria" panose="02040503050406030204" pitchFamily="18" charset="0"/>
                <a:cs typeface="Arial" panose="020B0604020202020204" pitchFamily="34" charset="0"/>
              </a:rPr>
              <a:t> (KPI, </a:t>
            </a:r>
            <a:r>
              <a:rPr lang="de-DE" sz="6600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user</a:t>
            </a:r>
            <a:r>
              <a:rPr lang="de-DE" sz="6600" dirty="0" smtClean="0"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de-DE" sz="6600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monitoring</a:t>
            </a:r>
            <a:r>
              <a:rPr lang="de-DE" sz="6600" dirty="0" smtClean="0">
                <a:latin typeface="Cambria" panose="02040503050406030204" pitchFamily="18" charset="0"/>
                <a:cs typeface="Arial" panose="020B0604020202020204" pitchFamily="34" charset="0"/>
              </a:rPr>
              <a:t>)</a:t>
            </a:r>
          </a:p>
          <a:p>
            <a:endParaRPr lang="de-DE" sz="6600" dirty="0"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16291926" y="10972764"/>
            <a:ext cx="1210526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dirty="0" smtClean="0">
                <a:latin typeface="Cambria" panose="02040503050406030204" pitchFamily="18" charset="0"/>
                <a:cs typeface="Arial" panose="020B0604020202020204" pitchFamily="34" charset="0"/>
              </a:rPr>
              <a:t>Tasks </a:t>
            </a:r>
            <a:r>
              <a:rPr lang="de-DE" sz="6600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performed</a:t>
            </a:r>
            <a:r>
              <a:rPr lang="de-DE" sz="6600" dirty="0" smtClean="0"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de-DE" sz="6600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during</a:t>
            </a:r>
            <a:r>
              <a:rPr lang="de-DE" sz="6600" dirty="0" smtClean="0"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de-DE" sz="6600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project</a:t>
            </a:r>
            <a:r>
              <a:rPr lang="de-DE" sz="6600" dirty="0" smtClean="0"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de-DE" sz="6600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runtime</a:t>
            </a:r>
            <a:r>
              <a:rPr lang="de-DE" sz="6600" dirty="0" smtClean="0"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de-DE" sz="6600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since</a:t>
            </a:r>
            <a:r>
              <a:rPr lang="de-DE" sz="6600" dirty="0" smtClean="0">
                <a:latin typeface="Cambria" panose="02040503050406030204" pitchFamily="18" charset="0"/>
                <a:cs typeface="Arial" panose="020B0604020202020204" pitchFamily="34" charset="0"/>
              </a:rPr>
              <a:t> last SAB </a:t>
            </a:r>
            <a:r>
              <a:rPr lang="de-DE" sz="6600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meeting</a:t>
            </a:r>
            <a:r>
              <a:rPr lang="de-DE" sz="6600" dirty="0" smtClean="0">
                <a:latin typeface="Cambria" panose="02040503050406030204" pitchFamily="18" charset="0"/>
                <a:cs typeface="Arial" panose="020B0604020202020204" pitchFamily="34" charset="0"/>
              </a:rPr>
              <a:t> (2017/2018) </a:t>
            </a:r>
          </a:p>
          <a:p>
            <a:r>
              <a:rPr lang="de-DE" sz="6600" dirty="0" smtClean="0">
                <a:latin typeface="Cambria" panose="02040503050406030204" pitchFamily="18" charset="0"/>
                <a:cs typeface="Arial" panose="020B0604020202020204" pitchFamily="34" charset="0"/>
              </a:rPr>
              <a:t>Incl.  </a:t>
            </a:r>
            <a:r>
              <a:rPr lang="de-DE" sz="6600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cloud</a:t>
            </a:r>
            <a:r>
              <a:rPr lang="de-DE" sz="6600" dirty="0" smtClean="0"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de-DE" sz="6600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activities</a:t>
            </a:r>
            <a:r>
              <a:rPr lang="de-DE" sz="6600" dirty="0" smtClean="0">
                <a:latin typeface="Cambria" panose="02040503050406030204" pitchFamily="18" charset="0"/>
                <a:cs typeface="Arial" panose="020B0604020202020204" pitchFamily="34" charset="0"/>
              </a:rPr>
              <a:t> (</a:t>
            </a:r>
            <a:r>
              <a:rPr lang="de-DE" sz="6600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if</a:t>
            </a:r>
            <a:r>
              <a:rPr lang="de-DE" sz="6600" dirty="0" smtClean="0"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de-DE" sz="6600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applicable</a:t>
            </a:r>
            <a:r>
              <a:rPr lang="de-DE" sz="6600" dirty="0" smtClean="0">
                <a:latin typeface="Cambria" panose="02040503050406030204" pitchFamily="18" charset="0"/>
                <a:cs typeface="Arial" panose="020B0604020202020204" pitchFamily="34" charset="0"/>
              </a:rPr>
              <a:t>)</a:t>
            </a:r>
            <a:endParaRPr lang="de-DE" sz="6600" dirty="0" smtClean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endParaRPr lang="de-DE" sz="6600" dirty="0" smtClean="0"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16432487" y="24291496"/>
            <a:ext cx="1134931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dirty="0" smtClean="0">
                <a:latin typeface="Cambria" panose="02040503050406030204" pitchFamily="18" charset="0"/>
                <a:cs typeface="Arial" panose="020B0604020202020204" pitchFamily="34" charset="0"/>
              </a:rPr>
              <a:t>Description </a:t>
            </a:r>
            <a:r>
              <a:rPr lang="de-DE" sz="6600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of</a:t>
            </a:r>
            <a:r>
              <a:rPr lang="de-DE" sz="6600" dirty="0" smtClean="0">
                <a:latin typeface="Cambria" panose="02040503050406030204" pitchFamily="18" charset="0"/>
                <a:cs typeface="Arial" panose="020B0604020202020204" pitchFamily="34" charset="0"/>
              </a:rPr>
              <a:t> de.NBI </a:t>
            </a:r>
            <a:r>
              <a:rPr lang="de-DE" sz="6600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training</a:t>
            </a:r>
            <a:r>
              <a:rPr lang="de-DE" sz="6600" dirty="0" smtClean="0">
                <a:latin typeface="Cambria" panose="02040503050406030204" pitchFamily="18" charset="0"/>
                <a:cs typeface="Arial" panose="020B0604020202020204" pitchFamily="34" charset="0"/>
              </a:rPr>
              <a:t> -- </a:t>
            </a:r>
            <a:r>
              <a:rPr lang="de-DE" sz="6600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training</a:t>
            </a:r>
            <a:r>
              <a:rPr lang="de-DE" sz="6600" dirty="0" smtClean="0"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de-DE" sz="6600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courses</a:t>
            </a:r>
            <a:r>
              <a:rPr lang="de-DE" sz="6600" dirty="0" smtClean="0"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</a:p>
          <a:p>
            <a:r>
              <a:rPr lang="de-DE" sz="6600" dirty="0" smtClean="0">
                <a:latin typeface="Cambria" panose="02040503050406030204" pitchFamily="18" charset="0"/>
                <a:cs typeface="Arial" panose="020B0604020202020204" pitchFamily="34" charset="0"/>
              </a:rPr>
              <a:t> -summer </a:t>
            </a:r>
            <a:r>
              <a:rPr lang="de-DE" sz="6600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schools</a:t>
            </a:r>
            <a:endParaRPr lang="de-DE" sz="6600" dirty="0" smtClean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r>
              <a:rPr lang="de-DE" sz="6600" dirty="0" smtClean="0">
                <a:latin typeface="Cambria" panose="02040503050406030204" pitchFamily="18" charset="0"/>
                <a:cs typeface="Arial" panose="020B0604020202020204" pitchFamily="34" charset="0"/>
              </a:rPr>
              <a:t>- </a:t>
            </a:r>
            <a:r>
              <a:rPr lang="de-DE" sz="6600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symposia</a:t>
            </a:r>
            <a:endParaRPr lang="de-DE" sz="6600" dirty="0" smtClean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marL="857250" indent="-857250">
              <a:buFontTx/>
              <a:buChar char="-"/>
            </a:pPr>
            <a:endParaRPr lang="de-DE" sz="6600" dirty="0"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52" name="Tabel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39588"/>
              </p:ext>
            </p:extLst>
          </p:nvPr>
        </p:nvGraphicFramePr>
        <p:xfrm>
          <a:off x="1438546" y="33750763"/>
          <a:ext cx="13080612" cy="105064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080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2088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4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General </a:t>
                      </a:r>
                      <a:r>
                        <a:rPr kumimoji="0" lang="de-DE" sz="4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information</a:t>
                      </a:r>
                      <a:r>
                        <a:rPr kumimoji="0" lang="de-DE" sz="4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on </a:t>
                      </a:r>
                      <a:r>
                        <a:rPr kumimoji="0" lang="de-DE" sz="4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the</a:t>
                      </a:r>
                      <a:r>
                        <a:rPr kumimoji="0" lang="de-DE" sz="4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de-DE" sz="4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project</a:t>
                      </a:r>
                      <a:r>
                        <a:rPr kumimoji="0" lang="de-DE" sz="4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0" marR="129280" marT="64640" marB="2544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feld 12"/>
          <p:cNvSpPr txBox="1"/>
          <p:nvPr/>
        </p:nvSpPr>
        <p:spPr>
          <a:xfrm>
            <a:off x="505097" y="35622006"/>
            <a:ext cx="140140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Tx/>
              <a:buChar char="-"/>
            </a:pPr>
            <a:r>
              <a:rPr lang="de-DE" sz="6600" dirty="0" err="1" smtClean="0">
                <a:latin typeface="Cambria" panose="02040503050406030204" pitchFamily="18" charset="0"/>
              </a:rPr>
              <a:t>No</a:t>
            </a:r>
            <a:r>
              <a:rPr lang="de-DE" sz="6600" dirty="0" smtClean="0">
                <a:latin typeface="Cambria" panose="02040503050406030204" pitchFamily="18" charset="0"/>
              </a:rPr>
              <a:t>. </a:t>
            </a:r>
            <a:r>
              <a:rPr lang="de-DE" sz="6600" dirty="0" err="1" smtClean="0">
                <a:latin typeface="Cambria" panose="02040503050406030204" pitchFamily="18" charset="0"/>
              </a:rPr>
              <a:t>of</a:t>
            </a:r>
            <a:r>
              <a:rPr lang="de-DE" sz="6600" dirty="0" smtClean="0">
                <a:latin typeface="Cambria" panose="02040503050406030204" pitchFamily="18" charset="0"/>
              </a:rPr>
              <a:t> </a:t>
            </a:r>
            <a:r>
              <a:rPr lang="de-DE" sz="6600" dirty="0" err="1" smtClean="0">
                <a:latin typeface="Cambria" panose="02040503050406030204" pitchFamily="18" charset="0"/>
              </a:rPr>
              <a:t>staff</a:t>
            </a:r>
            <a:r>
              <a:rPr lang="de-DE" sz="6600" dirty="0" smtClean="0">
                <a:latin typeface="Cambria" panose="02040503050406030204" pitchFamily="18" charset="0"/>
              </a:rPr>
              <a:t> </a:t>
            </a:r>
            <a:r>
              <a:rPr lang="de-DE" sz="6600" dirty="0" err="1" smtClean="0">
                <a:latin typeface="Cambria" panose="02040503050406030204" pitchFamily="18" charset="0"/>
              </a:rPr>
              <a:t>paid</a:t>
            </a:r>
            <a:r>
              <a:rPr lang="de-DE" sz="6600" dirty="0" smtClean="0">
                <a:latin typeface="Cambria" panose="02040503050406030204" pitchFamily="18" charset="0"/>
              </a:rPr>
              <a:t> </a:t>
            </a:r>
            <a:r>
              <a:rPr lang="de-DE" sz="6600" dirty="0" err="1" smtClean="0">
                <a:latin typeface="Cambria" panose="02040503050406030204" pitchFamily="18" charset="0"/>
              </a:rPr>
              <a:t>from</a:t>
            </a:r>
            <a:r>
              <a:rPr lang="de-DE" sz="6600" dirty="0" smtClean="0">
                <a:latin typeface="Cambria" panose="02040503050406030204" pitchFamily="18" charset="0"/>
              </a:rPr>
              <a:t> de.NBI </a:t>
            </a:r>
            <a:r>
              <a:rPr lang="de-DE" sz="6600" dirty="0" err="1" smtClean="0">
                <a:latin typeface="Cambria" panose="02040503050406030204" pitchFamily="18" charset="0"/>
              </a:rPr>
              <a:t>grant</a:t>
            </a:r>
            <a:r>
              <a:rPr lang="de-DE" sz="6600" dirty="0" smtClean="0">
                <a:latin typeface="Cambria" panose="02040503050406030204" pitchFamily="18" charset="0"/>
              </a:rPr>
              <a:t> (FTE)</a:t>
            </a:r>
          </a:p>
          <a:p>
            <a:pPr marL="857250" indent="-857250">
              <a:buFontTx/>
              <a:buChar char="-"/>
            </a:pPr>
            <a:r>
              <a:rPr lang="de-DE" sz="6600" dirty="0" smtClean="0">
                <a:latin typeface="Cambria" panose="02040503050406030204" pitchFamily="18" charset="0"/>
              </a:rPr>
              <a:t>Other </a:t>
            </a:r>
            <a:r>
              <a:rPr lang="de-DE" sz="6600" dirty="0" err="1" smtClean="0">
                <a:latin typeface="Cambria" panose="02040503050406030204" pitchFamily="18" charset="0"/>
              </a:rPr>
              <a:t>staff</a:t>
            </a:r>
            <a:r>
              <a:rPr lang="de-DE" sz="6600" dirty="0" smtClean="0">
                <a:latin typeface="Cambria" panose="02040503050406030204" pitchFamily="18" charset="0"/>
              </a:rPr>
              <a:t> </a:t>
            </a:r>
            <a:r>
              <a:rPr lang="de-DE" sz="6600" dirty="0" err="1" smtClean="0">
                <a:latin typeface="Cambria" panose="02040503050406030204" pitchFamily="18" charset="0"/>
              </a:rPr>
              <a:t>involved</a:t>
            </a:r>
            <a:r>
              <a:rPr lang="de-DE" sz="6600" dirty="0" smtClean="0">
                <a:latin typeface="Cambria" panose="02040503050406030204" pitchFamily="18" charset="0"/>
              </a:rPr>
              <a:t> </a:t>
            </a:r>
            <a:endParaRPr lang="de-DE" sz="66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53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2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125</Words>
  <Application>Microsoft Office PowerPoint</Application>
  <PresentationFormat>Benutzerdefiniert</PresentationFormat>
  <Paragraphs>26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ＭＳ 明朝</vt:lpstr>
      <vt:lpstr>Arial</vt:lpstr>
      <vt:lpstr>Calibri</vt:lpstr>
      <vt:lpstr>Cambria</vt:lpstr>
      <vt:lpstr>Times-Roman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Cornelia Pflanz</dc:creator>
  <cp:lastModifiedBy>Tanja Dammann-Kalinowski</cp:lastModifiedBy>
  <cp:revision>107</cp:revision>
  <cp:lastPrinted>2017-08-07T12:06:13Z</cp:lastPrinted>
  <dcterms:created xsi:type="dcterms:W3CDTF">2017-04-24T13:23:08Z</dcterms:created>
  <dcterms:modified xsi:type="dcterms:W3CDTF">2018-10-26T08:33:57Z</dcterms:modified>
</cp:coreProperties>
</file>